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1.xml" ContentType="application/vnd.openxmlformats-officedocument.presentationml.tags+xml"/>
  <Override PartName="/ppt/notesSlides/notesSlide15.xml" ContentType="application/vnd.openxmlformats-officedocument.presentationml.notesSlide+xml"/>
  <Override PartName="/ppt/tags/tag12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3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2.xml" ContentType="application/vnd.openxmlformats-officedocument.presentationml.notesSlide+xml"/>
  <Override PartName="/ppt/tags/tag16.xml" ContentType="application/vnd.openxmlformats-officedocument.presentationml.tags+xml"/>
  <Override PartName="/ppt/notesSlides/notesSlide23.xml" ContentType="application/vnd.openxmlformats-officedocument.presentationml.notesSlide+xml"/>
  <Override PartName="/ppt/tags/tag17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tags/tag18.xml" ContentType="application/vnd.openxmlformats-officedocument.presentationml.tags+xml"/>
  <Override PartName="/ppt/notesSlides/notesSlide37.xml" ContentType="application/vnd.openxmlformats-officedocument.presentationml.notesSlide+xml"/>
  <Override PartName="/ppt/tags/tag19.xml" ContentType="application/vnd.openxmlformats-officedocument.presentationml.tags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tags/tag20.xml" ContentType="application/vnd.openxmlformats-officedocument.presentationml.tags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tags/tag21.xml" ContentType="application/vnd.openxmlformats-officedocument.presentationml.tags+xml"/>
  <Override PartName="/ppt/notesSlides/notesSlide56.xml" ContentType="application/vnd.openxmlformats-officedocument.presentationml.notesSlide+xml"/>
  <Override PartName="/ppt/tags/tag22.xml" ContentType="application/vnd.openxmlformats-officedocument.presentationml.tags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tags/tag23.xml" ContentType="application/vnd.openxmlformats-officedocument.presentationml.tags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tags/tag24.xml" ContentType="application/vnd.openxmlformats-officedocument.presentationml.tags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tags/tag25.xml" ContentType="application/vnd.openxmlformats-officedocument.presentationml.tags+xml"/>
  <Override PartName="/ppt/notesSlides/notesSlide64.xml" ContentType="application/vnd.openxmlformats-officedocument.presentationml.notesSlide+xml"/>
  <Override PartName="/ppt/tags/tag26.xml" ContentType="application/vnd.openxmlformats-officedocument.presentationml.tags+xml"/>
  <Override PartName="/ppt/notesSlides/notesSlide65.xml" ContentType="application/vnd.openxmlformats-officedocument.presentationml.notesSlide+xml"/>
  <Override PartName="/ppt/tags/tag27.xml" ContentType="application/vnd.openxmlformats-officedocument.presentationml.tags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tags/tag28.xml" ContentType="application/vnd.openxmlformats-officedocument.presentationml.tags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80"/>
  </p:notesMasterIdLst>
  <p:handoutMasterIdLst>
    <p:handoutMasterId r:id="rId81"/>
  </p:handoutMasterIdLst>
  <p:sldIdLst>
    <p:sldId id="588" r:id="rId2"/>
    <p:sldId id="589" r:id="rId3"/>
    <p:sldId id="590" r:id="rId4"/>
    <p:sldId id="591" r:id="rId5"/>
    <p:sldId id="592" r:id="rId6"/>
    <p:sldId id="593" r:id="rId7"/>
    <p:sldId id="594" r:id="rId8"/>
    <p:sldId id="595" r:id="rId9"/>
    <p:sldId id="596" r:id="rId10"/>
    <p:sldId id="597" r:id="rId11"/>
    <p:sldId id="598" r:id="rId12"/>
    <p:sldId id="599" r:id="rId13"/>
    <p:sldId id="600" r:id="rId14"/>
    <p:sldId id="601" r:id="rId15"/>
    <p:sldId id="602" r:id="rId16"/>
    <p:sldId id="603" r:id="rId17"/>
    <p:sldId id="604" r:id="rId18"/>
    <p:sldId id="605" r:id="rId19"/>
    <p:sldId id="606" r:id="rId20"/>
    <p:sldId id="619" r:id="rId21"/>
    <p:sldId id="620" r:id="rId22"/>
    <p:sldId id="621" r:id="rId23"/>
    <p:sldId id="622" r:id="rId24"/>
    <p:sldId id="623" r:id="rId25"/>
    <p:sldId id="624" r:id="rId26"/>
    <p:sldId id="625" r:id="rId27"/>
    <p:sldId id="626" r:id="rId28"/>
    <p:sldId id="627" r:id="rId29"/>
    <p:sldId id="628" r:id="rId30"/>
    <p:sldId id="629" r:id="rId31"/>
    <p:sldId id="630" r:id="rId32"/>
    <p:sldId id="631" r:id="rId33"/>
    <p:sldId id="632" r:id="rId34"/>
    <p:sldId id="633" r:id="rId35"/>
    <p:sldId id="634" r:id="rId36"/>
    <p:sldId id="635" r:id="rId37"/>
    <p:sldId id="636" r:id="rId38"/>
    <p:sldId id="637" r:id="rId39"/>
    <p:sldId id="638" r:id="rId40"/>
    <p:sldId id="639" r:id="rId41"/>
    <p:sldId id="640" r:id="rId42"/>
    <p:sldId id="641" r:id="rId43"/>
    <p:sldId id="642" r:id="rId44"/>
    <p:sldId id="644" r:id="rId45"/>
    <p:sldId id="645" r:id="rId46"/>
    <p:sldId id="646" r:id="rId47"/>
    <p:sldId id="647" r:id="rId48"/>
    <p:sldId id="648" r:id="rId49"/>
    <p:sldId id="649" r:id="rId50"/>
    <p:sldId id="650" r:id="rId51"/>
    <p:sldId id="651" r:id="rId52"/>
    <p:sldId id="652" r:id="rId53"/>
    <p:sldId id="653" r:id="rId54"/>
    <p:sldId id="654" r:id="rId55"/>
    <p:sldId id="655" r:id="rId56"/>
    <p:sldId id="656" r:id="rId57"/>
    <p:sldId id="657" r:id="rId58"/>
    <p:sldId id="658" r:id="rId59"/>
    <p:sldId id="659" r:id="rId60"/>
    <p:sldId id="660" r:id="rId61"/>
    <p:sldId id="661" r:id="rId62"/>
    <p:sldId id="662" r:id="rId63"/>
    <p:sldId id="663" r:id="rId64"/>
    <p:sldId id="664" r:id="rId65"/>
    <p:sldId id="665" r:id="rId66"/>
    <p:sldId id="666" r:id="rId67"/>
    <p:sldId id="667" r:id="rId68"/>
    <p:sldId id="668" r:id="rId69"/>
    <p:sldId id="669" r:id="rId70"/>
    <p:sldId id="670" r:id="rId71"/>
    <p:sldId id="671" r:id="rId72"/>
    <p:sldId id="672" r:id="rId73"/>
    <p:sldId id="673" r:id="rId74"/>
    <p:sldId id="674" r:id="rId75"/>
    <p:sldId id="675" r:id="rId76"/>
    <p:sldId id="676" r:id="rId77"/>
    <p:sldId id="677" r:id="rId78"/>
    <p:sldId id="678" r:id="rId79"/>
  </p:sldIdLst>
  <p:sldSz cx="9144000" cy="6858000" type="letter"/>
  <p:notesSz cx="6858000" cy="92964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0000"/>
    <a:srgbClr val="006600"/>
    <a:srgbClr val="660033"/>
    <a:srgbClr val="E27E7C"/>
    <a:srgbClr val="F4ED6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6" autoAdjust="0"/>
    <p:restoredTop sz="94346" autoAdjust="0"/>
  </p:normalViewPr>
  <p:slideViewPr>
    <p:cSldViewPr>
      <p:cViewPr varScale="1">
        <p:scale>
          <a:sx n="68" d="100"/>
          <a:sy n="68" d="100"/>
        </p:scale>
        <p:origin x="-71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795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4425" y="703263"/>
            <a:ext cx="4630738" cy="3473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  <p:extLst>
      <p:ext uri="{BB962C8B-B14F-4D97-AF65-F5344CB8AC3E}">
        <p14:creationId xmlns:p14="http://schemas.microsoft.com/office/powerpoint/2010/main" val="20612476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906" y="8829596"/>
            <a:ext cx="2971540" cy="465216"/>
          </a:xfrm>
          <a:prstGeom prst="rect">
            <a:avLst/>
          </a:prstGeom>
          <a:ln/>
        </p:spPr>
        <p:txBody>
          <a:bodyPr/>
          <a:lstStyle/>
          <a:p>
            <a:fld id="{8822C866-883B-4972-B3C6-1FFA50C59E8B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5831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326DCFE-725E-48C9-85A2-A68CD188C154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326DCFE-725E-48C9-85A2-A68CD188C154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326DCFE-725E-48C9-85A2-A68CD188C154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326DCFE-725E-48C9-85A2-A68CD188C154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326DCFE-725E-48C9-85A2-A68CD188C154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326DCFE-725E-48C9-85A2-A68CD188C154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326DCFE-725E-48C9-85A2-A68CD188C154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326DCFE-725E-48C9-85A2-A68CD188C154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326DCFE-725E-48C9-85A2-A68CD188C154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326DCFE-725E-48C9-85A2-A68CD188C154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696913"/>
            <a:ext cx="4646613" cy="3486150"/>
          </a:xfrm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/>
          <a:lstStyle/>
          <a:p>
            <a:fld id="{412FA9E1-A153-46A7-9170-ACF1B838942F}" type="slidenum">
              <a:rPr lang="en-US" smtClean="0"/>
              <a:pPr/>
              <a:t>51</a:t>
            </a:fld>
            <a:endParaRPr 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/>
          <a:lstStyle/>
          <a:p>
            <a:fld id="{412FA9E1-A153-46A7-9170-ACF1B838942F}" type="slidenum">
              <a:rPr lang="en-US" smtClean="0"/>
              <a:pPr/>
              <a:t>52</a:t>
            </a:fld>
            <a:endParaRPr 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/>
          <a:lstStyle/>
          <a:p>
            <a:fld id="{412FA9E1-A153-46A7-9170-ACF1B838942F}" type="slidenum">
              <a:rPr lang="en-US" smtClean="0"/>
              <a:pPr/>
              <a:t>53</a:t>
            </a:fld>
            <a:endParaRPr 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/>
          <a:lstStyle/>
          <a:p>
            <a:fld id="{412FA9E1-A153-46A7-9170-ACF1B838942F}" type="slidenum">
              <a:rPr lang="en-US" smtClean="0"/>
              <a:pPr/>
              <a:t>54</a:t>
            </a:fld>
            <a:endParaRPr lang="en-US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/>
          <a:lstStyle/>
          <a:p>
            <a:fld id="{412FA9E1-A153-46A7-9170-ACF1B838942F}" type="slidenum">
              <a:rPr lang="en-US" smtClean="0"/>
              <a:pPr/>
              <a:t>55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/>
          <a:lstStyle/>
          <a:p>
            <a:fld id="{412FA9E1-A153-46A7-9170-ACF1B838942F}" type="slidenum">
              <a:rPr lang="en-US" smtClean="0"/>
              <a:pPr/>
              <a:t>56</a:t>
            </a:fld>
            <a:endParaRPr lang="en-US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57842EA-C44C-4274-B094-579487A9070D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/>
          <a:lstStyle/>
          <a:p>
            <a:fld id="{412FA9E1-A153-46A7-9170-ACF1B838942F}" type="slidenum">
              <a:rPr lang="en-US" smtClean="0"/>
              <a:pPr/>
              <a:t>60</a:t>
            </a:fld>
            <a:endParaRPr lang="en-US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/>
          <a:lstStyle/>
          <a:p>
            <a:fld id="{412FA9E1-A153-46A7-9170-ACF1B838942F}" type="slidenum">
              <a:rPr lang="en-US" smtClean="0"/>
              <a:pPr/>
              <a:t>61</a:t>
            </a:fld>
            <a:endParaRPr lang="en-US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4850"/>
            <a:ext cx="4629150" cy="3471863"/>
          </a:xfrm>
          <a:ln/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71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72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73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74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74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74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71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88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5213" y="8829967"/>
            <a:ext cx="2971227" cy="464820"/>
          </a:xfrm>
          <a:prstGeom prst="rect">
            <a:avLst/>
          </a:prstGeom>
          <a:noFill/>
        </p:spPr>
        <p:txBody>
          <a:bodyPr/>
          <a:lstStyle/>
          <a:p>
            <a:fld id="{C48AC1C2-7EB8-42FE-83CB-CD14EFA963A4}" type="slidenum">
              <a:rPr lang="en-US"/>
              <a:pPr/>
              <a:t>10</a:t>
            </a:fld>
            <a:endParaRPr 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84" y="4414177"/>
            <a:ext cx="5030032" cy="4184993"/>
          </a:xfrm>
          <a:noFill/>
          <a:ln/>
        </p:spPr>
        <p:txBody>
          <a:bodyPr/>
          <a:lstStyle/>
          <a:p>
            <a:endParaRPr lang="en-US" smtClean="0">
              <a:latin typeface="Times" pitchFamily="-105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228600"/>
            <a:ext cx="196215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73405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95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295400"/>
            <a:ext cx="38100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95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95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954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4290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2954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954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4290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4290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228600"/>
            <a:ext cx="7772400" cy="762000"/>
          </a:xfrm>
          <a:prstGeom prst="rect">
            <a:avLst/>
          </a:prstGeom>
          <a:gradFill rotWithShape="0">
            <a:gsLst>
              <a:gs pos="0">
                <a:srgbClr val="FCFEB9">
                  <a:gamma/>
                  <a:tint val="0"/>
                  <a:invGamma/>
                </a:srgbClr>
              </a:gs>
              <a:gs pos="50000">
                <a:srgbClr val="FCFEB9"/>
              </a:gs>
              <a:gs pos="100000">
                <a:srgbClr val="FCFEB9">
                  <a:gamma/>
                  <a:tint val="0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63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324" name="Rectangle 1028"/>
          <p:cNvSpPr>
            <a:spLocks noChangeArrowheads="1"/>
          </p:cNvSpPr>
          <p:nvPr/>
        </p:nvSpPr>
        <p:spPr bwMode="auto">
          <a:xfrm>
            <a:off x="7827963" y="6137275"/>
            <a:ext cx="490518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sz="1200" dirty="0" smtClean="0"/>
              <a:t>9-</a:t>
            </a:r>
            <a:fld id="{48534A3E-E382-4499-A4CC-8359A21B7BB2}" type="slidenum">
              <a:rPr lang="en-US" sz="1200" smtClean="0"/>
              <a:pPr/>
              <a:t>‹#›</a:t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800" b="1">
          <a:solidFill>
            <a:srgbClr val="6E0043"/>
          </a:solidFill>
          <a:latin typeface="+mn-lt"/>
          <a:ea typeface="+mn-ea"/>
          <a:cs typeface="+mn-cs"/>
        </a:defRPr>
      </a:lvl1pPr>
      <a:lvl2pPr marL="965200" indent="-508000" algn="l" rtl="0" eaLnBrk="0" fontAlgn="base" hangingPunct="0">
        <a:spcBef>
          <a:spcPct val="20000"/>
        </a:spcBef>
        <a:spcAft>
          <a:spcPct val="0"/>
        </a:spcAft>
        <a:buSzPct val="100000"/>
        <a:buFont typeface="Zapf Dingbats" charset="2"/>
        <a:buChar char="§"/>
        <a:defRPr sz="2800" b="1">
          <a:solidFill>
            <a:srgbClr val="BE001E"/>
          </a:solidFill>
          <a:latin typeface="+mn-lt"/>
        </a:defRPr>
      </a:lvl2pPr>
      <a:lvl3pPr marL="1422400" indent="-342900" algn="l" rtl="0" eaLnBrk="0" fontAlgn="base" hangingPunct="0">
        <a:spcBef>
          <a:spcPct val="20000"/>
        </a:spcBef>
        <a:spcAft>
          <a:spcPct val="0"/>
        </a:spcAft>
        <a:buSzPct val="100000"/>
        <a:buFont typeface="Zapf Dingbats" charset="2"/>
        <a:buChar char="à"/>
        <a:defRPr sz="2800" b="1">
          <a:solidFill>
            <a:srgbClr val="4C2E00"/>
          </a:solidFill>
          <a:latin typeface="+mn-lt"/>
        </a:defRPr>
      </a:lvl3pPr>
      <a:lvl4pPr marL="1765300" indent="-228600" algn="l" rtl="0" eaLnBrk="0" fontAlgn="base" hangingPunct="0">
        <a:spcBef>
          <a:spcPct val="20000"/>
        </a:spcBef>
        <a:spcAft>
          <a:spcPct val="0"/>
        </a:spcAft>
        <a:buSzPct val="100000"/>
        <a:buFont typeface="Times" charset="0"/>
        <a:buChar char="*"/>
        <a:defRPr sz="2800" b="1">
          <a:solidFill>
            <a:schemeClr val="tx1"/>
          </a:solidFill>
          <a:latin typeface="+mn-lt"/>
        </a:defRPr>
      </a:lvl4pPr>
      <a:lvl5pPr marL="2413000" indent="-406400" algn="l" rtl="0" eaLnBrk="0" fontAlgn="base" hangingPunct="0">
        <a:spcBef>
          <a:spcPct val="20000"/>
        </a:spcBef>
        <a:spcAft>
          <a:spcPct val="0"/>
        </a:spcAft>
        <a:buSzPct val="100000"/>
        <a:buFont typeface="Zapf Dingbats" charset="2"/>
        <a:buChar char="Ë"/>
        <a:defRPr sz="2800" b="1">
          <a:solidFill>
            <a:schemeClr val="tx1"/>
          </a:solidFill>
          <a:latin typeface="+mn-lt"/>
        </a:defRPr>
      </a:lvl5pPr>
      <a:lvl6pPr marL="2870200" indent="-406400" algn="l" rtl="0" eaLnBrk="0" fontAlgn="base" hangingPunct="0">
        <a:spcBef>
          <a:spcPct val="20000"/>
        </a:spcBef>
        <a:spcAft>
          <a:spcPct val="0"/>
        </a:spcAft>
        <a:buSzPct val="100000"/>
        <a:buFont typeface="Zapf Dingbats" charset="2"/>
        <a:buChar char="Ë"/>
        <a:defRPr sz="2800" b="1">
          <a:solidFill>
            <a:schemeClr val="tx1"/>
          </a:solidFill>
          <a:latin typeface="+mn-lt"/>
        </a:defRPr>
      </a:lvl6pPr>
      <a:lvl7pPr marL="3327400" indent="-406400" algn="l" rtl="0" eaLnBrk="0" fontAlgn="base" hangingPunct="0">
        <a:spcBef>
          <a:spcPct val="20000"/>
        </a:spcBef>
        <a:spcAft>
          <a:spcPct val="0"/>
        </a:spcAft>
        <a:buSzPct val="100000"/>
        <a:buFont typeface="Zapf Dingbats" charset="2"/>
        <a:buChar char="Ë"/>
        <a:defRPr sz="2800" b="1">
          <a:solidFill>
            <a:schemeClr val="tx1"/>
          </a:solidFill>
          <a:latin typeface="+mn-lt"/>
        </a:defRPr>
      </a:lvl7pPr>
      <a:lvl8pPr marL="3784600" indent="-406400" algn="l" rtl="0" eaLnBrk="0" fontAlgn="base" hangingPunct="0">
        <a:spcBef>
          <a:spcPct val="20000"/>
        </a:spcBef>
        <a:spcAft>
          <a:spcPct val="0"/>
        </a:spcAft>
        <a:buSzPct val="100000"/>
        <a:buFont typeface="Zapf Dingbats" charset="2"/>
        <a:buChar char="Ë"/>
        <a:defRPr sz="2800" b="1">
          <a:solidFill>
            <a:schemeClr val="tx1"/>
          </a:solidFill>
          <a:latin typeface="+mn-lt"/>
        </a:defRPr>
      </a:lvl8pPr>
      <a:lvl9pPr marL="4241800" indent="-406400" algn="l" rtl="0" eaLnBrk="0" fontAlgn="base" hangingPunct="0">
        <a:spcBef>
          <a:spcPct val="20000"/>
        </a:spcBef>
        <a:spcAft>
          <a:spcPct val="0"/>
        </a:spcAft>
        <a:buSzPct val="100000"/>
        <a:buFont typeface="Zapf Dingbats" charset="2"/>
        <a:buChar char="Ë"/>
        <a:defRPr sz="28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9.wmf"/><Relationship Id="rId2" Type="http://schemas.openxmlformats.org/officeDocument/2006/relationships/tags" Target="../tags/tag9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0.gif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esp.org/NuclearChemCourse/monographs/11_Law_Liquid-liquid%20extraction%20equipment%20jdl_3_2_09.pdf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5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gif"/><Relationship Id="rId4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64.emf"/><Relationship Id="rId4" Type="http://schemas.openxmlformats.org/officeDocument/2006/relationships/oleObject" Target="../embeddings/oleObject5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wmf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7.wmf"/><Relationship Id="rId11" Type="http://schemas.openxmlformats.org/officeDocument/2006/relationships/image" Target="../media/image12.wmf"/><Relationship Id="rId5" Type="http://schemas.openxmlformats.org/officeDocument/2006/relationships/image" Target="../media/image6.wmf"/><Relationship Id="rId10" Type="http://schemas.openxmlformats.org/officeDocument/2006/relationships/image" Target="../media/image11.wmf"/><Relationship Id="rId4" Type="http://schemas.openxmlformats.org/officeDocument/2006/relationships/image" Target="../media/image5.wmf"/><Relationship Id="rId9" Type="http://schemas.openxmlformats.org/officeDocument/2006/relationships/image" Target="../media/image10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b/b2/Ethylammonium_nitrate.png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Relationship Id="rId14" Type="http://schemas.openxmlformats.org/officeDocument/2006/relationships/image" Target="../media/image8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notesSlide" Target="../notesSlides/notesSlide52.xml"/><Relationship Id="rId7" Type="http://schemas.openxmlformats.org/officeDocument/2006/relationships/image" Target="../media/image9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93.jpeg"/><Relationship Id="rId5" Type="http://schemas.openxmlformats.org/officeDocument/2006/relationships/image" Target="../media/image92.wmf"/><Relationship Id="rId4" Type="http://schemas.openxmlformats.org/officeDocument/2006/relationships/oleObject" Target="../embeddings/oleObject6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1.bin"/><Relationship Id="rId2" Type="http://schemas.openxmlformats.org/officeDocument/2006/relationships/tags" Target="../tags/tag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9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3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6.wmf"/><Relationship Id="rId4" Type="http://schemas.openxmlformats.org/officeDocument/2006/relationships/image" Target="../media/image105.w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107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110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gif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399" y="9525"/>
            <a:ext cx="8353405" cy="762000"/>
          </a:xfrm>
        </p:spPr>
        <p:txBody>
          <a:bodyPr/>
          <a:lstStyle/>
          <a:p>
            <a:r>
              <a:rPr lang="en-US" dirty="0" smtClean="0"/>
              <a:t>RDCH 702:  Lecture 9  Separations</a:t>
            </a:r>
            <a:endParaRPr lang="en-US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4495800" cy="55626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en-US" sz="2400" dirty="0" smtClean="0"/>
              <a:t>Separation methods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Solvent extraction</a:t>
            </a:r>
          </a:p>
          <a:p>
            <a:pPr lvl="2">
              <a:lnSpc>
                <a:spcPct val="80000"/>
              </a:lnSpc>
            </a:pPr>
            <a:r>
              <a:rPr lang="en-US" sz="2400" dirty="0" smtClean="0"/>
              <a:t>PUREX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Ion exchange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Volatility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Electrochemistry</a:t>
            </a: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Specific actinide separations</a:t>
            </a:r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Basic concept of separations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Oxidation state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Ionic radius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Development of advanced separations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Trivalent actinides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Necessary for fuel cycle due to formation of mixtures due to fission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Actinides </a:t>
            </a:r>
          </a:p>
          <a:p>
            <a:pPr lvl="2">
              <a:lnSpc>
                <a:spcPct val="80000"/>
              </a:lnSpc>
            </a:pPr>
            <a:r>
              <a:rPr lang="en-US" sz="2400" dirty="0" err="1" smtClean="0"/>
              <a:t>Transuranics</a:t>
            </a:r>
            <a:endParaRPr lang="en-US" sz="2400" dirty="0" smtClean="0"/>
          </a:p>
          <a:p>
            <a:pPr lvl="1">
              <a:lnSpc>
                <a:spcPct val="80000"/>
              </a:lnSpc>
            </a:pPr>
            <a:r>
              <a:rPr lang="en-US" sz="2400" dirty="0" smtClean="0"/>
              <a:t>Fission products</a:t>
            </a:r>
          </a:p>
          <a:p>
            <a:pPr lvl="2">
              <a:lnSpc>
                <a:spcPct val="80000"/>
              </a:lnSpc>
            </a:pPr>
            <a:r>
              <a:rPr lang="en-US" sz="2400" dirty="0" smtClean="0"/>
              <a:t>Se (Z=34) to </a:t>
            </a:r>
            <a:r>
              <a:rPr lang="en-US" sz="2400" dirty="0" err="1" smtClean="0"/>
              <a:t>Dy</a:t>
            </a:r>
            <a:r>
              <a:rPr lang="en-US" sz="2400" dirty="0" smtClean="0"/>
              <a:t> (Z=66)</a:t>
            </a:r>
            <a:endParaRPr lang="en-US" sz="2400" dirty="0"/>
          </a:p>
        </p:txBody>
      </p:sp>
      <p:pic>
        <p:nvPicPr>
          <p:cNvPr id="5" name="Picture 16" descr="https://upload.wikimedia.org/wikipedia/commons/f/fe/Tributyl-phosphate-2D-skeleta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212336"/>
            <a:ext cx="340040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83214" y="5819775"/>
            <a:ext cx="3350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Tributyl</a:t>
            </a:r>
            <a:r>
              <a:rPr lang="en-US" dirty="0" smtClean="0"/>
              <a:t> phosphate (TBP)</a:t>
            </a:r>
            <a:endParaRPr lang="en-US" dirty="0"/>
          </a:p>
        </p:txBody>
      </p:sp>
      <p:pic>
        <p:nvPicPr>
          <p:cNvPr id="7" name="Picture 3" descr="200px-Extracteduraniumcomple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42805" y="1066800"/>
            <a:ext cx="2431800" cy="308838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 bwMode="auto">
          <a:xfrm>
            <a:off x="304800" y="1066800"/>
            <a:ext cx="3810000" cy="7620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789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  <p:extLst mod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6096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ea typeface="ＭＳ Ｐゴシック" pitchFamily="-105" charset="-128"/>
              </a:rPr>
              <a:t>PUREX overview</a:t>
            </a:r>
            <a:endParaRPr lang="en-US" sz="2800" b="0" dirty="0" smtClean="0">
              <a:solidFill>
                <a:srgbClr val="000090"/>
              </a:solidFill>
              <a:latin typeface="Arial" charset="0"/>
              <a:ea typeface="ＭＳ Ｐゴシック" pitchFamily="-105" charset="-128"/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95275" y="3962400"/>
            <a:ext cx="8505825" cy="28194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457200" indent="-457200">
              <a:spcBef>
                <a:spcPct val="10000"/>
              </a:spcBef>
              <a:tabLst>
                <a:tab pos="450850" algn="l"/>
              </a:tabLst>
            </a:pPr>
            <a:r>
              <a:rPr lang="en-US" sz="1400" dirty="0"/>
              <a:t>PUREX (Pu-U Reduction </a:t>
            </a:r>
            <a:r>
              <a:rPr lang="en-US" sz="1400" dirty="0" err="1"/>
              <a:t>EXtraction</a:t>
            </a:r>
            <a:r>
              <a:rPr lang="en-US" sz="1400" dirty="0"/>
              <a:t>) liquid-liquid extraction process developed to recover Pu for weapons production</a:t>
            </a:r>
          </a:p>
          <a:p>
            <a:pPr marL="1079500" lvl="1" indent="-457200">
              <a:spcBef>
                <a:spcPct val="10000"/>
              </a:spcBef>
              <a:tabLst>
                <a:tab pos="450850" algn="l"/>
              </a:tabLst>
            </a:pPr>
            <a:r>
              <a:rPr lang="en-US" sz="1400" dirty="0"/>
              <a:t>Developed during Manhattan Project</a:t>
            </a:r>
          </a:p>
          <a:p>
            <a:pPr marL="1536700" lvl="2" indent="-457200">
              <a:spcBef>
                <a:spcPct val="10000"/>
              </a:spcBef>
              <a:tabLst>
                <a:tab pos="450850" algn="l"/>
              </a:tabLst>
            </a:pPr>
            <a:r>
              <a:rPr lang="en-US" sz="1400" dirty="0"/>
              <a:t>Patented </a:t>
            </a:r>
            <a:r>
              <a:rPr lang="en-US" sz="1400" dirty="0" smtClean="0"/>
              <a:t>1947. deployment </a:t>
            </a:r>
            <a:r>
              <a:rPr lang="en-US" sz="1400" dirty="0"/>
              <a:t>at Savannah River 1954 and Hanford </a:t>
            </a:r>
            <a:r>
              <a:rPr lang="en-US" sz="1400" dirty="0" smtClean="0"/>
              <a:t>1956</a:t>
            </a:r>
            <a:endParaRPr lang="en-US" sz="1400" dirty="0" smtClean="0">
              <a:ea typeface="ＭＳ Ｐゴシック" pitchFamily="-105" charset="-128"/>
            </a:endParaRPr>
          </a:p>
          <a:p>
            <a:pPr lvl="1" eaLnBrk="1" hangingPunct="1"/>
            <a:r>
              <a:rPr lang="en-US" sz="1400" dirty="0" smtClean="0">
                <a:ea typeface="ＭＳ Ｐゴシック" pitchFamily="-105" charset="-128"/>
              </a:rPr>
              <a:t>U and Pu extracted from aqueous to organic phase</a:t>
            </a:r>
          </a:p>
          <a:p>
            <a:pPr lvl="1" eaLnBrk="1" hangingPunct="1"/>
            <a:r>
              <a:rPr lang="en-US" sz="1400" dirty="0" smtClean="0">
                <a:ea typeface="ＭＳ Ｐゴシック" pitchFamily="-105" charset="-128"/>
              </a:rPr>
              <a:t>Pu reduced, goes to aqueous phase while U remains in organic phase</a:t>
            </a:r>
          </a:p>
          <a:p>
            <a:pPr eaLnBrk="1" hangingPunct="1"/>
            <a:r>
              <a:rPr lang="en-US" sz="1400" dirty="0" err="1" smtClean="0">
                <a:ea typeface="ＭＳ Ｐゴシック" pitchFamily="-105" charset="-128"/>
              </a:rPr>
              <a:t>Decladding</a:t>
            </a:r>
            <a:r>
              <a:rPr lang="en-US" sz="1400" dirty="0" smtClean="0">
                <a:ea typeface="ＭＳ Ｐゴシック" pitchFamily="-105" charset="-128"/>
              </a:rPr>
              <a:t> – mechanical, chemical </a:t>
            </a:r>
          </a:p>
          <a:p>
            <a:pPr eaLnBrk="1" hangingPunct="1"/>
            <a:r>
              <a:rPr lang="en-US" sz="1400" dirty="0" smtClean="0">
                <a:ea typeface="ＭＳ Ｐゴシック" pitchFamily="-105" charset="-128"/>
              </a:rPr>
              <a:t>Nitric acid dissolution – e.g., rotary wheel</a:t>
            </a:r>
          </a:p>
          <a:p>
            <a:pPr eaLnBrk="1" hangingPunct="1"/>
            <a:r>
              <a:rPr lang="en-US" sz="1400" dirty="0" smtClean="0">
                <a:ea typeface="ＭＳ Ｐゴシック" pitchFamily="-105" charset="-128"/>
              </a:rPr>
              <a:t>Solvent extraction and product preparation</a:t>
            </a:r>
          </a:p>
          <a:p>
            <a:pPr lvl="1" eaLnBrk="1" hangingPunct="1"/>
            <a:r>
              <a:rPr lang="en-US" sz="1400" dirty="0" smtClean="0">
                <a:ea typeface="ＭＳ Ｐゴシック" pitchFamily="-105" charset="-128"/>
              </a:rPr>
              <a:t>Includes purification step</a:t>
            </a:r>
          </a:p>
          <a:p>
            <a:pPr eaLnBrk="1" hangingPunct="1"/>
            <a:r>
              <a:rPr lang="en-US" sz="1400" dirty="0" smtClean="0">
                <a:ea typeface="ＭＳ Ｐゴシック" pitchFamily="-105" charset="-128"/>
              </a:rPr>
              <a:t>Waste treatment and disposal – off-gases; acid, water, and solvent recycle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09575" y="609600"/>
            <a:ext cx="8372475" cy="3238500"/>
            <a:chOff x="409575" y="873125"/>
            <a:chExt cx="8372475" cy="3238500"/>
          </a:xfrm>
        </p:grpSpPr>
        <p:pic>
          <p:nvPicPr>
            <p:cNvPr id="10240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9575" y="873125"/>
              <a:ext cx="4362450" cy="3238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05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72025" y="873125"/>
              <a:ext cx="4010025" cy="3238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06" name="Picture 4"/>
            <p:cNvPicPr>
              <a:picLocks noChangeAspect="1" noChangeArrowheads="1"/>
            </p:cNvPicPr>
            <p:nvPr/>
          </p:nvPicPr>
          <p:blipFill rotWithShape="1">
            <a:blip r:embed="rId6" cstate="print"/>
            <a:srcRect r="10532"/>
            <a:stretch/>
          </p:blipFill>
          <p:spPr bwMode="auto">
            <a:xfrm>
              <a:off x="409575" y="3124200"/>
              <a:ext cx="1600200" cy="867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3" name="Straight Arrow Connector 2"/>
          <p:cNvCxnSpPr/>
          <p:nvPr/>
        </p:nvCxnSpPr>
        <p:spPr bwMode="auto">
          <a:xfrm flipV="1">
            <a:off x="3276600" y="3124200"/>
            <a:ext cx="1495425" cy="2590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62811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239000" cy="533400"/>
          </a:xfrm>
        </p:spPr>
        <p:txBody>
          <a:bodyPr/>
          <a:lstStyle/>
          <a:p>
            <a:r>
              <a:rPr lang="en-US" dirty="0" smtClean="0"/>
              <a:t>PUREX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5029200" cy="5791200"/>
          </a:xfrm>
        </p:spPr>
        <p:txBody>
          <a:bodyPr>
            <a:normAutofit fontScale="40000" lnSpcReduction="20000"/>
          </a:bodyPr>
          <a:lstStyle/>
          <a:p>
            <a:pPr marL="457200" indent="-457200">
              <a:spcBef>
                <a:spcPct val="10000"/>
              </a:spcBef>
              <a:tabLst>
                <a:tab pos="450850" algn="l"/>
              </a:tabLst>
            </a:pPr>
            <a:r>
              <a:rPr lang="en-US" sz="4000" dirty="0" smtClean="0"/>
              <a:t>Irradiated uranium fuel dissolved in nitric acid </a:t>
            </a:r>
          </a:p>
          <a:p>
            <a:pPr marL="1079500" lvl="1" indent="-457200">
              <a:spcBef>
                <a:spcPct val="10000"/>
              </a:spcBef>
              <a:tabLst>
                <a:tab pos="450850" algn="l"/>
              </a:tabLst>
            </a:pPr>
            <a:r>
              <a:rPr lang="en-US" sz="4000" dirty="0" smtClean="0"/>
              <a:t>contacted with a solution of TBP in kerosene</a:t>
            </a:r>
          </a:p>
          <a:p>
            <a:pPr marL="1536700" lvl="2" indent="-457200">
              <a:spcBef>
                <a:spcPct val="10000"/>
              </a:spcBef>
              <a:tabLst>
                <a:tab pos="450850" algn="l"/>
              </a:tabLst>
            </a:pPr>
            <a:r>
              <a:rPr lang="en-US" sz="4000" dirty="0" smtClean="0"/>
              <a:t>30 % TBP in kerosene</a:t>
            </a:r>
          </a:p>
          <a:p>
            <a:pPr marL="457200" indent="-457200">
              <a:spcBef>
                <a:spcPct val="10000"/>
              </a:spcBef>
              <a:tabLst>
                <a:tab pos="450850" algn="l"/>
              </a:tabLst>
            </a:pPr>
            <a:endParaRPr lang="en-US" sz="1300" dirty="0" smtClean="0">
              <a:latin typeface="Times New Roman" pitchFamily="-105" charset="0"/>
            </a:endParaRPr>
          </a:p>
          <a:p>
            <a:pPr marL="457200" indent="-457200">
              <a:spcBef>
                <a:spcPct val="10000"/>
              </a:spcBef>
              <a:tabLst>
                <a:tab pos="450850" algn="l"/>
              </a:tabLst>
            </a:pPr>
            <a:r>
              <a:rPr lang="en-US" sz="4000" dirty="0" smtClean="0">
                <a:latin typeface="Times New Roman" pitchFamily="-105" charset="0"/>
              </a:rPr>
              <a:t>Hexavalent and tetravalent ion extraction</a:t>
            </a:r>
            <a:endParaRPr lang="en-US" sz="4000" dirty="0">
              <a:latin typeface="Times New Roman" pitchFamily="-105" charset="0"/>
            </a:endParaRPr>
          </a:p>
          <a:p>
            <a:pPr marL="457200" indent="-457200">
              <a:spcBef>
                <a:spcPct val="10000"/>
              </a:spcBef>
              <a:tabLst>
                <a:tab pos="450850" algn="l"/>
              </a:tabLst>
            </a:pPr>
            <a:r>
              <a:rPr lang="en-US" sz="4000" dirty="0" smtClean="0">
                <a:latin typeface="Times New Roman" pitchFamily="-105" charset="0"/>
              </a:rPr>
              <a:t>UO</a:t>
            </a:r>
            <a:r>
              <a:rPr lang="en-US" sz="4000" baseline="-25000" dirty="0" smtClean="0">
                <a:latin typeface="Times New Roman" pitchFamily="-105" charset="0"/>
              </a:rPr>
              <a:t>2</a:t>
            </a:r>
            <a:r>
              <a:rPr lang="en-US" sz="4000" baseline="30000" dirty="0" smtClean="0">
                <a:latin typeface="Times New Roman" pitchFamily="-105" charset="0"/>
              </a:rPr>
              <a:t>2+</a:t>
            </a:r>
            <a:r>
              <a:rPr lang="en-US" sz="4000" baseline="-25000" dirty="0" smtClean="0">
                <a:latin typeface="Times New Roman" pitchFamily="-105" charset="0"/>
              </a:rPr>
              <a:t>(</a:t>
            </a:r>
            <a:r>
              <a:rPr lang="en-US" sz="4000" baseline="-25000" dirty="0" err="1" smtClean="0">
                <a:latin typeface="Times New Roman" pitchFamily="-105" charset="0"/>
              </a:rPr>
              <a:t>aq</a:t>
            </a:r>
            <a:r>
              <a:rPr lang="en-US" sz="4000" baseline="-25000" dirty="0" smtClean="0">
                <a:latin typeface="Times New Roman" pitchFamily="-105" charset="0"/>
              </a:rPr>
              <a:t>)</a:t>
            </a:r>
            <a:r>
              <a:rPr lang="en-US" sz="4000" dirty="0" smtClean="0">
                <a:latin typeface="Times New Roman" pitchFamily="-105" charset="0"/>
              </a:rPr>
              <a:t> + 2NO</a:t>
            </a:r>
            <a:r>
              <a:rPr lang="en-US" sz="4000" baseline="-25000" dirty="0" smtClean="0">
                <a:latin typeface="Times New Roman" pitchFamily="-105" charset="0"/>
              </a:rPr>
              <a:t>3</a:t>
            </a:r>
            <a:r>
              <a:rPr lang="en-US" sz="4500" baseline="30000" dirty="0" smtClean="0">
                <a:latin typeface="Times New Roman" pitchFamily="-105" charset="0"/>
              </a:rPr>
              <a:t>-</a:t>
            </a:r>
            <a:r>
              <a:rPr lang="en-US" sz="4000" baseline="-25000" dirty="0" smtClean="0">
                <a:latin typeface="Times New Roman" pitchFamily="-105" charset="0"/>
              </a:rPr>
              <a:t>(</a:t>
            </a:r>
            <a:r>
              <a:rPr lang="en-US" sz="4000" baseline="-25000" dirty="0" err="1" smtClean="0">
                <a:latin typeface="Times New Roman" pitchFamily="-105" charset="0"/>
              </a:rPr>
              <a:t>aq</a:t>
            </a:r>
            <a:r>
              <a:rPr lang="en-US" sz="4000" baseline="-25000" dirty="0" smtClean="0">
                <a:latin typeface="Times New Roman" pitchFamily="-105" charset="0"/>
              </a:rPr>
              <a:t>)</a:t>
            </a:r>
            <a:r>
              <a:rPr lang="en-US" sz="4000" dirty="0" smtClean="0">
                <a:latin typeface="Times New Roman" pitchFamily="-105" charset="0"/>
              </a:rPr>
              <a:t> + 2TBP</a:t>
            </a:r>
            <a:r>
              <a:rPr lang="en-US" sz="4000" baseline="-25000" dirty="0" smtClean="0">
                <a:latin typeface="Times New Roman" pitchFamily="-105" charset="0"/>
              </a:rPr>
              <a:t>(org) </a:t>
            </a:r>
            <a:r>
              <a:rPr lang="en-US" sz="4500" dirty="0" smtClean="0">
                <a:latin typeface="Symbol" pitchFamily="-105" charset="2"/>
              </a:rPr>
              <a:t></a:t>
            </a:r>
            <a:r>
              <a:rPr lang="en-US" sz="4000" dirty="0" smtClean="0">
                <a:latin typeface="Times New Roman" pitchFamily="-105" charset="0"/>
              </a:rPr>
              <a:t>  UO</a:t>
            </a:r>
            <a:r>
              <a:rPr lang="en-US" sz="4000" baseline="-25000" dirty="0" smtClean="0">
                <a:latin typeface="Times New Roman" pitchFamily="-105" charset="0"/>
              </a:rPr>
              <a:t>2</a:t>
            </a:r>
            <a:r>
              <a:rPr lang="en-US" sz="4000" dirty="0" smtClean="0">
                <a:latin typeface="Times New Roman" pitchFamily="-105" charset="0"/>
              </a:rPr>
              <a:t>(NO</a:t>
            </a:r>
            <a:r>
              <a:rPr lang="en-US" sz="4000" baseline="-25000" dirty="0" smtClean="0">
                <a:latin typeface="Times New Roman" pitchFamily="-105" charset="0"/>
              </a:rPr>
              <a:t>3</a:t>
            </a:r>
            <a:r>
              <a:rPr lang="en-US" sz="4000" dirty="0" smtClean="0">
                <a:latin typeface="Times New Roman" pitchFamily="-105" charset="0"/>
              </a:rPr>
              <a:t>)</a:t>
            </a:r>
            <a:r>
              <a:rPr lang="en-US" sz="4000" baseline="-25000" dirty="0" smtClean="0">
                <a:latin typeface="Times New Roman" pitchFamily="-105" charset="0"/>
              </a:rPr>
              <a:t>2</a:t>
            </a:r>
            <a:r>
              <a:rPr lang="en-US" sz="4000" dirty="0" smtClean="0">
                <a:latin typeface="Times New Roman" pitchFamily="-105" charset="0"/>
              </a:rPr>
              <a:t>(TBP)</a:t>
            </a:r>
            <a:r>
              <a:rPr lang="en-US" sz="4000" baseline="-25000" dirty="0" smtClean="0">
                <a:latin typeface="Times New Roman" pitchFamily="-105" charset="0"/>
              </a:rPr>
              <a:t>2 (org)</a:t>
            </a:r>
          </a:p>
          <a:p>
            <a:pPr marL="457200" indent="-457200">
              <a:spcBef>
                <a:spcPct val="10000"/>
              </a:spcBef>
              <a:tabLst>
                <a:tab pos="450850" algn="l"/>
              </a:tabLst>
            </a:pPr>
            <a:r>
              <a:rPr lang="en-US" sz="4000" dirty="0" smtClean="0">
                <a:latin typeface="Times New Roman" pitchFamily="-105" charset="0"/>
              </a:rPr>
              <a:t>Pu</a:t>
            </a:r>
            <a:r>
              <a:rPr lang="en-US" sz="4000" baseline="30000" dirty="0" smtClean="0">
                <a:latin typeface="Times New Roman" pitchFamily="-105" charset="0"/>
              </a:rPr>
              <a:t>4+</a:t>
            </a:r>
            <a:r>
              <a:rPr lang="en-US" sz="4000" dirty="0" smtClean="0">
                <a:latin typeface="Times New Roman" pitchFamily="-105" charset="0"/>
              </a:rPr>
              <a:t>(</a:t>
            </a:r>
            <a:r>
              <a:rPr lang="en-US" sz="4000" dirty="0" err="1" smtClean="0">
                <a:latin typeface="Times New Roman" pitchFamily="-105" charset="0"/>
              </a:rPr>
              <a:t>aq</a:t>
            </a:r>
            <a:r>
              <a:rPr lang="en-US" sz="4000" dirty="0" smtClean="0">
                <a:latin typeface="Times New Roman" pitchFamily="-105" charset="0"/>
              </a:rPr>
              <a:t>) + 4NO</a:t>
            </a:r>
            <a:r>
              <a:rPr lang="en-US" sz="4000" baseline="-25000" dirty="0" smtClean="0">
                <a:latin typeface="Times New Roman" pitchFamily="-105" charset="0"/>
              </a:rPr>
              <a:t>3</a:t>
            </a:r>
            <a:r>
              <a:rPr lang="en-US" sz="4500" baseline="30000" dirty="0" smtClean="0">
                <a:latin typeface="Times New Roman" pitchFamily="-105" charset="0"/>
              </a:rPr>
              <a:t>-</a:t>
            </a:r>
            <a:r>
              <a:rPr lang="en-US" sz="4000" dirty="0" smtClean="0">
                <a:latin typeface="Times New Roman" pitchFamily="-105" charset="0"/>
              </a:rPr>
              <a:t>(</a:t>
            </a:r>
            <a:r>
              <a:rPr lang="en-US" sz="4000" dirty="0" err="1" smtClean="0">
                <a:latin typeface="Times New Roman" pitchFamily="-105" charset="0"/>
              </a:rPr>
              <a:t>aq</a:t>
            </a:r>
            <a:r>
              <a:rPr lang="en-US" sz="4000" dirty="0" smtClean="0">
                <a:latin typeface="Times New Roman" pitchFamily="-105" charset="0"/>
              </a:rPr>
              <a:t>) + 2TBP(org)  </a:t>
            </a:r>
            <a:r>
              <a:rPr lang="en-US" sz="4500" dirty="0" smtClean="0">
                <a:latin typeface="Symbol" pitchFamily="-105" charset="2"/>
              </a:rPr>
              <a:t></a:t>
            </a:r>
            <a:r>
              <a:rPr lang="en-US" sz="4000" dirty="0" smtClean="0">
                <a:latin typeface="Times New Roman" pitchFamily="-105" charset="0"/>
              </a:rPr>
              <a:t> Pu(NO</a:t>
            </a:r>
            <a:r>
              <a:rPr lang="en-US" sz="4000" baseline="-25000" dirty="0" smtClean="0">
                <a:latin typeface="Times New Roman" pitchFamily="-105" charset="0"/>
              </a:rPr>
              <a:t>3</a:t>
            </a:r>
            <a:r>
              <a:rPr lang="en-US" sz="4000" dirty="0" smtClean="0">
                <a:latin typeface="Times New Roman" pitchFamily="-105" charset="0"/>
              </a:rPr>
              <a:t>)</a:t>
            </a:r>
            <a:r>
              <a:rPr lang="en-US" sz="4000" baseline="-25000" dirty="0" smtClean="0">
                <a:latin typeface="Times New Roman" pitchFamily="-105" charset="0"/>
              </a:rPr>
              <a:t>4</a:t>
            </a:r>
            <a:r>
              <a:rPr lang="en-US" sz="4000" dirty="0" smtClean="0">
                <a:latin typeface="Times New Roman" pitchFamily="-105" charset="0"/>
              </a:rPr>
              <a:t>(TBP)</a:t>
            </a:r>
            <a:r>
              <a:rPr lang="en-US" sz="4000" baseline="-25000" dirty="0" smtClean="0">
                <a:latin typeface="Times New Roman" pitchFamily="-105" charset="0"/>
              </a:rPr>
              <a:t>2 </a:t>
            </a:r>
            <a:r>
              <a:rPr lang="en-US" sz="4000" dirty="0" smtClean="0">
                <a:latin typeface="Times New Roman" pitchFamily="-105" charset="0"/>
              </a:rPr>
              <a:t>(org)</a:t>
            </a:r>
          </a:p>
          <a:p>
            <a:pPr marL="457200" indent="-457200">
              <a:spcBef>
                <a:spcPct val="10000"/>
              </a:spcBef>
              <a:tabLst>
                <a:tab pos="450850" algn="l"/>
              </a:tabLst>
            </a:pPr>
            <a:r>
              <a:rPr lang="en-US" sz="4000" dirty="0" smtClean="0">
                <a:latin typeface="Times New Roman" pitchFamily="-105" charset="0"/>
              </a:rPr>
              <a:t>UO</a:t>
            </a:r>
            <a:r>
              <a:rPr lang="en-US" sz="4000" baseline="-25000" dirty="0" smtClean="0">
                <a:latin typeface="Times New Roman" pitchFamily="-105" charset="0"/>
              </a:rPr>
              <a:t>2</a:t>
            </a:r>
            <a:r>
              <a:rPr lang="en-US" sz="4000" baseline="30000" dirty="0" smtClean="0">
                <a:latin typeface="Times New Roman" pitchFamily="-105" charset="0"/>
              </a:rPr>
              <a:t>2+ </a:t>
            </a:r>
            <a:r>
              <a:rPr lang="en-US" sz="4000" dirty="0" smtClean="0">
                <a:latin typeface="Times New Roman" pitchFamily="-105" charset="0"/>
              </a:rPr>
              <a:t>and Pu</a:t>
            </a:r>
            <a:r>
              <a:rPr lang="en-US" sz="4000" baseline="30000" dirty="0" smtClean="0">
                <a:latin typeface="Times New Roman" pitchFamily="-105" charset="0"/>
              </a:rPr>
              <a:t>4+ </a:t>
            </a:r>
            <a:r>
              <a:rPr lang="en-US" sz="4000" dirty="0" smtClean="0">
                <a:latin typeface="Times New Roman" pitchFamily="-105" charset="0"/>
              </a:rPr>
              <a:t>extracted in 3 M HNO</a:t>
            </a:r>
            <a:r>
              <a:rPr lang="en-US" sz="4000" baseline="-25000" dirty="0" smtClean="0">
                <a:latin typeface="Times New Roman" pitchFamily="-105" charset="0"/>
              </a:rPr>
              <a:t>3</a:t>
            </a:r>
            <a:r>
              <a:rPr lang="en-US" sz="4000" dirty="0" smtClean="0">
                <a:latin typeface="Times New Roman" pitchFamily="-105" charset="0"/>
              </a:rPr>
              <a:t> to 6 M HNO</a:t>
            </a:r>
            <a:r>
              <a:rPr lang="en-US" sz="4000" baseline="-25000" dirty="0" smtClean="0">
                <a:latin typeface="Times New Roman" pitchFamily="-105" charset="0"/>
              </a:rPr>
              <a:t>3</a:t>
            </a:r>
          </a:p>
          <a:p>
            <a:pPr marL="1079500" lvl="1" indent="-457200">
              <a:spcBef>
                <a:spcPct val="10000"/>
              </a:spcBef>
              <a:tabLst>
                <a:tab pos="450850" algn="l"/>
              </a:tabLst>
            </a:pPr>
            <a:r>
              <a:rPr lang="en-US" sz="4000" dirty="0" smtClean="0">
                <a:latin typeface="Times New Roman" pitchFamily="-105" charset="0"/>
              </a:rPr>
              <a:t>High </a:t>
            </a:r>
            <a:r>
              <a:rPr lang="en-US" sz="4000" dirty="0" err="1" smtClean="0">
                <a:latin typeface="Times New Roman" pitchFamily="-105" charset="0"/>
              </a:rPr>
              <a:t>K</a:t>
            </a:r>
            <a:r>
              <a:rPr lang="en-US" sz="4000" baseline="-25000" dirty="0" err="1" smtClean="0">
                <a:latin typeface="Times New Roman" pitchFamily="-105" charset="0"/>
              </a:rPr>
              <a:t>d</a:t>
            </a:r>
            <a:r>
              <a:rPr lang="en-US" sz="4000" dirty="0" smtClean="0">
                <a:latin typeface="Times New Roman" pitchFamily="-105" charset="0"/>
              </a:rPr>
              <a:t> range for </a:t>
            </a:r>
            <a:r>
              <a:rPr lang="en-US" sz="4000" dirty="0">
                <a:latin typeface="Times New Roman" pitchFamily="-105" charset="0"/>
              </a:rPr>
              <a:t>UO</a:t>
            </a:r>
            <a:r>
              <a:rPr lang="en-US" sz="4000" baseline="-25000" dirty="0">
                <a:latin typeface="Times New Roman" pitchFamily="-105" charset="0"/>
              </a:rPr>
              <a:t>2</a:t>
            </a:r>
            <a:r>
              <a:rPr lang="en-US" sz="4000" baseline="30000" dirty="0">
                <a:latin typeface="Times New Roman" pitchFamily="-105" charset="0"/>
              </a:rPr>
              <a:t>2+ </a:t>
            </a:r>
            <a:r>
              <a:rPr lang="en-US" sz="4000" dirty="0">
                <a:latin typeface="Times New Roman" pitchFamily="-105" charset="0"/>
              </a:rPr>
              <a:t>and Pu</a:t>
            </a:r>
            <a:r>
              <a:rPr lang="en-US" sz="4000" baseline="30000" dirty="0">
                <a:latin typeface="Times New Roman" pitchFamily="-105" charset="0"/>
              </a:rPr>
              <a:t>4</a:t>
            </a:r>
            <a:r>
              <a:rPr lang="en-US" sz="4000" baseline="30000" dirty="0" smtClean="0">
                <a:latin typeface="Times New Roman" pitchFamily="-105" charset="0"/>
              </a:rPr>
              <a:t>+</a:t>
            </a:r>
          </a:p>
          <a:p>
            <a:pPr marL="457200" indent="-457200">
              <a:spcBef>
                <a:spcPct val="10000"/>
              </a:spcBef>
              <a:tabLst>
                <a:tab pos="450850" algn="l"/>
              </a:tabLst>
            </a:pPr>
            <a:r>
              <a:rPr lang="en-US" sz="4000" baseline="30000" dirty="0" smtClean="0">
                <a:latin typeface="Times New Roman" pitchFamily="-105" charset="0"/>
              </a:rPr>
              <a:t> </a:t>
            </a:r>
            <a:r>
              <a:rPr lang="en-US" sz="4000" dirty="0" smtClean="0">
                <a:latin typeface="Times New Roman" pitchFamily="-105" charset="0"/>
              </a:rPr>
              <a:t>Metal ions with other oxidation states extract poorly</a:t>
            </a:r>
          </a:p>
          <a:p>
            <a:pPr marL="1079500" lvl="1" indent="-457200">
              <a:spcBef>
                <a:spcPct val="10000"/>
              </a:spcBef>
              <a:tabLst>
                <a:tab pos="450850" algn="l"/>
              </a:tabLst>
            </a:pPr>
            <a:r>
              <a:rPr lang="en-US" sz="4000" dirty="0" smtClean="0">
                <a:latin typeface="Times New Roman" pitchFamily="-105" charset="0"/>
              </a:rPr>
              <a:t>Np oxidation state drives behavior in PUREX</a:t>
            </a:r>
          </a:p>
          <a:p>
            <a:pPr marL="1536700" lvl="2" indent="-457200">
              <a:spcBef>
                <a:spcPct val="10000"/>
              </a:spcBef>
              <a:tabLst>
                <a:tab pos="450850" algn="l"/>
              </a:tabLst>
            </a:pPr>
            <a:r>
              <a:rPr lang="en-US" sz="4000" dirty="0" smtClean="0">
                <a:latin typeface="Times New Roman" pitchFamily="-105" charset="0"/>
              </a:rPr>
              <a:t>Np</a:t>
            </a:r>
            <a:r>
              <a:rPr lang="en-US" sz="4000" baseline="30000" dirty="0" smtClean="0">
                <a:latin typeface="Times New Roman" pitchFamily="-105" charset="0"/>
              </a:rPr>
              <a:t>4+</a:t>
            </a:r>
            <a:r>
              <a:rPr lang="en-US" sz="4000" dirty="0" smtClean="0">
                <a:latin typeface="Times New Roman" pitchFamily="-105" charset="0"/>
              </a:rPr>
              <a:t> and NpO</a:t>
            </a:r>
            <a:r>
              <a:rPr lang="en-US" sz="4000" baseline="-25000" dirty="0" smtClean="0">
                <a:latin typeface="Times New Roman" pitchFamily="-105" charset="0"/>
              </a:rPr>
              <a:t>2</a:t>
            </a:r>
            <a:r>
              <a:rPr lang="en-US" sz="4000" baseline="30000" dirty="0" smtClean="0">
                <a:latin typeface="Times New Roman" pitchFamily="-105" charset="0"/>
              </a:rPr>
              <a:t>2+</a:t>
            </a:r>
            <a:r>
              <a:rPr lang="en-US" sz="4000" dirty="0" smtClean="0">
                <a:latin typeface="Times New Roman" pitchFamily="-105" charset="0"/>
              </a:rPr>
              <a:t> extracts over entire range</a:t>
            </a:r>
          </a:p>
          <a:p>
            <a:pPr marL="1536700" lvl="2" indent="-457200">
              <a:spcBef>
                <a:spcPct val="10000"/>
              </a:spcBef>
              <a:tabLst>
                <a:tab pos="450850" algn="l"/>
              </a:tabLst>
            </a:pPr>
            <a:r>
              <a:rPr lang="en-US" sz="4000" dirty="0" smtClean="0">
                <a:latin typeface="Times New Roman" pitchFamily="-105" charset="0"/>
              </a:rPr>
              <a:t>NpO</a:t>
            </a:r>
            <a:r>
              <a:rPr lang="en-US" sz="4000" baseline="-25000" dirty="0" smtClean="0">
                <a:latin typeface="Times New Roman" pitchFamily="-105" charset="0"/>
              </a:rPr>
              <a:t>2</a:t>
            </a:r>
            <a:r>
              <a:rPr lang="en-US" sz="4000" baseline="30000" dirty="0" smtClean="0">
                <a:latin typeface="Times New Roman" pitchFamily="-105" charset="0"/>
              </a:rPr>
              <a:t>+</a:t>
            </a:r>
            <a:r>
              <a:rPr lang="en-US" sz="4000" dirty="0" smtClean="0">
                <a:latin typeface="Times New Roman" pitchFamily="-105" charset="0"/>
              </a:rPr>
              <a:t> begins to extract at high acid end of range</a:t>
            </a:r>
          </a:p>
          <a:p>
            <a:pPr marL="1079500" lvl="1" indent="-457200">
              <a:spcBef>
                <a:spcPct val="10000"/>
              </a:spcBef>
              <a:tabLst>
                <a:tab pos="450850" algn="l"/>
              </a:tabLst>
            </a:pPr>
            <a:r>
              <a:rPr lang="en-US" sz="4000" dirty="0" smtClean="0">
                <a:latin typeface="Times New Roman" pitchFamily="-105" charset="0"/>
              </a:rPr>
              <a:t>Mono-,  di-, and trivalent limited extraction</a:t>
            </a:r>
            <a:endParaRPr lang="en-US" sz="4000" dirty="0">
              <a:latin typeface="Times New Roman" pitchFamily="-105" charset="0"/>
            </a:endParaRPr>
          </a:p>
          <a:p>
            <a:pPr marL="457200" indent="-457200">
              <a:spcBef>
                <a:spcPct val="10000"/>
              </a:spcBef>
              <a:tabLst>
                <a:tab pos="450850" algn="l"/>
              </a:tabLst>
            </a:pPr>
            <a:r>
              <a:rPr lang="en-US" sz="4000" dirty="0" smtClean="0">
                <a:latin typeface="Times New Roman" pitchFamily="-105" charset="0"/>
              </a:rPr>
              <a:t>Reduction of Pu drives separation from U</a:t>
            </a:r>
          </a:p>
          <a:p>
            <a:pPr marL="1079500" lvl="1" indent="-457200">
              <a:spcBef>
                <a:spcPct val="10000"/>
              </a:spcBef>
              <a:tabLst>
                <a:tab pos="450850" algn="l"/>
              </a:tabLst>
            </a:pPr>
            <a:r>
              <a:rPr lang="en-US" sz="4000" dirty="0" smtClean="0">
                <a:latin typeface="Times New Roman" pitchFamily="-105" charset="0"/>
              </a:rPr>
              <a:t>Trivalent Pu separates from hexavalent U by </a:t>
            </a:r>
            <a:r>
              <a:rPr lang="en-US" sz="4000" dirty="0" err="1" smtClean="0">
                <a:latin typeface="Times New Roman" pitchFamily="-105" charset="0"/>
              </a:rPr>
              <a:t>backextraction</a:t>
            </a:r>
            <a:r>
              <a:rPr lang="en-US" sz="4000" dirty="0" smtClean="0">
                <a:latin typeface="Times New Roman" pitchFamily="-105" charset="0"/>
              </a:rPr>
              <a:t> from organic </a:t>
            </a:r>
          </a:p>
          <a:p>
            <a:pPr marL="0" indent="0">
              <a:spcBef>
                <a:spcPct val="10000"/>
              </a:spcBef>
              <a:buNone/>
              <a:tabLst>
                <a:tab pos="450850" algn="l"/>
              </a:tabLst>
            </a:pPr>
            <a:endParaRPr lang="en-US" sz="3600" dirty="0" smtClean="0">
              <a:latin typeface="Times New Roman" pitchFamily="-105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 l="16667" r="12500" b="8889"/>
          <a:stretch>
            <a:fillRect/>
          </a:stretch>
        </p:blipFill>
        <p:spPr bwMode="auto">
          <a:xfrm>
            <a:off x="5226205" y="1066800"/>
            <a:ext cx="391779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/>
          </p:cNvSpPr>
          <p:nvPr/>
        </p:nvSpPr>
        <p:spPr bwMode="auto">
          <a:xfrm>
            <a:off x="7086600" y="1143000"/>
            <a:ext cx="1370734" cy="4114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4800600" y="3048000"/>
            <a:ext cx="2286000" cy="381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98834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  <p:extLst mod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4648200" cy="762000"/>
          </a:xfrm>
        </p:spPr>
        <p:txBody>
          <a:bodyPr/>
          <a:lstStyle/>
          <a:p>
            <a:r>
              <a:rPr lang="en-US" dirty="0" smtClean="0"/>
              <a:t>PUREX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5410200" cy="3886200"/>
          </a:xfrm>
        </p:spPr>
        <p:txBody>
          <a:bodyPr>
            <a:normAutofit fontScale="55000" lnSpcReduction="20000"/>
          </a:bodyPr>
          <a:lstStyle/>
          <a:p>
            <a:pPr marL="457200" indent="-457200">
              <a:spcBef>
                <a:spcPct val="10000"/>
              </a:spcBef>
              <a:tabLst>
                <a:tab pos="450850" algn="l"/>
              </a:tabLst>
            </a:pPr>
            <a:r>
              <a:rPr lang="en-US" sz="4000" dirty="0" smtClean="0">
                <a:latin typeface="Times New Roman" pitchFamily="-105" charset="0"/>
              </a:rPr>
              <a:t>Pu reduction </a:t>
            </a:r>
            <a:r>
              <a:rPr lang="en-US" sz="4000" dirty="0">
                <a:latin typeface="Times New Roman" pitchFamily="-105" charset="0"/>
              </a:rPr>
              <a:t>drives separation from U</a:t>
            </a:r>
          </a:p>
          <a:p>
            <a:pPr marL="1079500" lvl="1" indent="-457200">
              <a:spcBef>
                <a:spcPct val="10000"/>
              </a:spcBef>
              <a:tabLst>
                <a:tab pos="450850" algn="l"/>
              </a:tabLst>
            </a:pPr>
            <a:r>
              <a:rPr lang="en-US" sz="4000" dirty="0">
                <a:latin typeface="Times New Roman" pitchFamily="-105" charset="0"/>
              </a:rPr>
              <a:t>Trivalent Pu separates from hexavalent U by </a:t>
            </a:r>
            <a:r>
              <a:rPr lang="en-US" sz="4000" dirty="0" err="1">
                <a:latin typeface="Times New Roman" pitchFamily="-105" charset="0"/>
              </a:rPr>
              <a:t>backextraction</a:t>
            </a:r>
            <a:r>
              <a:rPr lang="en-US" sz="4000" dirty="0">
                <a:latin typeface="Times New Roman" pitchFamily="-105" charset="0"/>
              </a:rPr>
              <a:t> from organic </a:t>
            </a:r>
          </a:p>
          <a:p>
            <a:pPr marL="457200" indent="-457200">
              <a:spcBef>
                <a:spcPct val="10000"/>
              </a:spcBef>
              <a:tabLst>
                <a:tab pos="450850" algn="l"/>
              </a:tabLst>
            </a:pPr>
            <a:r>
              <a:rPr lang="en-US" sz="4000" dirty="0">
                <a:latin typeface="Times New Roman" pitchFamily="-105" charset="0"/>
              </a:rPr>
              <a:t>Pu </a:t>
            </a:r>
            <a:r>
              <a:rPr lang="en-US" sz="4000" dirty="0" smtClean="0">
                <a:latin typeface="Times New Roman" pitchFamily="-105" charset="0"/>
              </a:rPr>
              <a:t>reducing agents form Pu(III) which </a:t>
            </a:r>
            <a:r>
              <a:rPr lang="en-US" sz="4000" dirty="0" err="1" smtClean="0">
                <a:latin typeface="Times New Roman" pitchFamily="-105" charset="0"/>
              </a:rPr>
              <a:t>backextracts</a:t>
            </a:r>
            <a:r>
              <a:rPr lang="en-US" sz="4000" dirty="0" smtClean="0">
                <a:latin typeface="Times New Roman" pitchFamily="-105" charset="0"/>
              </a:rPr>
              <a:t> to aqueous phase</a:t>
            </a:r>
          </a:p>
          <a:p>
            <a:r>
              <a:rPr lang="en-US" altLang="en-US" sz="3600" dirty="0"/>
              <a:t>Ferrous </a:t>
            </a:r>
            <a:r>
              <a:rPr lang="en-US" altLang="en-US" sz="3600" dirty="0" err="1" smtClean="0"/>
              <a:t>sulfamate</a:t>
            </a:r>
            <a:r>
              <a:rPr lang="en-US" altLang="en-US" sz="3600" dirty="0" smtClean="0"/>
              <a:t>:  Fe </a:t>
            </a:r>
            <a:r>
              <a:rPr lang="en-US" altLang="en-US" sz="3600" baseline="30000" dirty="0"/>
              <a:t>2</a:t>
            </a:r>
            <a:r>
              <a:rPr lang="en-US" altLang="en-US" sz="3600" baseline="30000" dirty="0" smtClean="0"/>
              <a:t>+:</a:t>
            </a:r>
            <a:r>
              <a:rPr lang="en-US" sz="2000" dirty="0"/>
              <a:t> </a:t>
            </a:r>
            <a:r>
              <a:rPr lang="en-US" sz="3600" dirty="0" smtClean="0"/>
              <a:t>Fe(H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NO</a:t>
            </a:r>
            <a:r>
              <a:rPr lang="en-US" sz="3600" baseline="-25000" dirty="0" smtClean="0"/>
              <a:t>3</a:t>
            </a:r>
            <a:r>
              <a:rPr lang="en-US" sz="3600" dirty="0" smtClean="0"/>
              <a:t>S)</a:t>
            </a:r>
            <a:r>
              <a:rPr lang="en-US" sz="3600" baseline="-25000" dirty="0" smtClean="0"/>
              <a:t>2</a:t>
            </a:r>
            <a:endParaRPr lang="en-US" sz="3600" dirty="0" smtClean="0"/>
          </a:p>
          <a:p>
            <a:pPr lvl="1"/>
            <a:r>
              <a:rPr lang="en-US" altLang="en-US" sz="3600" dirty="0" smtClean="0">
                <a:solidFill>
                  <a:schemeClr val="tx1"/>
                </a:solidFill>
              </a:rPr>
              <a:t>Pu </a:t>
            </a:r>
            <a:r>
              <a:rPr lang="en-US" altLang="en-US" sz="3600" baseline="30000" dirty="0">
                <a:solidFill>
                  <a:schemeClr val="tx1"/>
                </a:solidFill>
              </a:rPr>
              <a:t>4+</a:t>
            </a:r>
            <a:r>
              <a:rPr lang="en-US" altLang="en-US" sz="3600" dirty="0">
                <a:solidFill>
                  <a:schemeClr val="tx1"/>
                </a:solidFill>
              </a:rPr>
              <a:t> + Fe </a:t>
            </a:r>
            <a:r>
              <a:rPr lang="en-US" altLang="en-US" sz="3600" baseline="30000" dirty="0" smtClean="0">
                <a:solidFill>
                  <a:schemeClr val="tx1"/>
                </a:solidFill>
              </a:rPr>
              <a:t>2+</a:t>
            </a:r>
            <a:r>
              <a:rPr lang="en-US" altLang="en-US" sz="36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</a:t>
            </a:r>
            <a:r>
              <a:rPr lang="en-US" altLang="en-US" sz="3600" dirty="0" smtClean="0">
                <a:solidFill>
                  <a:schemeClr val="tx1"/>
                </a:solidFill>
              </a:rPr>
              <a:t>Pu </a:t>
            </a:r>
            <a:r>
              <a:rPr lang="en-US" altLang="en-US" sz="3600" baseline="30000" dirty="0">
                <a:solidFill>
                  <a:schemeClr val="tx1"/>
                </a:solidFill>
              </a:rPr>
              <a:t>3+</a:t>
            </a:r>
            <a:r>
              <a:rPr lang="en-US" altLang="en-US" sz="3600" dirty="0">
                <a:solidFill>
                  <a:schemeClr val="tx1"/>
                </a:solidFill>
              </a:rPr>
              <a:t> + Fe </a:t>
            </a:r>
            <a:r>
              <a:rPr lang="en-US" altLang="en-US" sz="3600" baseline="30000" dirty="0">
                <a:solidFill>
                  <a:schemeClr val="tx1"/>
                </a:solidFill>
              </a:rPr>
              <a:t>3</a:t>
            </a:r>
            <a:r>
              <a:rPr lang="en-US" altLang="en-US" sz="3600" baseline="30000" dirty="0" smtClean="0">
                <a:solidFill>
                  <a:schemeClr val="tx1"/>
                </a:solidFill>
              </a:rPr>
              <a:t>+</a:t>
            </a:r>
            <a:endParaRPr lang="en-US" altLang="en-US" sz="3600" dirty="0"/>
          </a:p>
          <a:p>
            <a:r>
              <a:rPr lang="en-US" altLang="en-US" sz="3600" dirty="0"/>
              <a:t>Uranium (</a:t>
            </a:r>
            <a:r>
              <a:rPr lang="en-US" altLang="en-US" sz="3600" dirty="0" smtClean="0"/>
              <a:t>IV)</a:t>
            </a:r>
          </a:p>
          <a:p>
            <a:pPr lvl="1"/>
            <a:r>
              <a:rPr lang="en-US" altLang="en-US" sz="3600" dirty="0" smtClean="0">
                <a:solidFill>
                  <a:schemeClr val="tx1"/>
                </a:solidFill>
              </a:rPr>
              <a:t>2Pu </a:t>
            </a:r>
            <a:r>
              <a:rPr lang="en-US" altLang="en-US" sz="3600" baseline="30000" dirty="0">
                <a:solidFill>
                  <a:schemeClr val="tx1"/>
                </a:solidFill>
              </a:rPr>
              <a:t>4+</a:t>
            </a:r>
            <a:r>
              <a:rPr lang="en-US" altLang="en-US" sz="3600" dirty="0">
                <a:solidFill>
                  <a:schemeClr val="tx1"/>
                </a:solidFill>
              </a:rPr>
              <a:t> + U </a:t>
            </a:r>
            <a:r>
              <a:rPr lang="en-US" altLang="en-US" sz="3600" baseline="30000" dirty="0">
                <a:solidFill>
                  <a:schemeClr val="tx1"/>
                </a:solidFill>
              </a:rPr>
              <a:t>4+</a:t>
            </a:r>
            <a:r>
              <a:rPr lang="en-US" altLang="en-US" sz="3600" dirty="0">
                <a:solidFill>
                  <a:schemeClr val="tx1"/>
                </a:solidFill>
              </a:rPr>
              <a:t> + </a:t>
            </a:r>
            <a:r>
              <a:rPr lang="en-US" altLang="en-US" sz="3600" dirty="0" smtClean="0">
                <a:solidFill>
                  <a:schemeClr val="tx1"/>
                </a:solidFill>
              </a:rPr>
              <a:t>2H</a:t>
            </a:r>
            <a:r>
              <a:rPr lang="en-US" altLang="en-US" sz="3600" baseline="-25000" dirty="0" smtClean="0">
                <a:solidFill>
                  <a:schemeClr val="tx1"/>
                </a:solidFill>
              </a:rPr>
              <a:t>2</a:t>
            </a:r>
            <a:r>
              <a:rPr lang="en-US" altLang="en-US" sz="3600" dirty="0" smtClean="0">
                <a:solidFill>
                  <a:schemeClr val="tx1"/>
                </a:solidFill>
              </a:rPr>
              <a:t>O</a:t>
            </a:r>
            <a:r>
              <a:rPr lang="en-US" altLang="en-US" sz="3600" dirty="0">
                <a:solidFill>
                  <a:schemeClr val="tx1"/>
                </a:solidFill>
                <a:sym typeface="Wingdings" panose="05000000000000000000" pitchFamily="2" charset="2"/>
              </a:rPr>
              <a:t>  </a:t>
            </a:r>
            <a:r>
              <a:rPr lang="en-US" altLang="en-US" sz="3600" dirty="0" smtClean="0">
                <a:solidFill>
                  <a:schemeClr val="tx1"/>
                </a:solidFill>
              </a:rPr>
              <a:t>2Pu </a:t>
            </a:r>
            <a:r>
              <a:rPr lang="en-US" altLang="en-US" sz="3600" baseline="30000" dirty="0">
                <a:solidFill>
                  <a:schemeClr val="tx1"/>
                </a:solidFill>
              </a:rPr>
              <a:t>3+</a:t>
            </a:r>
            <a:r>
              <a:rPr lang="en-US" altLang="en-US" sz="3600" dirty="0">
                <a:solidFill>
                  <a:schemeClr val="tx1"/>
                </a:solidFill>
              </a:rPr>
              <a:t> + </a:t>
            </a:r>
            <a:r>
              <a:rPr lang="en-US" altLang="en-US" sz="3600" dirty="0" smtClean="0">
                <a:solidFill>
                  <a:schemeClr val="tx1"/>
                </a:solidFill>
              </a:rPr>
              <a:t>UO</a:t>
            </a:r>
            <a:r>
              <a:rPr lang="en-US" altLang="en-US" sz="3600" baseline="-25000" dirty="0" smtClean="0">
                <a:solidFill>
                  <a:schemeClr val="tx1"/>
                </a:solidFill>
              </a:rPr>
              <a:t>2 </a:t>
            </a:r>
            <a:r>
              <a:rPr lang="en-US" altLang="en-US" sz="3600" baseline="30000" dirty="0" smtClean="0">
                <a:solidFill>
                  <a:schemeClr val="tx1"/>
                </a:solidFill>
              </a:rPr>
              <a:t>2</a:t>
            </a:r>
            <a:r>
              <a:rPr lang="en-US" altLang="en-US" sz="3600" baseline="30000" dirty="0">
                <a:solidFill>
                  <a:schemeClr val="tx1"/>
                </a:solidFill>
              </a:rPr>
              <a:t>+</a:t>
            </a:r>
            <a:r>
              <a:rPr lang="en-US" altLang="en-US" sz="3600" dirty="0">
                <a:solidFill>
                  <a:schemeClr val="tx1"/>
                </a:solidFill>
              </a:rPr>
              <a:t> + 4 H</a:t>
            </a:r>
            <a:r>
              <a:rPr lang="en-US" altLang="en-US" sz="3600" baseline="30000" dirty="0" smtClean="0">
                <a:solidFill>
                  <a:schemeClr val="tx1"/>
                </a:solidFill>
              </a:rPr>
              <a:t>+</a:t>
            </a:r>
            <a:endParaRPr lang="en-US" altLang="en-US" sz="3600" baseline="30000" dirty="0">
              <a:solidFill>
                <a:schemeClr val="tx1"/>
              </a:solidFill>
            </a:endParaRPr>
          </a:p>
          <a:p>
            <a:r>
              <a:rPr lang="en-US" altLang="en-US" sz="3600" dirty="0"/>
              <a:t>Hydroxylamine nitrate (</a:t>
            </a:r>
            <a:r>
              <a:rPr lang="en-US" altLang="en-US" sz="3600" dirty="0" smtClean="0"/>
              <a:t>NH</a:t>
            </a:r>
            <a:r>
              <a:rPr lang="en-US" altLang="en-US" sz="3600" baseline="-25000" dirty="0" smtClean="0"/>
              <a:t>3</a:t>
            </a:r>
            <a:r>
              <a:rPr lang="en-US" altLang="en-US" sz="3600" dirty="0" smtClean="0"/>
              <a:t>OH</a:t>
            </a:r>
            <a:r>
              <a:rPr lang="en-US" altLang="en-US" sz="3600" baseline="30000" dirty="0" smtClean="0"/>
              <a:t>+</a:t>
            </a:r>
            <a:r>
              <a:rPr lang="en-US" altLang="en-US" sz="3600" dirty="0" smtClean="0"/>
              <a:t>NO</a:t>
            </a:r>
            <a:r>
              <a:rPr lang="en-US" altLang="en-US" sz="3600" baseline="-25000" dirty="0" smtClean="0"/>
              <a:t>3</a:t>
            </a:r>
            <a:r>
              <a:rPr lang="en-US" altLang="en-US" sz="3600" baseline="30000" dirty="0" smtClean="0"/>
              <a:t>-</a:t>
            </a:r>
            <a:r>
              <a:rPr lang="en-US" altLang="en-US" sz="3600" dirty="0" smtClean="0"/>
              <a:t>)</a:t>
            </a:r>
            <a:endParaRPr lang="en-US" altLang="en-US" sz="3600" dirty="0"/>
          </a:p>
          <a:p>
            <a:pPr marL="457200" indent="-457200">
              <a:spcBef>
                <a:spcPct val="10000"/>
              </a:spcBef>
              <a:tabLst>
                <a:tab pos="450850" algn="l"/>
              </a:tabLst>
            </a:pPr>
            <a:endParaRPr lang="en-US" sz="4000" dirty="0">
              <a:latin typeface="Times New Roman" pitchFamily="-105" charset="0"/>
            </a:endParaRPr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410200" y="167148"/>
            <a:ext cx="3581400" cy="4328652"/>
            <a:chOff x="5226205" y="1066800"/>
            <a:chExt cx="3917795" cy="47244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16667" r="12500" b="8889"/>
            <a:stretch>
              <a:fillRect/>
            </a:stretch>
          </p:blipFill>
          <p:spPr bwMode="auto">
            <a:xfrm>
              <a:off x="5226205" y="1066800"/>
              <a:ext cx="3917795" cy="472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>
              <a:spLocks/>
            </p:cNvSpPr>
            <p:nvPr/>
          </p:nvSpPr>
          <p:spPr bwMode="auto">
            <a:xfrm>
              <a:off x="7096125" y="1133475"/>
              <a:ext cx="1370734" cy="411480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pic>
        <p:nvPicPr>
          <p:cNvPr id="466946" name="Picture 2" descr="FERROUS SULFAMATE Structu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623" y="4648200"/>
            <a:ext cx="1650002" cy="89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 bwMode="auto">
          <a:xfrm>
            <a:off x="5257800" y="2895600"/>
            <a:ext cx="1861762" cy="6096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5029200" y="3332496"/>
            <a:ext cx="1905000" cy="146810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7990989"/>
              </p:ext>
            </p:extLst>
          </p:nvPr>
        </p:nvGraphicFramePr>
        <p:xfrm>
          <a:off x="762000" y="5486400"/>
          <a:ext cx="7837487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49" name="Equation" r:id="rId6" imgW="4762440" imgH="380880" progId="Equation.3">
                  <p:embed/>
                </p:oleObj>
              </mc:Choice>
              <mc:Fallback>
                <p:oleObj name="Equation" r:id="rId6" imgW="476244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486400"/>
                        <a:ext cx="7837487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Curved Right Arrow 19"/>
          <p:cNvSpPr/>
          <p:nvPr/>
        </p:nvSpPr>
        <p:spPr bwMode="auto">
          <a:xfrm>
            <a:off x="0" y="4800600"/>
            <a:ext cx="762000" cy="1143000"/>
          </a:xfrm>
          <a:prstGeom prst="curved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19872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</p:bldLst>
  </p:timing>
  <p:extLst mod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025" y="228600"/>
            <a:ext cx="7772400" cy="762000"/>
          </a:xfrm>
        </p:spPr>
        <p:txBody>
          <a:bodyPr/>
          <a:lstStyle/>
          <a:p>
            <a:r>
              <a:rPr lang="en-US" dirty="0" smtClean="0"/>
              <a:t>Solvent Extraction in PUREX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-117475" y="1078467"/>
            <a:ext cx="3910013" cy="2073275"/>
            <a:chOff x="876300" y="1657350"/>
            <a:chExt cx="3630613" cy="1760538"/>
          </a:xfrm>
        </p:grpSpPr>
        <p:grpSp>
          <p:nvGrpSpPr>
            <p:cNvPr id="75780" name="Group 4"/>
            <p:cNvGrpSpPr>
              <a:grpSpLocks/>
            </p:cNvGrpSpPr>
            <p:nvPr/>
          </p:nvGrpSpPr>
          <p:grpSpPr bwMode="auto">
            <a:xfrm>
              <a:off x="876300" y="1657350"/>
              <a:ext cx="1439863" cy="1760538"/>
              <a:chOff x="578" y="972"/>
              <a:chExt cx="907" cy="1109"/>
            </a:xfrm>
          </p:grpSpPr>
          <p:grpSp>
            <p:nvGrpSpPr>
              <p:cNvPr id="75781" name="Group 5"/>
              <p:cNvGrpSpPr>
                <a:grpSpLocks/>
              </p:cNvGrpSpPr>
              <p:nvPr/>
            </p:nvGrpSpPr>
            <p:grpSpPr bwMode="auto">
              <a:xfrm>
                <a:off x="578" y="972"/>
                <a:ext cx="868" cy="1109"/>
                <a:chOff x="578" y="972"/>
                <a:chExt cx="868" cy="1109"/>
              </a:xfrm>
            </p:grpSpPr>
            <p:sp>
              <p:nvSpPr>
                <p:cNvPr id="75782" name="Rectangle 6"/>
                <p:cNvSpPr>
                  <a:spLocks noChangeArrowheads="1"/>
                </p:cNvSpPr>
                <p:nvPr/>
              </p:nvSpPr>
              <p:spPr bwMode="auto">
                <a:xfrm>
                  <a:off x="970" y="1384"/>
                  <a:ext cx="270" cy="399"/>
                </a:xfrm>
                <a:prstGeom prst="rect">
                  <a:avLst/>
                </a:prstGeom>
                <a:solidFill>
                  <a:srgbClr val="F3C55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75783" name="Rectangle 7"/>
                <p:cNvSpPr>
                  <a:spLocks noChangeArrowheads="1"/>
                </p:cNvSpPr>
                <p:nvPr/>
              </p:nvSpPr>
              <p:spPr bwMode="auto">
                <a:xfrm>
                  <a:off x="578" y="1742"/>
                  <a:ext cx="868" cy="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33AB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33AB"/>
                        </a:outerShdw>
                      </a:effectLst>
                    </a14:hiddenEffects>
                  </a:ext>
                </a:extLst>
              </p:spPr>
              <p:txBody>
                <a:bodyPr lIns="252000" tIns="0" rIns="0" bIns="0" anchor="ctr"/>
                <a:lstStyle/>
                <a:p>
                  <a:pPr algn="ctr" eaLnBrk="0" hangingPunct="0"/>
                  <a:r>
                    <a:rPr lang="fr-FR" altLang="en-US" sz="1200" b="1">
                      <a:solidFill>
                        <a:schemeClr val="tx2"/>
                      </a:solidFill>
                      <a:latin typeface="Arial" pitchFamily="34" charset="0"/>
                    </a:rPr>
                    <a:t>Feed</a:t>
                  </a:r>
                </a:p>
              </p:txBody>
            </p:sp>
            <p:sp>
              <p:nvSpPr>
                <p:cNvPr id="75784" name="Freeform 8"/>
                <p:cNvSpPr>
                  <a:spLocks/>
                </p:cNvSpPr>
                <p:nvPr/>
              </p:nvSpPr>
              <p:spPr bwMode="auto">
                <a:xfrm>
                  <a:off x="867" y="972"/>
                  <a:ext cx="474" cy="858"/>
                </a:xfrm>
                <a:custGeom>
                  <a:avLst/>
                  <a:gdLst>
                    <a:gd name="T0" fmla="*/ 474 w 474"/>
                    <a:gd name="T1" fmla="*/ 858 h 858"/>
                    <a:gd name="T2" fmla="*/ 414 w 474"/>
                    <a:gd name="T3" fmla="*/ 798 h 858"/>
                    <a:gd name="T4" fmla="*/ 414 w 474"/>
                    <a:gd name="T5" fmla="*/ 0 h 858"/>
                    <a:gd name="T6" fmla="*/ 372 w 474"/>
                    <a:gd name="T7" fmla="*/ 0 h 858"/>
                    <a:gd name="T8" fmla="*/ 372 w 474"/>
                    <a:gd name="T9" fmla="*/ 810 h 858"/>
                    <a:gd name="T10" fmla="*/ 102 w 474"/>
                    <a:gd name="T11" fmla="*/ 810 h 858"/>
                    <a:gd name="T12" fmla="*/ 102 w 474"/>
                    <a:gd name="T13" fmla="*/ 0 h 858"/>
                    <a:gd name="T14" fmla="*/ 60 w 474"/>
                    <a:gd name="T15" fmla="*/ 0 h 858"/>
                    <a:gd name="T16" fmla="*/ 60 w 474"/>
                    <a:gd name="T17" fmla="*/ 798 h 858"/>
                    <a:gd name="T18" fmla="*/ 0 w 474"/>
                    <a:gd name="T19" fmla="*/ 858 h 858"/>
                    <a:gd name="T20" fmla="*/ 474 w 474"/>
                    <a:gd name="T21" fmla="*/ 858 h 8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74" h="858">
                      <a:moveTo>
                        <a:pt x="474" y="858"/>
                      </a:moveTo>
                      <a:lnTo>
                        <a:pt x="414" y="798"/>
                      </a:lnTo>
                      <a:lnTo>
                        <a:pt x="414" y="0"/>
                      </a:lnTo>
                      <a:lnTo>
                        <a:pt x="372" y="0"/>
                      </a:lnTo>
                      <a:lnTo>
                        <a:pt x="372" y="810"/>
                      </a:lnTo>
                      <a:lnTo>
                        <a:pt x="102" y="810"/>
                      </a:lnTo>
                      <a:lnTo>
                        <a:pt x="102" y="0"/>
                      </a:lnTo>
                      <a:lnTo>
                        <a:pt x="60" y="0"/>
                      </a:lnTo>
                      <a:lnTo>
                        <a:pt x="60" y="798"/>
                      </a:lnTo>
                      <a:lnTo>
                        <a:pt x="0" y="858"/>
                      </a:lnTo>
                      <a:lnTo>
                        <a:pt x="474" y="858"/>
                      </a:lnTo>
                      <a:close/>
                    </a:path>
                  </a:pathLst>
                </a:custGeom>
                <a:solidFill>
                  <a:srgbClr val="A5A6C1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785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1179" y="1014"/>
                  <a:ext cx="60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786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1149" y="1092"/>
                  <a:ext cx="90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787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1179" y="1176"/>
                  <a:ext cx="60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788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1149" y="1254"/>
                  <a:ext cx="84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789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1179" y="1338"/>
                  <a:ext cx="60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790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155" y="1416"/>
                  <a:ext cx="84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791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1179" y="1494"/>
                  <a:ext cx="54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792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975" y="1014"/>
                  <a:ext cx="264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793" name="Rectangle 17"/>
                <p:cNvSpPr>
                  <a:spLocks noChangeArrowheads="1"/>
                </p:cNvSpPr>
                <p:nvPr/>
              </p:nvSpPr>
              <p:spPr bwMode="auto">
                <a:xfrm>
                  <a:off x="892" y="1420"/>
                  <a:ext cx="431" cy="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33AB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33AB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pPr algn="ctr" eaLnBrk="0" hangingPunct="0"/>
                  <a:r>
                    <a:rPr lang="fr-FR" altLang="en-US" sz="800" b="1">
                      <a:latin typeface="Arial" pitchFamily="34" charset="0"/>
                    </a:rPr>
                    <a:t>Aqueous</a:t>
                  </a:r>
                </a:p>
                <a:p>
                  <a:pPr algn="ctr" eaLnBrk="0" hangingPunct="0"/>
                  <a:r>
                    <a:rPr lang="fr-FR" altLang="en-US" sz="800" b="1">
                      <a:latin typeface="Arial" pitchFamily="34" charset="0"/>
                    </a:rPr>
                    <a:t>Solution</a:t>
                  </a:r>
                </a:p>
                <a:p>
                  <a:pPr algn="ctr" eaLnBrk="0" hangingPunct="0"/>
                  <a:r>
                    <a:rPr lang="fr-FR" altLang="en-US" sz="800" b="1">
                      <a:latin typeface="Arial" pitchFamily="34" charset="0"/>
                    </a:rPr>
                    <a:t>U+Pu+ FP*</a:t>
                  </a:r>
                </a:p>
              </p:txBody>
            </p:sp>
          </p:grpSp>
          <p:sp>
            <p:nvSpPr>
              <p:cNvPr id="75794" name="Rectangle 18"/>
              <p:cNvSpPr>
                <a:spLocks noChangeArrowheads="1"/>
              </p:cNvSpPr>
              <p:nvPr/>
            </p:nvSpPr>
            <p:spPr bwMode="auto">
              <a:xfrm>
                <a:off x="745" y="1055"/>
                <a:ext cx="740" cy="3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33AB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33AB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 eaLnBrk="0" hangingPunct="0"/>
                <a:r>
                  <a:rPr lang="fr-FR" altLang="en-US" sz="800" b="1">
                    <a:solidFill>
                      <a:schemeClr val="tx2"/>
                    </a:solidFill>
                    <a:latin typeface="Arial" pitchFamily="34" charset="0"/>
                  </a:rPr>
                  <a:t>Solvent</a:t>
                </a:r>
              </a:p>
            </p:txBody>
          </p:sp>
        </p:grpSp>
        <p:grpSp>
          <p:nvGrpSpPr>
            <p:cNvPr id="75795" name="Group 19"/>
            <p:cNvGrpSpPr>
              <a:grpSpLocks/>
            </p:cNvGrpSpPr>
            <p:nvPr/>
          </p:nvGrpSpPr>
          <p:grpSpPr bwMode="auto">
            <a:xfrm>
              <a:off x="2073275" y="1657350"/>
              <a:ext cx="1395413" cy="1760538"/>
              <a:chOff x="1380" y="972"/>
              <a:chExt cx="879" cy="1109"/>
            </a:xfrm>
          </p:grpSpPr>
          <p:grpSp>
            <p:nvGrpSpPr>
              <p:cNvPr id="75796" name="Group 20"/>
              <p:cNvGrpSpPr>
                <a:grpSpLocks/>
              </p:cNvGrpSpPr>
              <p:nvPr/>
            </p:nvGrpSpPr>
            <p:grpSpPr bwMode="auto">
              <a:xfrm>
                <a:off x="1380" y="972"/>
                <a:ext cx="868" cy="1109"/>
                <a:chOff x="1380" y="972"/>
                <a:chExt cx="868" cy="1109"/>
              </a:xfrm>
            </p:grpSpPr>
            <p:sp>
              <p:nvSpPr>
                <p:cNvPr id="75797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1957" y="1014"/>
                  <a:ext cx="54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798" name="Rectangle 22"/>
                <p:cNvSpPr>
                  <a:spLocks noChangeArrowheads="1"/>
                </p:cNvSpPr>
                <p:nvPr/>
              </p:nvSpPr>
              <p:spPr bwMode="auto">
                <a:xfrm>
                  <a:off x="1747" y="1014"/>
                  <a:ext cx="270" cy="768"/>
                </a:xfrm>
                <a:prstGeom prst="rect">
                  <a:avLst/>
                </a:prstGeom>
                <a:solidFill>
                  <a:srgbClr val="FFA13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799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1927" y="1092"/>
                  <a:ext cx="90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800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1957" y="1176"/>
                  <a:ext cx="54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801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1927" y="1254"/>
                  <a:ext cx="84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802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1957" y="1338"/>
                  <a:ext cx="54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803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1927" y="1416"/>
                  <a:ext cx="84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804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1927" y="1578"/>
                  <a:ext cx="84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805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1957" y="1656"/>
                  <a:ext cx="54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806" name="Freeform 30"/>
                <p:cNvSpPr>
                  <a:spLocks/>
                </p:cNvSpPr>
                <p:nvPr/>
              </p:nvSpPr>
              <p:spPr bwMode="auto">
                <a:xfrm>
                  <a:off x="1645" y="972"/>
                  <a:ext cx="480" cy="858"/>
                </a:xfrm>
                <a:custGeom>
                  <a:avLst/>
                  <a:gdLst>
                    <a:gd name="T0" fmla="*/ 480 w 480"/>
                    <a:gd name="T1" fmla="*/ 858 h 858"/>
                    <a:gd name="T2" fmla="*/ 420 w 480"/>
                    <a:gd name="T3" fmla="*/ 798 h 858"/>
                    <a:gd name="T4" fmla="*/ 420 w 480"/>
                    <a:gd name="T5" fmla="*/ 0 h 858"/>
                    <a:gd name="T6" fmla="*/ 372 w 480"/>
                    <a:gd name="T7" fmla="*/ 0 h 858"/>
                    <a:gd name="T8" fmla="*/ 372 w 480"/>
                    <a:gd name="T9" fmla="*/ 810 h 858"/>
                    <a:gd name="T10" fmla="*/ 108 w 480"/>
                    <a:gd name="T11" fmla="*/ 810 h 858"/>
                    <a:gd name="T12" fmla="*/ 108 w 480"/>
                    <a:gd name="T13" fmla="*/ 0 h 858"/>
                    <a:gd name="T14" fmla="*/ 60 w 480"/>
                    <a:gd name="T15" fmla="*/ 0 h 858"/>
                    <a:gd name="T16" fmla="*/ 60 w 480"/>
                    <a:gd name="T17" fmla="*/ 798 h 858"/>
                    <a:gd name="T18" fmla="*/ 0 w 480"/>
                    <a:gd name="T19" fmla="*/ 858 h 858"/>
                    <a:gd name="T20" fmla="*/ 480 w 480"/>
                    <a:gd name="T21" fmla="*/ 858 h 8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80" h="858">
                      <a:moveTo>
                        <a:pt x="480" y="858"/>
                      </a:moveTo>
                      <a:lnTo>
                        <a:pt x="420" y="798"/>
                      </a:lnTo>
                      <a:lnTo>
                        <a:pt x="420" y="0"/>
                      </a:lnTo>
                      <a:lnTo>
                        <a:pt x="372" y="0"/>
                      </a:lnTo>
                      <a:lnTo>
                        <a:pt x="372" y="810"/>
                      </a:lnTo>
                      <a:lnTo>
                        <a:pt x="108" y="810"/>
                      </a:lnTo>
                      <a:lnTo>
                        <a:pt x="108" y="0"/>
                      </a:lnTo>
                      <a:lnTo>
                        <a:pt x="60" y="0"/>
                      </a:lnTo>
                      <a:lnTo>
                        <a:pt x="60" y="798"/>
                      </a:lnTo>
                      <a:lnTo>
                        <a:pt x="0" y="858"/>
                      </a:lnTo>
                      <a:lnTo>
                        <a:pt x="480" y="858"/>
                      </a:lnTo>
                      <a:close/>
                    </a:path>
                  </a:pathLst>
                </a:custGeom>
                <a:solidFill>
                  <a:srgbClr val="A5A6C1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807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1957" y="1506"/>
                  <a:ext cx="54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808" name="Rectangle 32"/>
                <p:cNvSpPr>
                  <a:spLocks noChangeArrowheads="1"/>
                </p:cNvSpPr>
                <p:nvPr/>
              </p:nvSpPr>
              <p:spPr bwMode="auto">
                <a:xfrm>
                  <a:off x="1380" y="1742"/>
                  <a:ext cx="868" cy="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33AB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33AB"/>
                        </a:outerShdw>
                      </a:effectLst>
                    </a14:hiddenEffects>
                  </a:ext>
                </a:extLst>
              </p:spPr>
              <p:txBody>
                <a:bodyPr lIns="252000" tIns="0" rIns="0" bIns="0" anchor="ctr"/>
                <a:lstStyle/>
                <a:p>
                  <a:pPr algn="ctr" eaLnBrk="0" hangingPunct="0"/>
                  <a:r>
                    <a:rPr lang="fr-FR" altLang="en-US" sz="1200" b="1">
                      <a:solidFill>
                        <a:schemeClr val="tx2"/>
                      </a:solidFill>
                      <a:latin typeface="Arial" pitchFamily="34" charset="0"/>
                    </a:rPr>
                    <a:t>Mixing</a:t>
                  </a:r>
                </a:p>
              </p:txBody>
            </p:sp>
          </p:grpSp>
          <p:sp>
            <p:nvSpPr>
              <p:cNvPr id="75809" name="Rectangle 33"/>
              <p:cNvSpPr>
                <a:spLocks noChangeArrowheads="1"/>
              </p:cNvSpPr>
              <p:nvPr/>
            </p:nvSpPr>
            <p:spPr bwMode="auto">
              <a:xfrm>
                <a:off x="1519" y="1204"/>
                <a:ext cx="740" cy="3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33AB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33AB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 eaLnBrk="0" hangingPunct="0">
                  <a:lnSpc>
                    <a:spcPct val="60000"/>
                  </a:lnSpc>
                </a:pPr>
                <a:r>
                  <a:rPr lang="fr-FR" altLang="en-US" sz="800" b="1">
                    <a:latin typeface="Arial" pitchFamily="34" charset="0"/>
                  </a:rPr>
                  <a:t>U+Pu+PF*</a:t>
                </a:r>
              </a:p>
              <a:p>
                <a:pPr algn="ctr" eaLnBrk="0" hangingPunct="0">
                  <a:lnSpc>
                    <a:spcPct val="60000"/>
                  </a:lnSpc>
                </a:pPr>
                <a:r>
                  <a:rPr lang="fr-FR" altLang="en-US" sz="800" b="1">
                    <a:latin typeface="Arial" pitchFamily="34" charset="0"/>
                  </a:rPr>
                  <a:t>+</a:t>
                </a:r>
              </a:p>
              <a:p>
                <a:pPr algn="ctr" eaLnBrk="0" hangingPunct="0">
                  <a:lnSpc>
                    <a:spcPct val="60000"/>
                  </a:lnSpc>
                </a:pPr>
                <a:r>
                  <a:rPr lang="fr-FR" altLang="en-US" sz="800" b="1">
                    <a:latin typeface="Arial" pitchFamily="34" charset="0"/>
                  </a:rPr>
                  <a:t>Solvent</a:t>
                </a:r>
              </a:p>
            </p:txBody>
          </p:sp>
        </p:grpSp>
        <p:grpSp>
          <p:nvGrpSpPr>
            <p:cNvPr id="75810" name="Group 34"/>
            <p:cNvGrpSpPr>
              <a:grpSpLocks/>
            </p:cNvGrpSpPr>
            <p:nvPr/>
          </p:nvGrpSpPr>
          <p:grpSpPr bwMode="auto">
            <a:xfrm>
              <a:off x="3121025" y="1657350"/>
              <a:ext cx="1385888" cy="1760538"/>
              <a:chOff x="1870" y="948"/>
              <a:chExt cx="873" cy="1109"/>
            </a:xfrm>
          </p:grpSpPr>
          <p:grpSp>
            <p:nvGrpSpPr>
              <p:cNvPr id="75811" name="Group 35"/>
              <p:cNvGrpSpPr>
                <a:grpSpLocks/>
              </p:cNvGrpSpPr>
              <p:nvPr/>
            </p:nvGrpSpPr>
            <p:grpSpPr bwMode="auto">
              <a:xfrm>
                <a:off x="1870" y="948"/>
                <a:ext cx="868" cy="1109"/>
                <a:chOff x="1870" y="948"/>
                <a:chExt cx="868" cy="1109"/>
              </a:xfrm>
            </p:grpSpPr>
            <p:sp>
              <p:nvSpPr>
                <p:cNvPr id="75812" name="Line 36"/>
                <p:cNvSpPr>
                  <a:spLocks noChangeShapeType="1"/>
                </p:cNvSpPr>
                <p:nvPr/>
              </p:nvSpPr>
              <p:spPr bwMode="auto">
                <a:xfrm flipH="1">
                  <a:off x="2447" y="990"/>
                  <a:ext cx="54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813" name="Rectangle 37"/>
                <p:cNvSpPr>
                  <a:spLocks noChangeArrowheads="1"/>
                </p:cNvSpPr>
                <p:nvPr/>
              </p:nvSpPr>
              <p:spPr bwMode="auto">
                <a:xfrm>
                  <a:off x="2243" y="1362"/>
                  <a:ext cx="264" cy="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814" name="Rectangle 38"/>
                <p:cNvSpPr>
                  <a:spLocks noChangeArrowheads="1"/>
                </p:cNvSpPr>
                <p:nvPr/>
              </p:nvSpPr>
              <p:spPr bwMode="auto">
                <a:xfrm>
                  <a:off x="2243" y="990"/>
                  <a:ext cx="264" cy="372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815" name="Freeform 39"/>
                <p:cNvSpPr>
                  <a:spLocks/>
                </p:cNvSpPr>
                <p:nvPr/>
              </p:nvSpPr>
              <p:spPr bwMode="auto">
                <a:xfrm>
                  <a:off x="2243" y="990"/>
                  <a:ext cx="264" cy="372"/>
                </a:xfrm>
                <a:custGeom>
                  <a:avLst/>
                  <a:gdLst>
                    <a:gd name="T0" fmla="*/ 264 w 264"/>
                    <a:gd name="T1" fmla="*/ 0 h 372"/>
                    <a:gd name="T2" fmla="*/ 264 w 264"/>
                    <a:gd name="T3" fmla="*/ 372 h 372"/>
                    <a:gd name="T4" fmla="*/ 0 w 264"/>
                    <a:gd name="T5" fmla="*/ 372 h 372"/>
                    <a:gd name="T6" fmla="*/ 0 w 264"/>
                    <a:gd name="T7" fmla="*/ 0 h 372"/>
                    <a:gd name="T8" fmla="*/ 264 w 264"/>
                    <a:gd name="T9" fmla="*/ 0 h 372"/>
                    <a:gd name="T10" fmla="*/ 264 w 264"/>
                    <a:gd name="T11" fmla="*/ 0 h 3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64" h="372">
                      <a:moveTo>
                        <a:pt x="264" y="0"/>
                      </a:moveTo>
                      <a:lnTo>
                        <a:pt x="264" y="372"/>
                      </a:lnTo>
                      <a:lnTo>
                        <a:pt x="0" y="372"/>
                      </a:lnTo>
                      <a:lnTo>
                        <a:pt x="0" y="0"/>
                      </a:lnTo>
                      <a:lnTo>
                        <a:pt x="264" y="0"/>
                      </a:lnTo>
                      <a:lnTo>
                        <a:pt x="264" y="0"/>
                      </a:lnTo>
                    </a:path>
                  </a:pathLst>
                </a:custGeom>
                <a:solidFill>
                  <a:srgbClr val="F3C551"/>
                </a:solidFill>
                <a:ln w="9525">
                  <a:solidFill>
                    <a:srgbClr val="FFCC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816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2417" y="1068"/>
                  <a:ext cx="90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817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2447" y="1152"/>
                  <a:ext cx="54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818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2417" y="1230"/>
                  <a:ext cx="84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819" name="Line 43"/>
                <p:cNvSpPr>
                  <a:spLocks noChangeShapeType="1"/>
                </p:cNvSpPr>
                <p:nvPr/>
              </p:nvSpPr>
              <p:spPr bwMode="auto">
                <a:xfrm flipH="1">
                  <a:off x="2447" y="1314"/>
                  <a:ext cx="54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820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2417" y="1392"/>
                  <a:ext cx="84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821" name="Line 45"/>
                <p:cNvSpPr>
                  <a:spLocks noChangeShapeType="1"/>
                </p:cNvSpPr>
                <p:nvPr/>
              </p:nvSpPr>
              <p:spPr bwMode="auto">
                <a:xfrm flipH="1">
                  <a:off x="2447" y="1470"/>
                  <a:ext cx="54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822" name="Line 46"/>
                <p:cNvSpPr>
                  <a:spLocks noChangeShapeType="1"/>
                </p:cNvSpPr>
                <p:nvPr/>
              </p:nvSpPr>
              <p:spPr bwMode="auto">
                <a:xfrm flipH="1">
                  <a:off x="2417" y="1554"/>
                  <a:ext cx="84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823" name="Line 47"/>
                <p:cNvSpPr>
                  <a:spLocks noChangeShapeType="1"/>
                </p:cNvSpPr>
                <p:nvPr/>
              </p:nvSpPr>
              <p:spPr bwMode="auto">
                <a:xfrm flipH="1">
                  <a:off x="2447" y="1632"/>
                  <a:ext cx="54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824" name="Freeform 48"/>
                <p:cNvSpPr>
                  <a:spLocks/>
                </p:cNvSpPr>
                <p:nvPr/>
              </p:nvSpPr>
              <p:spPr bwMode="auto">
                <a:xfrm>
                  <a:off x="2135" y="948"/>
                  <a:ext cx="480" cy="858"/>
                </a:xfrm>
                <a:custGeom>
                  <a:avLst/>
                  <a:gdLst>
                    <a:gd name="T0" fmla="*/ 480 w 480"/>
                    <a:gd name="T1" fmla="*/ 858 h 858"/>
                    <a:gd name="T2" fmla="*/ 420 w 480"/>
                    <a:gd name="T3" fmla="*/ 798 h 858"/>
                    <a:gd name="T4" fmla="*/ 420 w 480"/>
                    <a:gd name="T5" fmla="*/ 0 h 858"/>
                    <a:gd name="T6" fmla="*/ 372 w 480"/>
                    <a:gd name="T7" fmla="*/ 0 h 858"/>
                    <a:gd name="T8" fmla="*/ 372 w 480"/>
                    <a:gd name="T9" fmla="*/ 810 h 858"/>
                    <a:gd name="T10" fmla="*/ 108 w 480"/>
                    <a:gd name="T11" fmla="*/ 810 h 858"/>
                    <a:gd name="T12" fmla="*/ 108 w 480"/>
                    <a:gd name="T13" fmla="*/ 0 h 858"/>
                    <a:gd name="T14" fmla="*/ 60 w 480"/>
                    <a:gd name="T15" fmla="*/ 0 h 858"/>
                    <a:gd name="T16" fmla="*/ 60 w 480"/>
                    <a:gd name="T17" fmla="*/ 798 h 858"/>
                    <a:gd name="T18" fmla="*/ 0 w 480"/>
                    <a:gd name="T19" fmla="*/ 858 h 858"/>
                    <a:gd name="T20" fmla="*/ 480 w 480"/>
                    <a:gd name="T21" fmla="*/ 858 h 8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80" h="858">
                      <a:moveTo>
                        <a:pt x="480" y="858"/>
                      </a:moveTo>
                      <a:lnTo>
                        <a:pt x="420" y="798"/>
                      </a:lnTo>
                      <a:lnTo>
                        <a:pt x="420" y="0"/>
                      </a:lnTo>
                      <a:lnTo>
                        <a:pt x="372" y="0"/>
                      </a:lnTo>
                      <a:lnTo>
                        <a:pt x="372" y="810"/>
                      </a:lnTo>
                      <a:lnTo>
                        <a:pt x="108" y="810"/>
                      </a:lnTo>
                      <a:lnTo>
                        <a:pt x="108" y="0"/>
                      </a:lnTo>
                      <a:lnTo>
                        <a:pt x="60" y="0"/>
                      </a:lnTo>
                      <a:lnTo>
                        <a:pt x="60" y="798"/>
                      </a:lnTo>
                      <a:lnTo>
                        <a:pt x="0" y="858"/>
                      </a:lnTo>
                      <a:lnTo>
                        <a:pt x="480" y="858"/>
                      </a:lnTo>
                      <a:close/>
                    </a:path>
                  </a:pathLst>
                </a:custGeom>
                <a:solidFill>
                  <a:srgbClr val="A5A6C1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825" name="Rectangle 49"/>
                <p:cNvSpPr>
                  <a:spLocks noChangeArrowheads="1"/>
                </p:cNvSpPr>
                <p:nvPr/>
              </p:nvSpPr>
              <p:spPr bwMode="white">
                <a:xfrm>
                  <a:off x="2231" y="1350"/>
                  <a:ext cx="308" cy="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33AB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33AB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pPr algn="ctr" eaLnBrk="0" hangingPunct="0"/>
                  <a:r>
                    <a:rPr lang="fr-FR" altLang="en-US" sz="900" b="1">
                      <a:latin typeface="Arial" pitchFamily="34" charset="0"/>
                    </a:rPr>
                    <a:t>PF*</a:t>
                  </a:r>
                </a:p>
              </p:txBody>
            </p:sp>
            <p:sp>
              <p:nvSpPr>
                <p:cNvPr id="75826" name="Rectangle 50"/>
                <p:cNvSpPr>
                  <a:spLocks noChangeArrowheads="1"/>
                </p:cNvSpPr>
                <p:nvPr/>
              </p:nvSpPr>
              <p:spPr bwMode="auto">
                <a:xfrm>
                  <a:off x="1870" y="1718"/>
                  <a:ext cx="868" cy="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33AB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33AB"/>
                        </a:outerShdw>
                      </a:effectLst>
                    </a14:hiddenEffects>
                  </a:ext>
                </a:extLst>
              </p:spPr>
              <p:txBody>
                <a:bodyPr lIns="252000" tIns="0" rIns="0" bIns="0" anchor="ctr"/>
                <a:lstStyle/>
                <a:p>
                  <a:pPr algn="ctr" eaLnBrk="0" hangingPunct="0"/>
                  <a:r>
                    <a:rPr lang="fr-FR" altLang="en-US" sz="1200" b="1">
                      <a:solidFill>
                        <a:schemeClr val="tx2"/>
                      </a:solidFill>
                      <a:latin typeface="Arial" pitchFamily="34" charset="0"/>
                    </a:rPr>
                    <a:t>Settling</a:t>
                  </a:r>
                </a:p>
              </p:txBody>
            </p:sp>
          </p:grpSp>
          <p:sp>
            <p:nvSpPr>
              <p:cNvPr id="75827" name="Rectangle 51"/>
              <p:cNvSpPr>
                <a:spLocks noChangeArrowheads="1"/>
              </p:cNvSpPr>
              <p:nvPr/>
            </p:nvSpPr>
            <p:spPr bwMode="auto">
              <a:xfrm>
                <a:off x="2003" y="1062"/>
                <a:ext cx="740" cy="3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33AB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33AB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 eaLnBrk="0" hangingPunct="0">
                  <a:lnSpc>
                    <a:spcPct val="90000"/>
                  </a:lnSpc>
                </a:pPr>
                <a:r>
                  <a:rPr lang="fr-FR" altLang="en-US" sz="900" b="1">
                    <a:latin typeface="Arial" pitchFamily="34" charset="0"/>
                  </a:rPr>
                  <a:t>U+Pu</a:t>
                </a:r>
              </a:p>
              <a:p>
                <a:pPr algn="ctr" eaLnBrk="0" hangingPunct="0">
                  <a:lnSpc>
                    <a:spcPct val="90000"/>
                  </a:lnSpc>
                </a:pPr>
                <a:r>
                  <a:rPr lang="fr-FR" altLang="en-US" sz="900" b="1">
                    <a:latin typeface="Arial" pitchFamily="34" charset="0"/>
                  </a:rPr>
                  <a:t>+</a:t>
                </a:r>
              </a:p>
              <a:p>
                <a:pPr algn="ctr" eaLnBrk="0" hangingPunct="0">
                  <a:lnSpc>
                    <a:spcPct val="90000"/>
                  </a:lnSpc>
                </a:pPr>
                <a:r>
                  <a:rPr lang="fr-FR" altLang="en-US" sz="900" b="1">
                    <a:latin typeface="Arial" pitchFamily="34" charset="0"/>
                  </a:rPr>
                  <a:t>Solvent</a:t>
                </a:r>
              </a:p>
              <a:p>
                <a:pPr algn="ctr" eaLnBrk="0" hangingPunct="0">
                  <a:lnSpc>
                    <a:spcPct val="90000"/>
                  </a:lnSpc>
                </a:pPr>
                <a:endParaRPr lang="fr-FR" altLang="en-US" sz="900" b="1">
                  <a:latin typeface="Arial" pitchFamily="34" charset="0"/>
                </a:endParaRPr>
              </a:p>
            </p:txBody>
          </p:sp>
        </p:grpSp>
        <p:sp>
          <p:nvSpPr>
            <p:cNvPr id="75828" name="Freeform 52"/>
            <p:cNvSpPr>
              <a:spLocks/>
            </p:cNvSpPr>
            <p:nvPr/>
          </p:nvSpPr>
          <p:spPr bwMode="auto">
            <a:xfrm>
              <a:off x="3294063" y="2247900"/>
              <a:ext cx="238125" cy="133350"/>
            </a:xfrm>
            <a:custGeom>
              <a:avLst/>
              <a:gdLst>
                <a:gd name="T0" fmla="*/ 96 w 150"/>
                <a:gd name="T1" fmla="*/ 54 h 84"/>
                <a:gd name="T2" fmla="*/ 96 w 150"/>
                <a:gd name="T3" fmla="*/ 84 h 84"/>
                <a:gd name="T4" fmla="*/ 150 w 150"/>
                <a:gd name="T5" fmla="*/ 42 h 84"/>
                <a:gd name="T6" fmla="*/ 96 w 150"/>
                <a:gd name="T7" fmla="*/ 0 h 84"/>
                <a:gd name="T8" fmla="*/ 96 w 150"/>
                <a:gd name="T9" fmla="*/ 24 h 84"/>
                <a:gd name="T10" fmla="*/ 0 w 150"/>
                <a:gd name="T11" fmla="*/ 24 h 84"/>
                <a:gd name="T12" fmla="*/ 0 w 150"/>
                <a:gd name="T13" fmla="*/ 54 h 84"/>
                <a:gd name="T14" fmla="*/ 96 w 150"/>
                <a:gd name="T15" fmla="*/ 5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0" h="84">
                  <a:moveTo>
                    <a:pt x="96" y="54"/>
                  </a:moveTo>
                  <a:lnTo>
                    <a:pt x="96" y="84"/>
                  </a:lnTo>
                  <a:lnTo>
                    <a:pt x="150" y="42"/>
                  </a:lnTo>
                  <a:lnTo>
                    <a:pt x="96" y="0"/>
                  </a:lnTo>
                  <a:lnTo>
                    <a:pt x="96" y="24"/>
                  </a:lnTo>
                  <a:lnTo>
                    <a:pt x="0" y="24"/>
                  </a:lnTo>
                  <a:lnTo>
                    <a:pt x="0" y="54"/>
                  </a:lnTo>
                  <a:lnTo>
                    <a:pt x="96" y="54"/>
                  </a:lnTo>
                  <a:close/>
                </a:path>
              </a:pathLst>
            </a:custGeom>
            <a:solidFill>
              <a:srgbClr val="094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29" name="Freeform 53"/>
            <p:cNvSpPr>
              <a:spLocks/>
            </p:cNvSpPr>
            <p:nvPr/>
          </p:nvSpPr>
          <p:spPr bwMode="auto">
            <a:xfrm>
              <a:off x="2208213" y="2247900"/>
              <a:ext cx="238125" cy="133350"/>
            </a:xfrm>
            <a:custGeom>
              <a:avLst/>
              <a:gdLst>
                <a:gd name="T0" fmla="*/ 96 w 150"/>
                <a:gd name="T1" fmla="*/ 54 h 84"/>
                <a:gd name="T2" fmla="*/ 96 w 150"/>
                <a:gd name="T3" fmla="*/ 84 h 84"/>
                <a:gd name="T4" fmla="*/ 150 w 150"/>
                <a:gd name="T5" fmla="*/ 42 h 84"/>
                <a:gd name="T6" fmla="*/ 96 w 150"/>
                <a:gd name="T7" fmla="*/ 0 h 84"/>
                <a:gd name="T8" fmla="*/ 96 w 150"/>
                <a:gd name="T9" fmla="*/ 24 h 84"/>
                <a:gd name="T10" fmla="*/ 0 w 150"/>
                <a:gd name="T11" fmla="*/ 24 h 84"/>
                <a:gd name="T12" fmla="*/ 0 w 150"/>
                <a:gd name="T13" fmla="*/ 54 h 84"/>
                <a:gd name="T14" fmla="*/ 96 w 150"/>
                <a:gd name="T15" fmla="*/ 5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0" h="84">
                  <a:moveTo>
                    <a:pt x="96" y="54"/>
                  </a:moveTo>
                  <a:lnTo>
                    <a:pt x="96" y="84"/>
                  </a:lnTo>
                  <a:lnTo>
                    <a:pt x="150" y="42"/>
                  </a:lnTo>
                  <a:lnTo>
                    <a:pt x="96" y="0"/>
                  </a:lnTo>
                  <a:lnTo>
                    <a:pt x="96" y="24"/>
                  </a:lnTo>
                  <a:lnTo>
                    <a:pt x="0" y="24"/>
                  </a:lnTo>
                  <a:lnTo>
                    <a:pt x="0" y="54"/>
                  </a:lnTo>
                  <a:lnTo>
                    <a:pt x="96" y="54"/>
                  </a:lnTo>
                  <a:close/>
                </a:path>
              </a:pathLst>
            </a:custGeom>
            <a:solidFill>
              <a:srgbClr val="094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5831" name="Group 55"/>
          <p:cNvGrpSpPr>
            <a:grpSpLocks/>
          </p:cNvGrpSpPr>
          <p:nvPr/>
        </p:nvGrpSpPr>
        <p:grpSpPr bwMode="auto">
          <a:xfrm>
            <a:off x="168040" y="3276600"/>
            <a:ext cx="4737335" cy="2676525"/>
            <a:chOff x="464" y="2304"/>
            <a:chExt cx="2530" cy="1350"/>
          </a:xfrm>
        </p:grpSpPr>
        <p:sp>
          <p:nvSpPr>
            <p:cNvPr id="75832" name="Rectangle 56"/>
            <p:cNvSpPr>
              <a:spLocks noChangeArrowheads="1"/>
            </p:cNvSpPr>
            <p:nvPr/>
          </p:nvSpPr>
          <p:spPr bwMode="auto">
            <a:xfrm>
              <a:off x="464" y="2376"/>
              <a:ext cx="146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33A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33AB"/>
                    </a:outerShdw>
                  </a:effectLst>
                </a14:hiddenEffects>
              </a:ext>
            </a:extLst>
          </p:spPr>
          <p:txBody>
            <a:bodyPr lIns="252000" tIns="0" rIns="0" bIns="0" anchor="ctr">
              <a:spAutoFit/>
            </a:bodyPr>
            <a:lstStyle/>
            <a:p>
              <a:pPr algn="ctr" eaLnBrk="0" hangingPunct="0"/>
              <a:r>
                <a:rPr lang="fr-FR" altLang="en-US" sz="1200" b="1">
                  <a:latin typeface="Arial" pitchFamily="34" charset="0"/>
                </a:rPr>
                <a:t>Centrifugal Contactor</a:t>
              </a:r>
            </a:p>
          </p:txBody>
        </p:sp>
        <p:sp>
          <p:nvSpPr>
            <p:cNvPr id="75833" name="Rectangle 57"/>
            <p:cNvSpPr>
              <a:spLocks noChangeArrowheads="1"/>
            </p:cNvSpPr>
            <p:nvPr/>
          </p:nvSpPr>
          <p:spPr bwMode="auto">
            <a:xfrm>
              <a:off x="903" y="2634"/>
              <a:ext cx="538" cy="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33A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33AB"/>
                    </a:outerShdw>
                  </a:effectLst>
                </a14:hiddenEffects>
              </a:ext>
            </a:extLst>
          </p:spPr>
          <p:txBody>
            <a:bodyPr lIns="252000" tIns="0" rIns="0" bIns="0" anchor="ctr"/>
            <a:lstStyle/>
            <a:p>
              <a:pPr algn="ctr" eaLnBrk="0" hangingPunct="0"/>
              <a:r>
                <a:rPr lang="fr-FR" altLang="en-US" sz="1000" b="1">
                  <a:solidFill>
                    <a:schemeClr val="tx2"/>
                  </a:solidFill>
                  <a:latin typeface="Arial" pitchFamily="34" charset="0"/>
                </a:rPr>
                <a:t>Solvent</a:t>
              </a:r>
            </a:p>
            <a:p>
              <a:pPr algn="ctr" eaLnBrk="0" hangingPunct="0"/>
              <a:r>
                <a:rPr lang="fr-FR" altLang="en-US" sz="1000" b="1">
                  <a:solidFill>
                    <a:schemeClr val="tx2"/>
                  </a:solidFill>
                  <a:latin typeface="Arial" pitchFamily="34" charset="0"/>
                </a:rPr>
                <a:t>In</a:t>
              </a:r>
            </a:p>
          </p:txBody>
        </p:sp>
        <p:sp>
          <p:nvSpPr>
            <p:cNvPr id="75834" name="Rectangle 58"/>
            <p:cNvSpPr>
              <a:spLocks noChangeArrowheads="1"/>
            </p:cNvSpPr>
            <p:nvPr/>
          </p:nvSpPr>
          <p:spPr bwMode="auto">
            <a:xfrm>
              <a:off x="1591" y="2819"/>
              <a:ext cx="538" cy="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33A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33AB"/>
                    </a:outerShdw>
                  </a:effectLst>
                </a14:hiddenEffects>
              </a:ext>
            </a:extLst>
          </p:spPr>
          <p:txBody>
            <a:bodyPr lIns="252000" tIns="0" rIns="0" bIns="0" anchor="ctr"/>
            <a:lstStyle/>
            <a:p>
              <a:pPr algn="ctr" eaLnBrk="0" hangingPunct="0"/>
              <a:r>
                <a:rPr lang="fr-FR" altLang="en-US" sz="1000" b="1">
                  <a:solidFill>
                    <a:schemeClr val="tx2"/>
                  </a:solidFill>
                  <a:latin typeface="Arial" pitchFamily="34" charset="0"/>
                </a:rPr>
                <a:t>Moteur</a:t>
              </a:r>
            </a:p>
          </p:txBody>
        </p:sp>
        <p:sp>
          <p:nvSpPr>
            <p:cNvPr id="75835" name="Rectangle 59"/>
            <p:cNvSpPr>
              <a:spLocks noChangeArrowheads="1"/>
            </p:cNvSpPr>
            <p:nvPr/>
          </p:nvSpPr>
          <p:spPr bwMode="auto">
            <a:xfrm>
              <a:off x="2325" y="2614"/>
              <a:ext cx="57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33A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33AB"/>
                    </a:outerShdw>
                  </a:effectLst>
                </a14:hiddenEffects>
              </a:ext>
            </a:extLst>
          </p:spPr>
          <p:txBody>
            <a:bodyPr lIns="36000" tIns="0" rIns="0" bIns="0" anchor="ctr">
              <a:spAutoFit/>
            </a:bodyPr>
            <a:lstStyle/>
            <a:p>
              <a:pPr eaLnBrk="0" hangingPunct="0"/>
              <a:r>
                <a:rPr lang="fr-FR" altLang="en-US" sz="1000" b="1">
                  <a:solidFill>
                    <a:schemeClr val="tx2"/>
                  </a:solidFill>
                  <a:latin typeface="Arial" pitchFamily="34" charset="0"/>
                </a:rPr>
                <a:t>Solvent Out</a:t>
              </a:r>
            </a:p>
            <a:p>
              <a:pPr eaLnBrk="0" hangingPunct="0"/>
              <a:r>
                <a:rPr lang="fr-FR" altLang="en-US" sz="1000" b="1">
                  <a:solidFill>
                    <a:schemeClr val="tx2"/>
                  </a:solidFill>
                  <a:latin typeface="Arial" pitchFamily="34" charset="0"/>
                </a:rPr>
                <a:t>Loaded U + Pu</a:t>
              </a:r>
            </a:p>
          </p:txBody>
        </p:sp>
        <p:sp>
          <p:nvSpPr>
            <p:cNvPr id="75836" name="Rectangle 60"/>
            <p:cNvSpPr>
              <a:spLocks noChangeArrowheads="1"/>
            </p:cNvSpPr>
            <p:nvPr/>
          </p:nvSpPr>
          <p:spPr bwMode="auto">
            <a:xfrm>
              <a:off x="2344" y="2882"/>
              <a:ext cx="650" cy="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33A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33AB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eaLnBrk="0" hangingPunct="0"/>
              <a:r>
                <a:rPr lang="fr-FR" altLang="en-US" sz="1000" b="1">
                  <a:solidFill>
                    <a:schemeClr val="tx2"/>
                  </a:solidFill>
                  <a:latin typeface="Arial" pitchFamily="34" charset="0"/>
                </a:rPr>
                <a:t>Exit</a:t>
              </a:r>
            </a:p>
            <a:p>
              <a:pPr eaLnBrk="0" hangingPunct="0"/>
              <a:r>
                <a:rPr lang="fr-FR" altLang="en-US" sz="1000" b="1">
                  <a:solidFill>
                    <a:schemeClr val="tx2"/>
                  </a:solidFill>
                  <a:latin typeface="Arial" pitchFamily="34" charset="0"/>
                </a:rPr>
                <a:t>raffinate FP*</a:t>
              </a:r>
            </a:p>
          </p:txBody>
        </p:sp>
        <p:sp>
          <p:nvSpPr>
            <p:cNvPr id="75837" name="Rectangle 61"/>
            <p:cNvSpPr>
              <a:spLocks noChangeArrowheads="1"/>
            </p:cNvSpPr>
            <p:nvPr/>
          </p:nvSpPr>
          <p:spPr bwMode="auto">
            <a:xfrm>
              <a:off x="2072" y="3232"/>
              <a:ext cx="77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33A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33AB"/>
                    </a:outerShdw>
                  </a:effectLst>
                </a14:hiddenEffects>
              </a:ext>
            </a:extLst>
          </p:spPr>
          <p:txBody>
            <a:bodyPr lIns="252000" tIns="0" rIns="0" bIns="0" anchor="ctr">
              <a:spAutoFit/>
            </a:bodyPr>
            <a:lstStyle/>
            <a:p>
              <a:pPr eaLnBrk="0" hangingPunct="0"/>
              <a:r>
                <a:rPr lang="fr-FR" altLang="en-US" sz="1000" b="1">
                  <a:solidFill>
                    <a:schemeClr val="tx2"/>
                  </a:solidFill>
                  <a:latin typeface="Arial" pitchFamily="34" charset="0"/>
                </a:rPr>
                <a:t>Protection</a:t>
              </a:r>
            </a:p>
            <a:p>
              <a:pPr eaLnBrk="0" hangingPunct="0"/>
              <a:r>
                <a:rPr lang="fr-FR" altLang="en-US" sz="1000" b="1">
                  <a:solidFill>
                    <a:schemeClr val="tx2"/>
                  </a:solidFill>
                  <a:latin typeface="Arial" pitchFamily="34" charset="0"/>
                </a:rPr>
                <a:t>lead / concrete</a:t>
              </a:r>
            </a:p>
          </p:txBody>
        </p:sp>
        <p:sp>
          <p:nvSpPr>
            <p:cNvPr id="75838" name="Rectangle 62"/>
            <p:cNvSpPr>
              <a:spLocks noChangeArrowheads="1"/>
            </p:cNvSpPr>
            <p:nvPr/>
          </p:nvSpPr>
          <p:spPr bwMode="auto">
            <a:xfrm>
              <a:off x="631" y="3318"/>
              <a:ext cx="1250" cy="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33A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33AB"/>
                    </a:outerShdw>
                  </a:effectLst>
                </a14:hiddenEffects>
              </a:ext>
            </a:extLst>
          </p:spPr>
          <p:txBody>
            <a:bodyPr lIns="252000" tIns="0" rIns="0" bIns="0" anchor="ctr"/>
            <a:lstStyle/>
            <a:p>
              <a:pPr algn="ctr" eaLnBrk="0" hangingPunct="0"/>
              <a:r>
                <a:rPr lang="fr-FR" altLang="en-US" sz="1000" b="1">
                  <a:solidFill>
                    <a:schemeClr val="tx2"/>
                  </a:solidFill>
                  <a:latin typeface="Arial" pitchFamily="34" charset="0"/>
                </a:rPr>
                <a:t>Feed</a:t>
              </a:r>
            </a:p>
            <a:p>
              <a:pPr algn="ctr" eaLnBrk="0" hangingPunct="0"/>
              <a:r>
                <a:rPr lang="fr-FR" altLang="en-US" sz="1000" b="1">
                  <a:solidFill>
                    <a:schemeClr val="tx2"/>
                  </a:solidFill>
                  <a:latin typeface="Arial" pitchFamily="34" charset="0"/>
                </a:rPr>
                <a:t>Aqueous Phase</a:t>
              </a:r>
            </a:p>
            <a:p>
              <a:pPr algn="ctr" eaLnBrk="0" hangingPunct="0"/>
              <a:r>
                <a:rPr lang="fr-FR" altLang="en-US" sz="1000" b="1">
                  <a:solidFill>
                    <a:schemeClr val="tx2"/>
                  </a:solidFill>
                  <a:latin typeface="Arial" pitchFamily="34" charset="0"/>
                </a:rPr>
                <a:t>U+Pu+FP*</a:t>
              </a:r>
            </a:p>
          </p:txBody>
        </p:sp>
        <p:sp>
          <p:nvSpPr>
            <p:cNvPr id="75839" name="Freeform 63"/>
            <p:cNvSpPr>
              <a:spLocks/>
            </p:cNvSpPr>
            <p:nvPr/>
          </p:nvSpPr>
          <p:spPr bwMode="auto">
            <a:xfrm>
              <a:off x="1843" y="3378"/>
              <a:ext cx="66" cy="12"/>
            </a:xfrm>
            <a:custGeom>
              <a:avLst/>
              <a:gdLst>
                <a:gd name="T0" fmla="*/ 0 w 66"/>
                <a:gd name="T1" fmla="*/ 12 h 12"/>
                <a:gd name="T2" fmla="*/ 6 w 66"/>
                <a:gd name="T3" fmla="*/ 6 h 12"/>
                <a:gd name="T4" fmla="*/ 30 w 66"/>
                <a:gd name="T5" fmla="*/ 0 h 12"/>
                <a:gd name="T6" fmla="*/ 66 w 66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12">
                  <a:moveTo>
                    <a:pt x="0" y="12"/>
                  </a:moveTo>
                  <a:lnTo>
                    <a:pt x="6" y="6"/>
                  </a:lnTo>
                  <a:lnTo>
                    <a:pt x="30" y="0"/>
                  </a:lnTo>
                  <a:lnTo>
                    <a:pt x="66" y="0"/>
                  </a:lnTo>
                </a:path>
              </a:pathLst>
            </a:custGeom>
            <a:noFill/>
            <a:ln w="9525">
              <a:solidFill>
                <a:srgbClr val="FC001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40" name="Freeform 64"/>
            <p:cNvSpPr>
              <a:spLocks/>
            </p:cNvSpPr>
            <p:nvPr/>
          </p:nvSpPr>
          <p:spPr bwMode="auto">
            <a:xfrm>
              <a:off x="1909" y="3378"/>
              <a:ext cx="24" cy="1"/>
            </a:xfrm>
            <a:custGeom>
              <a:avLst/>
              <a:gdLst>
                <a:gd name="T0" fmla="*/ 0 w 24"/>
                <a:gd name="T1" fmla="*/ 12 w 24"/>
                <a:gd name="T2" fmla="*/ 18 w 24"/>
                <a:gd name="T3" fmla="*/ 24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</a:path>
              </a:pathLst>
            </a:custGeom>
            <a:noFill/>
            <a:ln w="9525">
              <a:solidFill>
                <a:srgbClr val="FC001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41" name="Rectangle 65"/>
            <p:cNvSpPr>
              <a:spLocks noChangeArrowheads="1"/>
            </p:cNvSpPr>
            <p:nvPr/>
          </p:nvSpPr>
          <p:spPr bwMode="auto">
            <a:xfrm>
              <a:off x="1849" y="2838"/>
              <a:ext cx="102" cy="12"/>
            </a:xfrm>
            <a:prstGeom prst="rect">
              <a:avLst/>
            </a:prstGeom>
            <a:solidFill>
              <a:srgbClr val="FFFF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42" name="Rectangle 66"/>
            <p:cNvSpPr>
              <a:spLocks noChangeArrowheads="1"/>
            </p:cNvSpPr>
            <p:nvPr/>
          </p:nvSpPr>
          <p:spPr bwMode="auto">
            <a:xfrm>
              <a:off x="1843" y="2844"/>
              <a:ext cx="108" cy="12"/>
            </a:xfrm>
            <a:prstGeom prst="rect">
              <a:avLst/>
            </a:prstGeom>
            <a:solidFill>
              <a:srgbClr val="FFFE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43" name="Rectangle 67"/>
            <p:cNvSpPr>
              <a:spLocks noChangeArrowheads="1"/>
            </p:cNvSpPr>
            <p:nvPr/>
          </p:nvSpPr>
          <p:spPr bwMode="auto">
            <a:xfrm>
              <a:off x="1987" y="2937"/>
              <a:ext cx="114" cy="6"/>
            </a:xfrm>
            <a:prstGeom prst="rect">
              <a:avLst/>
            </a:prstGeom>
            <a:solidFill>
              <a:srgbClr val="FFFD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44" name="Rectangle 68"/>
            <p:cNvSpPr>
              <a:spLocks noChangeArrowheads="1"/>
            </p:cNvSpPr>
            <p:nvPr/>
          </p:nvSpPr>
          <p:spPr bwMode="auto">
            <a:xfrm>
              <a:off x="1837" y="2862"/>
              <a:ext cx="126" cy="12"/>
            </a:xfrm>
            <a:prstGeom prst="rect">
              <a:avLst/>
            </a:prstGeom>
            <a:solidFill>
              <a:srgbClr val="FFFC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45" name="Rectangle 69"/>
            <p:cNvSpPr>
              <a:spLocks noChangeArrowheads="1"/>
            </p:cNvSpPr>
            <p:nvPr/>
          </p:nvSpPr>
          <p:spPr bwMode="auto">
            <a:xfrm>
              <a:off x="1831" y="2868"/>
              <a:ext cx="132" cy="12"/>
            </a:xfrm>
            <a:prstGeom prst="rect">
              <a:avLst/>
            </a:prstGeom>
            <a:solidFill>
              <a:srgbClr val="FFFB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46" name="Rectangle 70"/>
            <p:cNvSpPr>
              <a:spLocks noChangeArrowheads="1"/>
            </p:cNvSpPr>
            <p:nvPr/>
          </p:nvSpPr>
          <p:spPr bwMode="auto">
            <a:xfrm>
              <a:off x="2143" y="2880"/>
              <a:ext cx="138" cy="6"/>
            </a:xfrm>
            <a:prstGeom prst="rect">
              <a:avLst/>
            </a:prstGeom>
            <a:solidFill>
              <a:srgbClr val="FFFA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47" name="Rectangle 71"/>
            <p:cNvSpPr>
              <a:spLocks noChangeArrowheads="1"/>
            </p:cNvSpPr>
            <p:nvPr/>
          </p:nvSpPr>
          <p:spPr bwMode="auto">
            <a:xfrm>
              <a:off x="1825" y="2886"/>
              <a:ext cx="144" cy="12"/>
            </a:xfrm>
            <a:prstGeom prst="rect">
              <a:avLst/>
            </a:prstGeom>
            <a:solidFill>
              <a:srgbClr val="FFF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48" name="Rectangle 72"/>
            <p:cNvSpPr>
              <a:spLocks noChangeArrowheads="1"/>
            </p:cNvSpPr>
            <p:nvPr/>
          </p:nvSpPr>
          <p:spPr bwMode="auto">
            <a:xfrm>
              <a:off x="1825" y="2892"/>
              <a:ext cx="150" cy="12"/>
            </a:xfrm>
            <a:prstGeom prst="rect">
              <a:avLst/>
            </a:prstGeom>
            <a:solidFill>
              <a:srgbClr val="FFF8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49" name="Rectangle 73"/>
            <p:cNvSpPr>
              <a:spLocks noChangeArrowheads="1"/>
            </p:cNvSpPr>
            <p:nvPr/>
          </p:nvSpPr>
          <p:spPr bwMode="auto">
            <a:xfrm>
              <a:off x="2275" y="2904"/>
              <a:ext cx="156" cy="6"/>
            </a:xfrm>
            <a:prstGeom prst="rect">
              <a:avLst/>
            </a:prstGeom>
            <a:solidFill>
              <a:srgbClr val="FFF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50" name="Rectangle 74"/>
            <p:cNvSpPr>
              <a:spLocks noChangeArrowheads="1"/>
            </p:cNvSpPr>
            <p:nvPr/>
          </p:nvSpPr>
          <p:spPr bwMode="auto">
            <a:xfrm>
              <a:off x="1819" y="2910"/>
              <a:ext cx="162" cy="12"/>
            </a:xfrm>
            <a:prstGeom prst="rect">
              <a:avLst/>
            </a:prstGeom>
            <a:solidFill>
              <a:srgbClr val="FFF6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51" name="Rectangle 75"/>
            <p:cNvSpPr>
              <a:spLocks noChangeArrowheads="1"/>
            </p:cNvSpPr>
            <p:nvPr/>
          </p:nvSpPr>
          <p:spPr bwMode="auto">
            <a:xfrm>
              <a:off x="1813" y="2916"/>
              <a:ext cx="168" cy="12"/>
            </a:xfrm>
            <a:prstGeom prst="rect">
              <a:avLst/>
            </a:prstGeom>
            <a:solidFill>
              <a:srgbClr val="FFF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52" name="Rectangle 76"/>
            <p:cNvSpPr>
              <a:spLocks noChangeArrowheads="1"/>
            </p:cNvSpPr>
            <p:nvPr/>
          </p:nvSpPr>
          <p:spPr bwMode="auto">
            <a:xfrm>
              <a:off x="2269" y="2784"/>
              <a:ext cx="174" cy="6"/>
            </a:xfrm>
            <a:prstGeom prst="rect">
              <a:avLst/>
            </a:prstGeom>
            <a:solidFill>
              <a:srgbClr val="FFF4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53" name="Rectangle 77"/>
            <p:cNvSpPr>
              <a:spLocks noChangeArrowheads="1"/>
            </p:cNvSpPr>
            <p:nvPr/>
          </p:nvSpPr>
          <p:spPr bwMode="auto">
            <a:xfrm>
              <a:off x="1807" y="2934"/>
              <a:ext cx="186" cy="12"/>
            </a:xfrm>
            <a:prstGeom prst="rect">
              <a:avLst/>
            </a:prstGeom>
            <a:solidFill>
              <a:srgbClr val="FFF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54" name="Rectangle 78"/>
            <p:cNvSpPr>
              <a:spLocks noChangeArrowheads="1"/>
            </p:cNvSpPr>
            <p:nvPr/>
          </p:nvSpPr>
          <p:spPr bwMode="auto">
            <a:xfrm>
              <a:off x="1951" y="2946"/>
              <a:ext cx="186" cy="6"/>
            </a:xfrm>
            <a:prstGeom prst="rect">
              <a:avLst/>
            </a:prstGeom>
            <a:solidFill>
              <a:srgbClr val="FFF2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55" name="Rectangle 79"/>
            <p:cNvSpPr>
              <a:spLocks noChangeArrowheads="1"/>
            </p:cNvSpPr>
            <p:nvPr/>
          </p:nvSpPr>
          <p:spPr bwMode="auto">
            <a:xfrm>
              <a:off x="1801" y="2952"/>
              <a:ext cx="198" cy="12"/>
            </a:xfrm>
            <a:prstGeom prst="rect">
              <a:avLst/>
            </a:prstGeom>
            <a:solidFill>
              <a:srgbClr val="FFF1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56" name="Rectangle 80"/>
            <p:cNvSpPr>
              <a:spLocks noChangeArrowheads="1"/>
            </p:cNvSpPr>
            <p:nvPr/>
          </p:nvSpPr>
          <p:spPr bwMode="auto">
            <a:xfrm>
              <a:off x="1801" y="2958"/>
              <a:ext cx="198" cy="12"/>
            </a:xfrm>
            <a:prstGeom prst="rect">
              <a:avLst/>
            </a:prstGeom>
            <a:solidFill>
              <a:srgbClr val="FFF0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57" name="Rectangle 81"/>
            <p:cNvSpPr>
              <a:spLocks noChangeArrowheads="1"/>
            </p:cNvSpPr>
            <p:nvPr/>
          </p:nvSpPr>
          <p:spPr bwMode="auto">
            <a:xfrm>
              <a:off x="1922" y="3256"/>
              <a:ext cx="210" cy="6"/>
            </a:xfrm>
            <a:prstGeom prst="rect">
              <a:avLst/>
            </a:prstGeom>
            <a:solidFill>
              <a:srgbClr val="FFEF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58" name="Rectangle 82"/>
            <p:cNvSpPr>
              <a:spLocks noChangeArrowheads="1"/>
            </p:cNvSpPr>
            <p:nvPr/>
          </p:nvSpPr>
          <p:spPr bwMode="auto">
            <a:xfrm>
              <a:off x="1789" y="2976"/>
              <a:ext cx="216" cy="12"/>
            </a:xfrm>
            <a:prstGeom prst="rect">
              <a:avLst/>
            </a:prstGeom>
            <a:solidFill>
              <a:srgbClr val="FFE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59" name="Rectangle 83"/>
            <p:cNvSpPr>
              <a:spLocks noChangeArrowheads="1"/>
            </p:cNvSpPr>
            <p:nvPr/>
          </p:nvSpPr>
          <p:spPr bwMode="auto">
            <a:xfrm>
              <a:off x="1789" y="2982"/>
              <a:ext cx="222" cy="12"/>
            </a:xfrm>
            <a:prstGeom prst="rect">
              <a:avLst/>
            </a:prstGeom>
            <a:solidFill>
              <a:srgbClr val="FFE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60" name="Rectangle 84"/>
            <p:cNvSpPr>
              <a:spLocks noChangeArrowheads="1"/>
            </p:cNvSpPr>
            <p:nvPr/>
          </p:nvSpPr>
          <p:spPr bwMode="auto">
            <a:xfrm>
              <a:off x="1910" y="3280"/>
              <a:ext cx="228" cy="6"/>
            </a:xfrm>
            <a:prstGeom prst="rect">
              <a:avLst/>
            </a:prstGeom>
            <a:solidFill>
              <a:srgbClr val="FFE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61" name="Rectangle 85"/>
            <p:cNvSpPr>
              <a:spLocks noChangeArrowheads="1"/>
            </p:cNvSpPr>
            <p:nvPr/>
          </p:nvSpPr>
          <p:spPr bwMode="auto">
            <a:xfrm>
              <a:off x="1783" y="3000"/>
              <a:ext cx="234" cy="12"/>
            </a:xfrm>
            <a:prstGeom prst="rect">
              <a:avLst/>
            </a:prstGeom>
            <a:solidFill>
              <a:srgbClr val="FFEB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62" name="Rectangle 86"/>
            <p:cNvSpPr>
              <a:spLocks noChangeArrowheads="1"/>
            </p:cNvSpPr>
            <p:nvPr/>
          </p:nvSpPr>
          <p:spPr bwMode="auto">
            <a:xfrm>
              <a:off x="1777" y="3006"/>
              <a:ext cx="240" cy="12"/>
            </a:xfrm>
            <a:prstGeom prst="rect">
              <a:avLst/>
            </a:prstGeom>
            <a:solidFill>
              <a:srgbClr val="FFE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63" name="Rectangle 87"/>
            <p:cNvSpPr>
              <a:spLocks noChangeArrowheads="1"/>
            </p:cNvSpPr>
            <p:nvPr/>
          </p:nvSpPr>
          <p:spPr bwMode="auto">
            <a:xfrm>
              <a:off x="1777" y="3018"/>
              <a:ext cx="246" cy="6"/>
            </a:xfrm>
            <a:prstGeom prst="rect">
              <a:avLst/>
            </a:prstGeom>
            <a:solidFill>
              <a:srgbClr val="FFE9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64" name="Rectangle 88"/>
            <p:cNvSpPr>
              <a:spLocks noChangeArrowheads="1"/>
            </p:cNvSpPr>
            <p:nvPr/>
          </p:nvSpPr>
          <p:spPr bwMode="auto">
            <a:xfrm>
              <a:off x="1771" y="3024"/>
              <a:ext cx="258" cy="12"/>
            </a:xfrm>
            <a:prstGeom prst="rect">
              <a:avLst/>
            </a:prstGeom>
            <a:solidFill>
              <a:srgbClr val="FFE8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65" name="Rectangle 89"/>
            <p:cNvSpPr>
              <a:spLocks noChangeArrowheads="1"/>
            </p:cNvSpPr>
            <p:nvPr/>
          </p:nvSpPr>
          <p:spPr bwMode="auto">
            <a:xfrm>
              <a:off x="1771" y="3030"/>
              <a:ext cx="258" cy="12"/>
            </a:xfrm>
            <a:prstGeom prst="rect">
              <a:avLst/>
            </a:prstGeom>
            <a:solidFill>
              <a:srgbClr val="FFE7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66" name="Rectangle 90"/>
            <p:cNvSpPr>
              <a:spLocks noChangeArrowheads="1"/>
            </p:cNvSpPr>
            <p:nvPr/>
          </p:nvSpPr>
          <p:spPr bwMode="auto">
            <a:xfrm>
              <a:off x="1765" y="3042"/>
              <a:ext cx="270" cy="12"/>
            </a:xfrm>
            <a:prstGeom prst="rect">
              <a:avLst/>
            </a:prstGeom>
            <a:solidFill>
              <a:srgbClr val="FFE6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67" name="Rectangle 91"/>
            <p:cNvSpPr>
              <a:spLocks noChangeArrowheads="1"/>
            </p:cNvSpPr>
            <p:nvPr/>
          </p:nvSpPr>
          <p:spPr bwMode="auto">
            <a:xfrm>
              <a:off x="1765" y="3048"/>
              <a:ext cx="270" cy="12"/>
            </a:xfrm>
            <a:prstGeom prst="rect">
              <a:avLst/>
            </a:pr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68" name="Rectangle 92"/>
            <p:cNvSpPr>
              <a:spLocks noChangeArrowheads="1"/>
            </p:cNvSpPr>
            <p:nvPr/>
          </p:nvSpPr>
          <p:spPr bwMode="auto">
            <a:xfrm>
              <a:off x="1765" y="3054"/>
              <a:ext cx="270" cy="12"/>
            </a:xfrm>
            <a:prstGeom prst="rect">
              <a:avLst/>
            </a:prstGeom>
            <a:solidFill>
              <a:srgbClr val="FF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69" name="Rectangle 93"/>
            <p:cNvSpPr>
              <a:spLocks noChangeArrowheads="1"/>
            </p:cNvSpPr>
            <p:nvPr/>
          </p:nvSpPr>
          <p:spPr bwMode="auto">
            <a:xfrm>
              <a:off x="2077" y="3060"/>
              <a:ext cx="270" cy="6"/>
            </a:xfrm>
            <a:prstGeom prst="rect">
              <a:avLst/>
            </a:prstGeom>
            <a:solidFill>
              <a:srgbClr val="FFE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70" name="Rectangle 94"/>
            <p:cNvSpPr>
              <a:spLocks noChangeArrowheads="1"/>
            </p:cNvSpPr>
            <p:nvPr/>
          </p:nvSpPr>
          <p:spPr bwMode="auto">
            <a:xfrm>
              <a:off x="1909" y="3066"/>
              <a:ext cx="270" cy="6"/>
            </a:xfrm>
            <a:prstGeom prst="rect">
              <a:avLst/>
            </a:prstGeom>
            <a:solidFill>
              <a:srgbClr val="FF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71" name="Rectangle 95"/>
            <p:cNvSpPr>
              <a:spLocks noChangeArrowheads="1"/>
            </p:cNvSpPr>
            <p:nvPr/>
          </p:nvSpPr>
          <p:spPr bwMode="auto">
            <a:xfrm>
              <a:off x="1765" y="3066"/>
              <a:ext cx="270" cy="12"/>
            </a:xfrm>
            <a:prstGeom prst="rect">
              <a:avLst/>
            </a:prstGeom>
            <a:solidFill>
              <a:srgbClr val="FFD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72" name="Rectangle 96"/>
            <p:cNvSpPr>
              <a:spLocks noChangeArrowheads="1"/>
            </p:cNvSpPr>
            <p:nvPr/>
          </p:nvSpPr>
          <p:spPr bwMode="auto">
            <a:xfrm>
              <a:off x="1765" y="3072"/>
              <a:ext cx="270" cy="12"/>
            </a:xfrm>
            <a:prstGeom prst="rect">
              <a:avLst/>
            </a:prstGeom>
            <a:solidFill>
              <a:srgbClr val="FFD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73" name="Rectangle 97"/>
            <p:cNvSpPr>
              <a:spLocks noChangeArrowheads="1"/>
            </p:cNvSpPr>
            <p:nvPr/>
          </p:nvSpPr>
          <p:spPr bwMode="auto">
            <a:xfrm>
              <a:off x="1765" y="3078"/>
              <a:ext cx="270" cy="12"/>
            </a:xfrm>
            <a:prstGeom prst="rect">
              <a:avLst/>
            </a:pr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74" name="Rectangle 98"/>
            <p:cNvSpPr>
              <a:spLocks noChangeArrowheads="1"/>
            </p:cNvSpPr>
            <p:nvPr/>
          </p:nvSpPr>
          <p:spPr bwMode="auto">
            <a:xfrm>
              <a:off x="2221" y="3084"/>
              <a:ext cx="270" cy="6"/>
            </a:xfrm>
            <a:prstGeom prst="rect">
              <a:avLst/>
            </a:prstGeom>
            <a:solidFill>
              <a:srgbClr val="FF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75" name="Rectangle 99"/>
            <p:cNvSpPr>
              <a:spLocks noChangeArrowheads="1"/>
            </p:cNvSpPr>
            <p:nvPr/>
          </p:nvSpPr>
          <p:spPr bwMode="auto">
            <a:xfrm>
              <a:off x="1765" y="3084"/>
              <a:ext cx="270" cy="12"/>
            </a:xfrm>
            <a:prstGeom prst="rect">
              <a:avLst/>
            </a:prstGeom>
            <a:solidFill>
              <a:srgbClr val="FF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76" name="Rectangle 100"/>
            <p:cNvSpPr>
              <a:spLocks noChangeArrowheads="1"/>
            </p:cNvSpPr>
            <p:nvPr/>
          </p:nvSpPr>
          <p:spPr bwMode="auto">
            <a:xfrm>
              <a:off x="1765" y="3090"/>
              <a:ext cx="270" cy="12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77" name="Rectangle 101"/>
            <p:cNvSpPr>
              <a:spLocks noChangeArrowheads="1"/>
            </p:cNvSpPr>
            <p:nvPr/>
          </p:nvSpPr>
          <p:spPr bwMode="auto">
            <a:xfrm>
              <a:off x="1765" y="3096"/>
              <a:ext cx="270" cy="12"/>
            </a:xfrm>
            <a:prstGeom prst="rect">
              <a:avLst/>
            </a:prstGeom>
            <a:solidFill>
              <a:srgbClr val="FF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78" name="Rectangle 102"/>
            <p:cNvSpPr>
              <a:spLocks noChangeArrowheads="1"/>
            </p:cNvSpPr>
            <p:nvPr/>
          </p:nvSpPr>
          <p:spPr bwMode="auto">
            <a:xfrm>
              <a:off x="1765" y="3102"/>
              <a:ext cx="270" cy="6"/>
            </a:xfrm>
            <a:prstGeom prst="rect">
              <a:avLst/>
            </a:prstGeom>
            <a:solidFill>
              <a:srgbClr val="FFC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79" name="Rectangle 103"/>
            <p:cNvSpPr>
              <a:spLocks noChangeArrowheads="1"/>
            </p:cNvSpPr>
            <p:nvPr/>
          </p:nvSpPr>
          <p:spPr bwMode="auto">
            <a:xfrm>
              <a:off x="1909" y="2964"/>
              <a:ext cx="270" cy="6"/>
            </a:xfrm>
            <a:prstGeom prst="rect">
              <a:avLst/>
            </a:prstGeom>
            <a:solidFill>
              <a:srgbClr val="FF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80" name="Rectangle 104"/>
            <p:cNvSpPr>
              <a:spLocks noChangeArrowheads="1"/>
            </p:cNvSpPr>
            <p:nvPr/>
          </p:nvSpPr>
          <p:spPr bwMode="auto">
            <a:xfrm>
              <a:off x="1765" y="3108"/>
              <a:ext cx="270" cy="12"/>
            </a:xfrm>
            <a:prstGeom prst="rect">
              <a:avLst/>
            </a:prstGeom>
            <a:solidFill>
              <a:srgbClr val="FFC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81" name="Rectangle 105"/>
            <p:cNvSpPr>
              <a:spLocks noChangeArrowheads="1"/>
            </p:cNvSpPr>
            <p:nvPr/>
          </p:nvSpPr>
          <p:spPr bwMode="auto">
            <a:xfrm>
              <a:off x="1765" y="3114"/>
              <a:ext cx="270" cy="12"/>
            </a:xfrm>
            <a:prstGeom prst="rect">
              <a:avLst/>
            </a:prstGeom>
            <a:solidFill>
              <a:srgbClr val="FF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82" name="Rectangle 106"/>
            <p:cNvSpPr>
              <a:spLocks noChangeArrowheads="1"/>
            </p:cNvSpPr>
            <p:nvPr/>
          </p:nvSpPr>
          <p:spPr bwMode="auto">
            <a:xfrm>
              <a:off x="1765" y="3120"/>
              <a:ext cx="270" cy="12"/>
            </a:xfrm>
            <a:prstGeom prst="rect">
              <a:avLst/>
            </a:prstGeom>
            <a:solidFill>
              <a:srgbClr val="FFB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83" name="Rectangle 107"/>
            <p:cNvSpPr>
              <a:spLocks noChangeArrowheads="1"/>
            </p:cNvSpPr>
            <p:nvPr/>
          </p:nvSpPr>
          <p:spPr bwMode="auto">
            <a:xfrm>
              <a:off x="1909" y="3126"/>
              <a:ext cx="270" cy="6"/>
            </a:xfrm>
            <a:prstGeom prst="rect">
              <a:avLst/>
            </a:prstGeom>
            <a:solidFill>
              <a:srgbClr val="FFB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84" name="Rectangle 108"/>
            <p:cNvSpPr>
              <a:spLocks noChangeArrowheads="1"/>
            </p:cNvSpPr>
            <p:nvPr/>
          </p:nvSpPr>
          <p:spPr bwMode="auto">
            <a:xfrm>
              <a:off x="1892" y="3418"/>
              <a:ext cx="270" cy="6"/>
            </a:xfrm>
            <a:prstGeom prst="rect">
              <a:avLst/>
            </a:prstGeom>
            <a:solidFill>
              <a:srgbClr val="FF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85" name="Rectangle 109"/>
            <p:cNvSpPr>
              <a:spLocks noChangeArrowheads="1"/>
            </p:cNvSpPr>
            <p:nvPr/>
          </p:nvSpPr>
          <p:spPr bwMode="auto">
            <a:xfrm>
              <a:off x="1765" y="3132"/>
              <a:ext cx="270" cy="12"/>
            </a:xfrm>
            <a:prstGeom prst="rect">
              <a:avLst/>
            </a:pr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86" name="Rectangle 110"/>
            <p:cNvSpPr>
              <a:spLocks noChangeArrowheads="1"/>
            </p:cNvSpPr>
            <p:nvPr/>
          </p:nvSpPr>
          <p:spPr bwMode="auto">
            <a:xfrm>
              <a:off x="1765" y="3138"/>
              <a:ext cx="270" cy="12"/>
            </a:xfrm>
            <a:prstGeom prst="rect">
              <a:avLst/>
            </a:prstGeom>
            <a:solidFill>
              <a:srgbClr val="FFB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87" name="Rectangle 111"/>
            <p:cNvSpPr>
              <a:spLocks noChangeArrowheads="1"/>
            </p:cNvSpPr>
            <p:nvPr/>
          </p:nvSpPr>
          <p:spPr bwMode="auto">
            <a:xfrm>
              <a:off x="1765" y="3144"/>
              <a:ext cx="270" cy="12"/>
            </a:xfrm>
            <a:prstGeom prst="rect">
              <a:avLst/>
            </a:prstGeom>
            <a:solidFill>
              <a:srgbClr val="FF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88" name="Rectangle 112"/>
            <p:cNvSpPr>
              <a:spLocks noChangeArrowheads="1"/>
            </p:cNvSpPr>
            <p:nvPr/>
          </p:nvSpPr>
          <p:spPr bwMode="auto">
            <a:xfrm>
              <a:off x="1892" y="3436"/>
              <a:ext cx="270" cy="6"/>
            </a:xfrm>
            <a:prstGeom prst="rect">
              <a:avLst/>
            </a:prstGeom>
            <a:solidFill>
              <a:srgbClr val="FF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89" name="Rectangle 113"/>
            <p:cNvSpPr>
              <a:spLocks noChangeArrowheads="1"/>
            </p:cNvSpPr>
            <p:nvPr/>
          </p:nvSpPr>
          <p:spPr bwMode="auto">
            <a:xfrm>
              <a:off x="1765" y="3150"/>
              <a:ext cx="270" cy="12"/>
            </a:xfrm>
            <a:prstGeom prst="rect">
              <a:avLst/>
            </a:prstGeom>
            <a:solidFill>
              <a:srgbClr val="FFA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90" name="Rectangle 114"/>
            <p:cNvSpPr>
              <a:spLocks noChangeArrowheads="1"/>
            </p:cNvSpPr>
            <p:nvPr/>
          </p:nvSpPr>
          <p:spPr bwMode="auto">
            <a:xfrm>
              <a:off x="1765" y="3156"/>
              <a:ext cx="270" cy="12"/>
            </a:xfrm>
            <a:prstGeom prst="rect">
              <a:avLst/>
            </a:pr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91" name="Rectangle 115"/>
            <p:cNvSpPr>
              <a:spLocks noChangeArrowheads="1"/>
            </p:cNvSpPr>
            <p:nvPr/>
          </p:nvSpPr>
          <p:spPr bwMode="auto">
            <a:xfrm>
              <a:off x="1765" y="3162"/>
              <a:ext cx="270" cy="12"/>
            </a:xfrm>
            <a:prstGeom prst="rect">
              <a:avLst/>
            </a:prstGeom>
            <a:solidFill>
              <a:srgbClr val="FFA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92" name="Rectangle 116"/>
            <p:cNvSpPr>
              <a:spLocks noChangeArrowheads="1"/>
            </p:cNvSpPr>
            <p:nvPr/>
          </p:nvSpPr>
          <p:spPr bwMode="auto">
            <a:xfrm>
              <a:off x="2077" y="3168"/>
              <a:ext cx="270" cy="6"/>
            </a:xfrm>
            <a:prstGeom prst="rect">
              <a:avLst/>
            </a:prstGeom>
            <a:solidFill>
              <a:srgbClr val="FF9F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93" name="Rectangle 117"/>
            <p:cNvSpPr>
              <a:spLocks noChangeArrowheads="1"/>
            </p:cNvSpPr>
            <p:nvPr/>
          </p:nvSpPr>
          <p:spPr bwMode="auto">
            <a:xfrm>
              <a:off x="1892" y="3460"/>
              <a:ext cx="270" cy="6"/>
            </a:xfrm>
            <a:prstGeom prst="rect">
              <a:avLst/>
            </a:prstGeom>
            <a:solidFill>
              <a:srgbClr val="FF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94" name="Rectangle 118"/>
            <p:cNvSpPr>
              <a:spLocks noChangeArrowheads="1"/>
            </p:cNvSpPr>
            <p:nvPr/>
          </p:nvSpPr>
          <p:spPr bwMode="auto">
            <a:xfrm>
              <a:off x="1765" y="3174"/>
              <a:ext cx="270" cy="12"/>
            </a:xfrm>
            <a:prstGeom prst="rect">
              <a:avLst/>
            </a:pr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95" name="Rectangle 119"/>
            <p:cNvSpPr>
              <a:spLocks noChangeArrowheads="1"/>
            </p:cNvSpPr>
            <p:nvPr/>
          </p:nvSpPr>
          <p:spPr bwMode="auto">
            <a:xfrm>
              <a:off x="1873" y="3180"/>
              <a:ext cx="54" cy="132"/>
            </a:xfrm>
            <a:prstGeom prst="rect">
              <a:avLst/>
            </a:pr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96" name="Freeform 120"/>
            <p:cNvSpPr>
              <a:spLocks/>
            </p:cNvSpPr>
            <p:nvPr/>
          </p:nvSpPr>
          <p:spPr bwMode="auto">
            <a:xfrm>
              <a:off x="1603" y="2562"/>
              <a:ext cx="276" cy="738"/>
            </a:xfrm>
            <a:custGeom>
              <a:avLst/>
              <a:gdLst>
                <a:gd name="T0" fmla="*/ 276 w 276"/>
                <a:gd name="T1" fmla="*/ 180 h 738"/>
                <a:gd name="T2" fmla="*/ 30 w 276"/>
                <a:gd name="T3" fmla="*/ 180 h 738"/>
                <a:gd name="T4" fmla="*/ 30 w 276"/>
                <a:gd name="T5" fmla="*/ 708 h 738"/>
                <a:gd name="T6" fmla="*/ 264 w 276"/>
                <a:gd name="T7" fmla="*/ 708 h 738"/>
                <a:gd name="T8" fmla="*/ 264 w 276"/>
                <a:gd name="T9" fmla="*/ 738 h 738"/>
                <a:gd name="T10" fmla="*/ 0 w 276"/>
                <a:gd name="T11" fmla="*/ 738 h 738"/>
                <a:gd name="T12" fmla="*/ 0 w 276"/>
                <a:gd name="T13" fmla="*/ 156 h 738"/>
                <a:gd name="T14" fmla="*/ 174 w 276"/>
                <a:gd name="T15" fmla="*/ 156 h 738"/>
                <a:gd name="T16" fmla="*/ 174 w 276"/>
                <a:gd name="T17" fmla="*/ 108 h 738"/>
                <a:gd name="T18" fmla="*/ 222 w 276"/>
                <a:gd name="T19" fmla="*/ 108 h 738"/>
                <a:gd name="T20" fmla="*/ 222 w 276"/>
                <a:gd name="T21" fmla="*/ 0 h 738"/>
                <a:gd name="T22" fmla="*/ 276 w 276"/>
                <a:gd name="T23" fmla="*/ 0 h 738"/>
                <a:gd name="T24" fmla="*/ 276 w 276"/>
                <a:gd name="T25" fmla="*/ 180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6" h="738">
                  <a:moveTo>
                    <a:pt x="276" y="180"/>
                  </a:moveTo>
                  <a:lnTo>
                    <a:pt x="30" y="180"/>
                  </a:lnTo>
                  <a:lnTo>
                    <a:pt x="30" y="708"/>
                  </a:lnTo>
                  <a:lnTo>
                    <a:pt x="264" y="708"/>
                  </a:lnTo>
                  <a:lnTo>
                    <a:pt x="264" y="738"/>
                  </a:lnTo>
                  <a:lnTo>
                    <a:pt x="0" y="738"/>
                  </a:lnTo>
                  <a:lnTo>
                    <a:pt x="0" y="156"/>
                  </a:lnTo>
                  <a:lnTo>
                    <a:pt x="174" y="156"/>
                  </a:lnTo>
                  <a:lnTo>
                    <a:pt x="174" y="108"/>
                  </a:lnTo>
                  <a:lnTo>
                    <a:pt x="222" y="108"/>
                  </a:lnTo>
                  <a:lnTo>
                    <a:pt x="222" y="0"/>
                  </a:lnTo>
                  <a:lnTo>
                    <a:pt x="276" y="0"/>
                  </a:lnTo>
                  <a:lnTo>
                    <a:pt x="276" y="180"/>
                  </a:lnTo>
                  <a:close/>
                </a:path>
              </a:pathLst>
            </a:custGeom>
            <a:solidFill>
              <a:srgbClr val="A5A6C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97" name="Freeform 121"/>
            <p:cNvSpPr>
              <a:spLocks/>
            </p:cNvSpPr>
            <p:nvPr/>
          </p:nvSpPr>
          <p:spPr bwMode="auto">
            <a:xfrm>
              <a:off x="1525" y="2784"/>
              <a:ext cx="300" cy="1"/>
            </a:xfrm>
            <a:custGeom>
              <a:avLst/>
              <a:gdLst>
                <a:gd name="T0" fmla="*/ 0 w 300"/>
                <a:gd name="T1" fmla="*/ 78 w 300"/>
                <a:gd name="T2" fmla="*/ 222 w 300"/>
                <a:gd name="T3" fmla="*/ 300 w 30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00">
                  <a:moveTo>
                    <a:pt x="0" y="0"/>
                  </a:moveTo>
                  <a:lnTo>
                    <a:pt x="78" y="0"/>
                  </a:lnTo>
                  <a:lnTo>
                    <a:pt x="222" y="0"/>
                  </a:lnTo>
                  <a:lnTo>
                    <a:pt x="300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98" name="Freeform 122"/>
            <p:cNvSpPr>
              <a:spLocks/>
            </p:cNvSpPr>
            <p:nvPr/>
          </p:nvSpPr>
          <p:spPr bwMode="auto">
            <a:xfrm>
              <a:off x="1825" y="2784"/>
              <a:ext cx="30" cy="30"/>
            </a:xfrm>
            <a:custGeom>
              <a:avLst/>
              <a:gdLst>
                <a:gd name="T0" fmla="*/ 0 w 30"/>
                <a:gd name="T1" fmla="*/ 0 h 30"/>
                <a:gd name="T2" fmla="*/ 18 w 30"/>
                <a:gd name="T3" fmla="*/ 6 h 30"/>
                <a:gd name="T4" fmla="*/ 24 w 30"/>
                <a:gd name="T5" fmla="*/ 18 h 30"/>
                <a:gd name="T6" fmla="*/ 30 w 30"/>
                <a:gd name="T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0">
                  <a:moveTo>
                    <a:pt x="0" y="0"/>
                  </a:moveTo>
                  <a:lnTo>
                    <a:pt x="18" y="6"/>
                  </a:lnTo>
                  <a:lnTo>
                    <a:pt x="24" y="18"/>
                  </a:lnTo>
                  <a:lnTo>
                    <a:pt x="30" y="3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99" name="Freeform 123"/>
            <p:cNvSpPr>
              <a:spLocks/>
            </p:cNvSpPr>
            <p:nvPr/>
          </p:nvSpPr>
          <p:spPr bwMode="auto">
            <a:xfrm>
              <a:off x="1855" y="2814"/>
              <a:ext cx="1" cy="18"/>
            </a:xfrm>
            <a:custGeom>
              <a:avLst/>
              <a:gdLst>
                <a:gd name="T0" fmla="*/ 0 h 18"/>
                <a:gd name="T1" fmla="*/ 6 h 18"/>
                <a:gd name="T2" fmla="*/ 12 h 18"/>
                <a:gd name="T3" fmla="*/ 18 h 1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8">
                  <a:moveTo>
                    <a:pt x="0" y="0"/>
                  </a:moveTo>
                  <a:lnTo>
                    <a:pt x="0" y="6"/>
                  </a:lnTo>
                  <a:lnTo>
                    <a:pt x="0" y="12"/>
                  </a:lnTo>
                  <a:lnTo>
                    <a:pt x="0" y="18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00" name="Line 124"/>
            <p:cNvSpPr>
              <a:spLocks noChangeShapeType="1"/>
            </p:cNvSpPr>
            <p:nvPr/>
          </p:nvSpPr>
          <p:spPr bwMode="auto">
            <a:xfrm>
              <a:off x="1897" y="2550"/>
              <a:ext cx="1" cy="88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01" name="Freeform 125"/>
            <p:cNvSpPr>
              <a:spLocks/>
            </p:cNvSpPr>
            <p:nvPr/>
          </p:nvSpPr>
          <p:spPr bwMode="auto">
            <a:xfrm>
              <a:off x="1759" y="2886"/>
              <a:ext cx="96" cy="30"/>
            </a:xfrm>
            <a:custGeom>
              <a:avLst/>
              <a:gdLst>
                <a:gd name="T0" fmla="*/ 0 w 96"/>
                <a:gd name="T1" fmla="*/ 30 h 30"/>
                <a:gd name="T2" fmla="*/ 96 w 96"/>
                <a:gd name="T3" fmla="*/ 30 h 30"/>
                <a:gd name="T4" fmla="*/ 96 w 96"/>
                <a:gd name="T5" fmla="*/ 0 h 30"/>
                <a:gd name="T6" fmla="*/ 72 w 96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" h="30">
                  <a:moveTo>
                    <a:pt x="0" y="30"/>
                  </a:moveTo>
                  <a:lnTo>
                    <a:pt x="96" y="30"/>
                  </a:lnTo>
                  <a:lnTo>
                    <a:pt x="96" y="0"/>
                  </a:lnTo>
                  <a:lnTo>
                    <a:pt x="72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02" name="Rectangle 126"/>
            <p:cNvSpPr>
              <a:spLocks noChangeArrowheads="1"/>
            </p:cNvSpPr>
            <p:nvPr/>
          </p:nvSpPr>
          <p:spPr bwMode="auto">
            <a:xfrm>
              <a:off x="1825" y="2850"/>
              <a:ext cx="72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03" name="Freeform 127"/>
            <p:cNvSpPr>
              <a:spLocks/>
            </p:cNvSpPr>
            <p:nvPr/>
          </p:nvSpPr>
          <p:spPr bwMode="auto">
            <a:xfrm>
              <a:off x="1759" y="2994"/>
              <a:ext cx="96" cy="30"/>
            </a:xfrm>
            <a:custGeom>
              <a:avLst/>
              <a:gdLst>
                <a:gd name="T0" fmla="*/ 0 w 96"/>
                <a:gd name="T1" fmla="*/ 30 h 30"/>
                <a:gd name="T2" fmla="*/ 96 w 96"/>
                <a:gd name="T3" fmla="*/ 30 h 30"/>
                <a:gd name="T4" fmla="*/ 96 w 96"/>
                <a:gd name="T5" fmla="*/ 0 h 30"/>
                <a:gd name="T6" fmla="*/ 72 w 96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" h="30">
                  <a:moveTo>
                    <a:pt x="0" y="30"/>
                  </a:moveTo>
                  <a:lnTo>
                    <a:pt x="96" y="30"/>
                  </a:lnTo>
                  <a:lnTo>
                    <a:pt x="96" y="0"/>
                  </a:lnTo>
                  <a:lnTo>
                    <a:pt x="72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04" name="Freeform 128"/>
            <p:cNvSpPr>
              <a:spLocks/>
            </p:cNvSpPr>
            <p:nvPr/>
          </p:nvSpPr>
          <p:spPr bwMode="auto">
            <a:xfrm>
              <a:off x="1813" y="2940"/>
              <a:ext cx="84" cy="30"/>
            </a:xfrm>
            <a:custGeom>
              <a:avLst/>
              <a:gdLst>
                <a:gd name="T0" fmla="*/ 84 w 84"/>
                <a:gd name="T1" fmla="*/ 30 h 30"/>
                <a:gd name="T2" fmla="*/ 0 w 84"/>
                <a:gd name="T3" fmla="*/ 30 h 30"/>
                <a:gd name="T4" fmla="*/ 0 w 84"/>
                <a:gd name="T5" fmla="*/ 0 h 30"/>
                <a:gd name="T6" fmla="*/ 24 w 84"/>
                <a:gd name="T7" fmla="*/ 18 h 30"/>
                <a:gd name="T8" fmla="*/ 84 w 84"/>
                <a:gd name="T9" fmla="*/ 18 h 30"/>
                <a:gd name="T10" fmla="*/ 84 w 84"/>
                <a:gd name="T1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30">
                  <a:moveTo>
                    <a:pt x="84" y="30"/>
                  </a:moveTo>
                  <a:lnTo>
                    <a:pt x="0" y="30"/>
                  </a:lnTo>
                  <a:lnTo>
                    <a:pt x="0" y="0"/>
                  </a:lnTo>
                  <a:lnTo>
                    <a:pt x="24" y="18"/>
                  </a:lnTo>
                  <a:lnTo>
                    <a:pt x="84" y="18"/>
                  </a:lnTo>
                  <a:lnTo>
                    <a:pt x="84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05" name="Freeform 129"/>
            <p:cNvSpPr>
              <a:spLocks/>
            </p:cNvSpPr>
            <p:nvPr/>
          </p:nvSpPr>
          <p:spPr bwMode="auto">
            <a:xfrm>
              <a:off x="1759" y="3096"/>
              <a:ext cx="96" cy="36"/>
            </a:xfrm>
            <a:custGeom>
              <a:avLst/>
              <a:gdLst>
                <a:gd name="T0" fmla="*/ 0 w 96"/>
                <a:gd name="T1" fmla="*/ 36 h 36"/>
                <a:gd name="T2" fmla="*/ 96 w 96"/>
                <a:gd name="T3" fmla="*/ 36 h 36"/>
                <a:gd name="T4" fmla="*/ 96 w 96"/>
                <a:gd name="T5" fmla="*/ 0 h 36"/>
                <a:gd name="T6" fmla="*/ 72 w 96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" h="36">
                  <a:moveTo>
                    <a:pt x="0" y="36"/>
                  </a:moveTo>
                  <a:lnTo>
                    <a:pt x="96" y="36"/>
                  </a:lnTo>
                  <a:lnTo>
                    <a:pt x="96" y="0"/>
                  </a:lnTo>
                  <a:lnTo>
                    <a:pt x="72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06" name="Freeform 130"/>
            <p:cNvSpPr>
              <a:spLocks/>
            </p:cNvSpPr>
            <p:nvPr/>
          </p:nvSpPr>
          <p:spPr bwMode="auto">
            <a:xfrm>
              <a:off x="1813" y="3048"/>
              <a:ext cx="84" cy="30"/>
            </a:xfrm>
            <a:custGeom>
              <a:avLst/>
              <a:gdLst>
                <a:gd name="T0" fmla="*/ 84 w 84"/>
                <a:gd name="T1" fmla="*/ 30 h 30"/>
                <a:gd name="T2" fmla="*/ 0 w 84"/>
                <a:gd name="T3" fmla="*/ 30 h 30"/>
                <a:gd name="T4" fmla="*/ 0 w 84"/>
                <a:gd name="T5" fmla="*/ 0 h 30"/>
                <a:gd name="T6" fmla="*/ 24 w 84"/>
                <a:gd name="T7" fmla="*/ 18 h 30"/>
                <a:gd name="T8" fmla="*/ 84 w 84"/>
                <a:gd name="T9" fmla="*/ 18 h 30"/>
                <a:gd name="T10" fmla="*/ 84 w 84"/>
                <a:gd name="T1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30">
                  <a:moveTo>
                    <a:pt x="84" y="30"/>
                  </a:moveTo>
                  <a:lnTo>
                    <a:pt x="0" y="30"/>
                  </a:lnTo>
                  <a:lnTo>
                    <a:pt x="0" y="0"/>
                  </a:lnTo>
                  <a:lnTo>
                    <a:pt x="24" y="18"/>
                  </a:lnTo>
                  <a:lnTo>
                    <a:pt x="84" y="18"/>
                  </a:lnTo>
                  <a:lnTo>
                    <a:pt x="84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07" name="Rectangle 131"/>
            <p:cNvSpPr>
              <a:spLocks noChangeArrowheads="1"/>
            </p:cNvSpPr>
            <p:nvPr/>
          </p:nvSpPr>
          <p:spPr bwMode="auto">
            <a:xfrm>
              <a:off x="1825" y="3156"/>
              <a:ext cx="72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08" name="Rectangle 132"/>
            <p:cNvSpPr>
              <a:spLocks noChangeArrowheads="1"/>
            </p:cNvSpPr>
            <p:nvPr/>
          </p:nvSpPr>
          <p:spPr bwMode="auto">
            <a:xfrm>
              <a:off x="1705" y="2994"/>
              <a:ext cx="60" cy="18"/>
            </a:xfrm>
            <a:prstGeom prst="rect">
              <a:avLst/>
            </a:prstGeom>
            <a:solidFill>
              <a:srgbClr val="FC18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09" name="Rectangle 133"/>
            <p:cNvSpPr>
              <a:spLocks noChangeArrowheads="1"/>
            </p:cNvSpPr>
            <p:nvPr/>
          </p:nvSpPr>
          <p:spPr bwMode="auto">
            <a:xfrm>
              <a:off x="1705" y="2982"/>
              <a:ext cx="60" cy="18"/>
            </a:xfrm>
            <a:prstGeom prst="rect">
              <a:avLst/>
            </a:prstGeom>
            <a:solidFill>
              <a:srgbClr val="FC0E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10" name="Rectangle 134"/>
            <p:cNvSpPr>
              <a:spLocks noChangeArrowheads="1"/>
            </p:cNvSpPr>
            <p:nvPr/>
          </p:nvSpPr>
          <p:spPr bwMode="auto">
            <a:xfrm>
              <a:off x="1705" y="2976"/>
              <a:ext cx="60" cy="18"/>
            </a:xfrm>
            <a:prstGeom prst="rect">
              <a:avLst/>
            </a:prstGeom>
            <a:solidFill>
              <a:srgbClr val="FB1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11" name="Rectangle 135"/>
            <p:cNvSpPr>
              <a:spLocks noChangeArrowheads="1"/>
            </p:cNvSpPr>
            <p:nvPr/>
          </p:nvSpPr>
          <p:spPr bwMode="auto">
            <a:xfrm>
              <a:off x="1705" y="2970"/>
              <a:ext cx="60" cy="18"/>
            </a:xfrm>
            <a:prstGeom prst="rect">
              <a:avLst/>
            </a:prstGeom>
            <a:solidFill>
              <a:srgbClr val="FB1E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12" name="Rectangle 136"/>
            <p:cNvSpPr>
              <a:spLocks noChangeArrowheads="1"/>
            </p:cNvSpPr>
            <p:nvPr/>
          </p:nvSpPr>
          <p:spPr bwMode="auto">
            <a:xfrm>
              <a:off x="1705" y="2964"/>
              <a:ext cx="60" cy="18"/>
            </a:xfrm>
            <a:prstGeom prst="rect">
              <a:avLst/>
            </a:prstGeom>
            <a:solidFill>
              <a:srgbClr val="FB2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13" name="Rectangle 137"/>
            <p:cNvSpPr>
              <a:spLocks noChangeArrowheads="1"/>
            </p:cNvSpPr>
            <p:nvPr/>
          </p:nvSpPr>
          <p:spPr bwMode="auto">
            <a:xfrm>
              <a:off x="1705" y="2958"/>
              <a:ext cx="60" cy="18"/>
            </a:xfrm>
            <a:prstGeom prst="rect">
              <a:avLst/>
            </a:prstGeom>
            <a:solidFill>
              <a:srgbClr val="FA3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14" name="Rectangle 138"/>
            <p:cNvSpPr>
              <a:spLocks noChangeArrowheads="1"/>
            </p:cNvSpPr>
            <p:nvPr/>
          </p:nvSpPr>
          <p:spPr bwMode="auto">
            <a:xfrm>
              <a:off x="1705" y="2952"/>
              <a:ext cx="60" cy="18"/>
            </a:xfrm>
            <a:prstGeom prst="rect">
              <a:avLst/>
            </a:prstGeom>
            <a:solidFill>
              <a:srgbClr val="FA3B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15" name="Rectangle 139"/>
            <p:cNvSpPr>
              <a:spLocks noChangeArrowheads="1"/>
            </p:cNvSpPr>
            <p:nvPr/>
          </p:nvSpPr>
          <p:spPr bwMode="auto">
            <a:xfrm>
              <a:off x="1705" y="2940"/>
              <a:ext cx="60" cy="18"/>
            </a:xfrm>
            <a:prstGeom prst="rect">
              <a:avLst/>
            </a:prstGeom>
            <a:solidFill>
              <a:srgbClr val="FA4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16" name="Rectangle 140"/>
            <p:cNvSpPr>
              <a:spLocks noChangeArrowheads="1"/>
            </p:cNvSpPr>
            <p:nvPr/>
          </p:nvSpPr>
          <p:spPr bwMode="auto">
            <a:xfrm>
              <a:off x="1705" y="2934"/>
              <a:ext cx="60" cy="18"/>
            </a:xfrm>
            <a:prstGeom prst="rect">
              <a:avLst/>
            </a:prstGeom>
            <a:solidFill>
              <a:srgbClr val="FA4E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17" name="Rectangle 141"/>
            <p:cNvSpPr>
              <a:spLocks noChangeArrowheads="1"/>
            </p:cNvSpPr>
            <p:nvPr/>
          </p:nvSpPr>
          <p:spPr bwMode="auto">
            <a:xfrm>
              <a:off x="1705" y="2928"/>
              <a:ext cx="60" cy="18"/>
            </a:xfrm>
            <a:prstGeom prst="rect">
              <a:avLst/>
            </a:prstGeom>
            <a:solidFill>
              <a:srgbClr val="FA58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18" name="Rectangle 142"/>
            <p:cNvSpPr>
              <a:spLocks noChangeArrowheads="1"/>
            </p:cNvSpPr>
            <p:nvPr/>
          </p:nvSpPr>
          <p:spPr bwMode="auto">
            <a:xfrm>
              <a:off x="1705" y="2922"/>
              <a:ext cx="60" cy="18"/>
            </a:xfrm>
            <a:prstGeom prst="rect">
              <a:avLst/>
            </a:prstGeom>
            <a:solidFill>
              <a:srgbClr val="FA62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19" name="Rectangle 143"/>
            <p:cNvSpPr>
              <a:spLocks noChangeArrowheads="1"/>
            </p:cNvSpPr>
            <p:nvPr/>
          </p:nvSpPr>
          <p:spPr bwMode="auto">
            <a:xfrm>
              <a:off x="1705" y="2916"/>
              <a:ext cx="60" cy="18"/>
            </a:xfrm>
            <a:prstGeom prst="rect">
              <a:avLst/>
            </a:prstGeom>
            <a:solidFill>
              <a:srgbClr val="FA6C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20" name="Rectangle 144"/>
            <p:cNvSpPr>
              <a:spLocks noChangeArrowheads="1"/>
            </p:cNvSpPr>
            <p:nvPr/>
          </p:nvSpPr>
          <p:spPr bwMode="auto">
            <a:xfrm>
              <a:off x="1705" y="2910"/>
              <a:ext cx="60" cy="18"/>
            </a:xfrm>
            <a:prstGeom prst="rect">
              <a:avLst/>
            </a:prstGeom>
            <a:solidFill>
              <a:srgbClr val="FA7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21" name="Rectangle 145"/>
            <p:cNvSpPr>
              <a:spLocks noChangeArrowheads="1"/>
            </p:cNvSpPr>
            <p:nvPr/>
          </p:nvSpPr>
          <p:spPr bwMode="auto">
            <a:xfrm>
              <a:off x="1705" y="2898"/>
              <a:ext cx="60" cy="18"/>
            </a:xfrm>
            <a:prstGeom prst="rect">
              <a:avLst/>
            </a:prstGeom>
            <a:solidFill>
              <a:srgbClr val="FA7E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22" name="Rectangle 146"/>
            <p:cNvSpPr>
              <a:spLocks noChangeArrowheads="1"/>
            </p:cNvSpPr>
            <p:nvPr/>
          </p:nvSpPr>
          <p:spPr bwMode="auto">
            <a:xfrm>
              <a:off x="1705" y="2892"/>
              <a:ext cx="60" cy="18"/>
            </a:xfrm>
            <a:prstGeom prst="rect">
              <a:avLst/>
            </a:prstGeom>
            <a:solidFill>
              <a:srgbClr val="FA89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23" name="Rectangle 147"/>
            <p:cNvSpPr>
              <a:spLocks noChangeArrowheads="1"/>
            </p:cNvSpPr>
            <p:nvPr/>
          </p:nvSpPr>
          <p:spPr bwMode="auto">
            <a:xfrm>
              <a:off x="1705" y="2886"/>
              <a:ext cx="60" cy="18"/>
            </a:xfrm>
            <a:prstGeom prst="rect">
              <a:avLst/>
            </a:prstGeom>
            <a:solidFill>
              <a:srgbClr val="FA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24" name="Rectangle 148"/>
            <p:cNvSpPr>
              <a:spLocks noChangeArrowheads="1"/>
            </p:cNvSpPr>
            <p:nvPr/>
          </p:nvSpPr>
          <p:spPr bwMode="auto">
            <a:xfrm>
              <a:off x="1705" y="2880"/>
              <a:ext cx="60" cy="18"/>
            </a:xfrm>
            <a:prstGeom prst="rect">
              <a:avLst/>
            </a:prstGeom>
            <a:solidFill>
              <a:srgbClr val="FA9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25" name="Rectangle 149"/>
            <p:cNvSpPr>
              <a:spLocks noChangeArrowheads="1"/>
            </p:cNvSpPr>
            <p:nvPr/>
          </p:nvSpPr>
          <p:spPr bwMode="auto">
            <a:xfrm>
              <a:off x="1705" y="2874"/>
              <a:ext cx="60" cy="18"/>
            </a:xfrm>
            <a:prstGeom prst="rect">
              <a:avLst/>
            </a:prstGeom>
            <a:solidFill>
              <a:srgbClr val="FB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26" name="Rectangle 150"/>
            <p:cNvSpPr>
              <a:spLocks noChangeArrowheads="1"/>
            </p:cNvSpPr>
            <p:nvPr/>
          </p:nvSpPr>
          <p:spPr bwMode="auto">
            <a:xfrm>
              <a:off x="1705" y="2868"/>
              <a:ext cx="60" cy="18"/>
            </a:xfrm>
            <a:prstGeom prst="rect">
              <a:avLst/>
            </a:prstGeom>
            <a:solidFill>
              <a:srgbClr val="FBB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27" name="Rectangle 151"/>
            <p:cNvSpPr>
              <a:spLocks noChangeArrowheads="1"/>
            </p:cNvSpPr>
            <p:nvPr/>
          </p:nvSpPr>
          <p:spPr bwMode="auto">
            <a:xfrm>
              <a:off x="1705" y="2856"/>
              <a:ext cx="60" cy="18"/>
            </a:xfrm>
            <a:prstGeom prst="rect">
              <a:avLst/>
            </a:prstGeom>
            <a:solidFill>
              <a:srgbClr val="FBBA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28" name="Rectangle 152"/>
            <p:cNvSpPr>
              <a:spLocks noChangeArrowheads="1"/>
            </p:cNvSpPr>
            <p:nvPr/>
          </p:nvSpPr>
          <p:spPr bwMode="auto">
            <a:xfrm>
              <a:off x="1705" y="2850"/>
              <a:ext cx="60" cy="18"/>
            </a:xfrm>
            <a:prstGeom prst="rect">
              <a:avLst/>
            </a:prstGeom>
            <a:solidFill>
              <a:srgbClr val="FCC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29" name="Rectangle 153"/>
            <p:cNvSpPr>
              <a:spLocks noChangeArrowheads="1"/>
            </p:cNvSpPr>
            <p:nvPr/>
          </p:nvSpPr>
          <p:spPr bwMode="auto">
            <a:xfrm>
              <a:off x="1705" y="2844"/>
              <a:ext cx="60" cy="18"/>
            </a:xfrm>
            <a:prstGeom prst="rect">
              <a:avLst/>
            </a:prstGeom>
            <a:solidFill>
              <a:srgbClr val="FCCD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30" name="Freeform 154"/>
            <p:cNvSpPr>
              <a:spLocks/>
            </p:cNvSpPr>
            <p:nvPr/>
          </p:nvSpPr>
          <p:spPr bwMode="auto">
            <a:xfrm>
              <a:off x="1921" y="2562"/>
              <a:ext cx="270" cy="738"/>
            </a:xfrm>
            <a:custGeom>
              <a:avLst/>
              <a:gdLst>
                <a:gd name="T0" fmla="*/ 0 w 270"/>
                <a:gd name="T1" fmla="*/ 180 h 738"/>
                <a:gd name="T2" fmla="*/ 246 w 270"/>
                <a:gd name="T3" fmla="*/ 180 h 738"/>
                <a:gd name="T4" fmla="*/ 246 w 270"/>
                <a:gd name="T5" fmla="*/ 708 h 738"/>
                <a:gd name="T6" fmla="*/ 12 w 270"/>
                <a:gd name="T7" fmla="*/ 708 h 738"/>
                <a:gd name="T8" fmla="*/ 12 w 270"/>
                <a:gd name="T9" fmla="*/ 738 h 738"/>
                <a:gd name="T10" fmla="*/ 270 w 270"/>
                <a:gd name="T11" fmla="*/ 738 h 738"/>
                <a:gd name="T12" fmla="*/ 270 w 270"/>
                <a:gd name="T13" fmla="*/ 156 h 738"/>
                <a:gd name="T14" fmla="*/ 96 w 270"/>
                <a:gd name="T15" fmla="*/ 156 h 738"/>
                <a:gd name="T16" fmla="*/ 96 w 270"/>
                <a:gd name="T17" fmla="*/ 108 h 738"/>
                <a:gd name="T18" fmla="*/ 54 w 270"/>
                <a:gd name="T19" fmla="*/ 108 h 738"/>
                <a:gd name="T20" fmla="*/ 54 w 270"/>
                <a:gd name="T21" fmla="*/ 0 h 738"/>
                <a:gd name="T22" fmla="*/ 0 w 270"/>
                <a:gd name="T23" fmla="*/ 0 h 738"/>
                <a:gd name="T24" fmla="*/ 0 w 270"/>
                <a:gd name="T25" fmla="*/ 180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0" h="738">
                  <a:moveTo>
                    <a:pt x="0" y="180"/>
                  </a:moveTo>
                  <a:lnTo>
                    <a:pt x="246" y="180"/>
                  </a:lnTo>
                  <a:lnTo>
                    <a:pt x="246" y="708"/>
                  </a:lnTo>
                  <a:lnTo>
                    <a:pt x="12" y="708"/>
                  </a:lnTo>
                  <a:lnTo>
                    <a:pt x="12" y="738"/>
                  </a:lnTo>
                  <a:lnTo>
                    <a:pt x="270" y="738"/>
                  </a:lnTo>
                  <a:lnTo>
                    <a:pt x="270" y="156"/>
                  </a:lnTo>
                  <a:lnTo>
                    <a:pt x="96" y="156"/>
                  </a:lnTo>
                  <a:lnTo>
                    <a:pt x="96" y="108"/>
                  </a:lnTo>
                  <a:lnTo>
                    <a:pt x="54" y="108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180"/>
                  </a:lnTo>
                  <a:close/>
                </a:path>
              </a:pathLst>
            </a:custGeom>
            <a:solidFill>
              <a:srgbClr val="A5A6C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931" name="Freeform 155"/>
            <p:cNvSpPr>
              <a:spLocks/>
            </p:cNvSpPr>
            <p:nvPr/>
          </p:nvSpPr>
          <p:spPr bwMode="auto">
            <a:xfrm>
              <a:off x="1945" y="2916"/>
              <a:ext cx="96" cy="36"/>
            </a:xfrm>
            <a:custGeom>
              <a:avLst/>
              <a:gdLst>
                <a:gd name="T0" fmla="*/ 96 w 96"/>
                <a:gd name="T1" fmla="*/ 36 h 36"/>
                <a:gd name="T2" fmla="*/ 0 w 96"/>
                <a:gd name="T3" fmla="*/ 36 h 36"/>
                <a:gd name="T4" fmla="*/ 0 w 96"/>
                <a:gd name="T5" fmla="*/ 0 h 36"/>
                <a:gd name="T6" fmla="*/ 24 w 96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" h="36">
                  <a:moveTo>
                    <a:pt x="96" y="36"/>
                  </a:moveTo>
                  <a:lnTo>
                    <a:pt x="0" y="36"/>
                  </a:lnTo>
                  <a:lnTo>
                    <a:pt x="0" y="0"/>
                  </a:lnTo>
                  <a:lnTo>
                    <a:pt x="24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32" name="Freeform 156"/>
            <p:cNvSpPr>
              <a:spLocks/>
            </p:cNvSpPr>
            <p:nvPr/>
          </p:nvSpPr>
          <p:spPr bwMode="auto">
            <a:xfrm>
              <a:off x="1945" y="3024"/>
              <a:ext cx="96" cy="36"/>
            </a:xfrm>
            <a:custGeom>
              <a:avLst/>
              <a:gdLst>
                <a:gd name="T0" fmla="*/ 96 w 96"/>
                <a:gd name="T1" fmla="*/ 36 h 36"/>
                <a:gd name="T2" fmla="*/ 0 w 96"/>
                <a:gd name="T3" fmla="*/ 36 h 36"/>
                <a:gd name="T4" fmla="*/ 0 w 96"/>
                <a:gd name="T5" fmla="*/ 0 h 36"/>
                <a:gd name="T6" fmla="*/ 24 w 96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" h="36">
                  <a:moveTo>
                    <a:pt x="96" y="36"/>
                  </a:moveTo>
                  <a:lnTo>
                    <a:pt x="0" y="36"/>
                  </a:lnTo>
                  <a:lnTo>
                    <a:pt x="0" y="0"/>
                  </a:lnTo>
                  <a:lnTo>
                    <a:pt x="24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33" name="Freeform 157"/>
            <p:cNvSpPr>
              <a:spLocks/>
            </p:cNvSpPr>
            <p:nvPr/>
          </p:nvSpPr>
          <p:spPr bwMode="auto">
            <a:xfrm>
              <a:off x="1903" y="2976"/>
              <a:ext cx="78" cy="30"/>
            </a:xfrm>
            <a:custGeom>
              <a:avLst/>
              <a:gdLst>
                <a:gd name="T0" fmla="*/ 0 w 78"/>
                <a:gd name="T1" fmla="*/ 30 h 30"/>
                <a:gd name="T2" fmla="*/ 78 w 78"/>
                <a:gd name="T3" fmla="*/ 30 h 30"/>
                <a:gd name="T4" fmla="*/ 78 w 78"/>
                <a:gd name="T5" fmla="*/ 0 h 30"/>
                <a:gd name="T6" fmla="*/ 60 w 78"/>
                <a:gd name="T7" fmla="*/ 18 h 30"/>
                <a:gd name="T8" fmla="*/ 0 w 78"/>
                <a:gd name="T9" fmla="*/ 18 h 30"/>
                <a:gd name="T10" fmla="*/ 0 w 78"/>
                <a:gd name="T1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30">
                  <a:moveTo>
                    <a:pt x="0" y="30"/>
                  </a:moveTo>
                  <a:lnTo>
                    <a:pt x="78" y="30"/>
                  </a:lnTo>
                  <a:lnTo>
                    <a:pt x="78" y="0"/>
                  </a:lnTo>
                  <a:lnTo>
                    <a:pt x="60" y="18"/>
                  </a:lnTo>
                  <a:lnTo>
                    <a:pt x="0" y="18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34" name="Freeform 158"/>
            <p:cNvSpPr>
              <a:spLocks/>
            </p:cNvSpPr>
            <p:nvPr/>
          </p:nvSpPr>
          <p:spPr bwMode="auto">
            <a:xfrm>
              <a:off x="1945" y="3132"/>
              <a:ext cx="96" cy="30"/>
            </a:xfrm>
            <a:custGeom>
              <a:avLst/>
              <a:gdLst>
                <a:gd name="T0" fmla="*/ 96 w 96"/>
                <a:gd name="T1" fmla="*/ 30 h 30"/>
                <a:gd name="T2" fmla="*/ 0 w 96"/>
                <a:gd name="T3" fmla="*/ 30 h 30"/>
                <a:gd name="T4" fmla="*/ 0 w 96"/>
                <a:gd name="T5" fmla="*/ 0 h 30"/>
                <a:gd name="T6" fmla="*/ 24 w 96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" h="30">
                  <a:moveTo>
                    <a:pt x="96" y="30"/>
                  </a:moveTo>
                  <a:lnTo>
                    <a:pt x="0" y="30"/>
                  </a:lnTo>
                  <a:lnTo>
                    <a:pt x="0" y="0"/>
                  </a:lnTo>
                  <a:lnTo>
                    <a:pt x="24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35" name="Freeform 159"/>
            <p:cNvSpPr>
              <a:spLocks/>
            </p:cNvSpPr>
            <p:nvPr/>
          </p:nvSpPr>
          <p:spPr bwMode="auto">
            <a:xfrm>
              <a:off x="1903" y="3078"/>
              <a:ext cx="78" cy="36"/>
            </a:xfrm>
            <a:custGeom>
              <a:avLst/>
              <a:gdLst>
                <a:gd name="T0" fmla="*/ 0 w 78"/>
                <a:gd name="T1" fmla="*/ 36 h 36"/>
                <a:gd name="T2" fmla="*/ 78 w 78"/>
                <a:gd name="T3" fmla="*/ 36 h 36"/>
                <a:gd name="T4" fmla="*/ 78 w 78"/>
                <a:gd name="T5" fmla="*/ 0 h 36"/>
                <a:gd name="T6" fmla="*/ 60 w 78"/>
                <a:gd name="T7" fmla="*/ 24 h 36"/>
                <a:gd name="T8" fmla="*/ 0 w 78"/>
                <a:gd name="T9" fmla="*/ 24 h 36"/>
                <a:gd name="T10" fmla="*/ 0 w 78"/>
                <a:gd name="T1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36">
                  <a:moveTo>
                    <a:pt x="0" y="36"/>
                  </a:moveTo>
                  <a:lnTo>
                    <a:pt x="78" y="36"/>
                  </a:lnTo>
                  <a:lnTo>
                    <a:pt x="78" y="0"/>
                  </a:lnTo>
                  <a:lnTo>
                    <a:pt x="60" y="24"/>
                  </a:lnTo>
                  <a:lnTo>
                    <a:pt x="0" y="24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36" name="Rectangle 160"/>
            <p:cNvSpPr>
              <a:spLocks noChangeArrowheads="1"/>
            </p:cNvSpPr>
            <p:nvPr/>
          </p:nvSpPr>
          <p:spPr bwMode="auto">
            <a:xfrm>
              <a:off x="2035" y="2994"/>
              <a:ext cx="60" cy="18"/>
            </a:xfrm>
            <a:prstGeom prst="rect">
              <a:avLst/>
            </a:prstGeom>
            <a:solidFill>
              <a:srgbClr val="FC18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37" name="Rectangle 161"/>
            <p:cNvSpPr>
              <a:spLocks noChangeArrowheads="1"/>
            </p:cNvSpPr>
            <p:nvPr/>
          </p:nvSpPr>
          <p:spPr bwMode="auto">
            <a:xfrm>
              <a:off x="2035" y="2982"/>
              <a:ext cx="60" cy="18"/>
            </a:xfrm>
            <a:prstGeom prst="rect">
              <a:avLst/>
            </a:prstGeom>
            <a:solidFill>
              <a:srgbClr val="FC0E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38" name="Rectangle 162"/>
            <p:cNvSpPr>
              <a:spLocks noChangeArrowheads="1"/>
            </p:cNvSpPr>
            <p:nvPr/>
          </p:nvSpPr>
          <p:spPr bwMode="auto">
            <a:xfrm>
              <a:off x="2035" y="2976"/>
              <a:ext cx="60" cy="18"/>
            </a:xfrm>
            <a:prstGeom prst="rect">
              <a:avLst/>
            </a:prstGeom>
            <a:solidFill>
              <a:srgbClr val="FB1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39" name="Rectangle 163"/>
            <p:cNvSpPr>
              <a:spLocks noChangeArrowheads="1"/>
            </p:cNvSpPr>
            <p:nvPr/>
          </p:nvSpPr>
          <p:spPr bwMode="auto">
            <a:xfrm>
              <a:off x="2035" y="2970"/>
              <a:ext cx="60" cy="18"/>
            </a:xfrm>
            <a:prstGeom prst="rect">
              <a:avLst/>
            </a:prstGeom>
            <a:solidFill>
              <a:srgbClr val="FB1E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40" name="Rectangle 164"/>
            <p:cNvSpPr>
              <a:spLocks noChangeArrowheads="1"/>
            </p:cNvSpPr>
            <p:nvPr/>
          </p:nvSpPr>
          <p:spPr bwMode="auto">
            <a:xfrm>
              <a:off x="2035" y="2964"/>
              <a:ext cx="60" cy="18"/>
            </a:xfrm>
            <a:prstGeom prst="rect">
              <a:avLst/>
            </a:prstGeom>
            <a:solidFill>
              <a:srgbClr val="FB2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41" name="Rectangle 165"/>
            <p:cNvSpPr>
              <a:spLocks noChangeArrowheads="1"/>
            </p:cNvSpPr>
            <p:nvPr/>
          </p:nvSpPr>
          <p:spPr bwMode="auto">
            <a:xfrm>
              <a:off x="2035" y="2958"/>
              <a:ext cx="60" cy="18"/>
            </a:xfrm>
            <a:prstGeom prst="rect">
              <a:avLst/>
            </a:prstGeom>
            <a:solidFill>
              <a:srgbClr val="FA3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42" name="Rectangle 166"/>
            <p:cNvSpPr>
              <a:spLocks noChangeArrowheads="1"/>
            </p:cNvSpPr>
            <p:nvPr/>
          </p:nvSpPr>
          <p:spPr bwMode="auto">
            <a:xfrm>
              <a:off x="2035" y="2952"/>
              <a:ext cx="60" cy="18"/>
            </a:xfrm>
            <a:prstGeom prst="rect">
              <a:avLst/>
            </a:prstGeom>
            <a:solidFill>
              <a:srgbClr val="FA3B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43" name="Rectangle 167"/>
            <p:cNvSpPr>
              <a:spLocks noChangeArrowheads="1"/>
            </p:cNvSpPr>
            <p:nvPr/>
          </p:nvSpPr>
          <p:spPr bwMode="auto">
            <a:xfrm>
              <a:off x="2035" y="2940"/>
              <a:ext cx="60" cy="18"/>
            </a:xfrm>
            <a:prstGeom prst="rect">
              <a:avLst/>
            </a:prstGeom>
            <a:solidFill>
              <a:srgbClr val="FA4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44" name="Rectangle 168"/>
            <p:cNvSpPr>
              <a:spLocks noChangeArrowheads="1"/>
            </p:cNvSpPr>
            <p:nvPr/>
          </p:nvSpPr>
          <p:spPr bwMode="auto">
            <a:xfrm>
              <a:off x="2035" y="2934"/>
              <a:ext cx="60" cy="18"/>
            </a:xfrm>
            <a:prstGeom prst="rect">
              <a:avLst/>
            </a:prstGeom>
            <a:solidFill>
              <a:srgbClr val="FA4E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45" name="Rectangle 169"/>
            <p:cNvSpPr>
              <a:spLocks noChangeArrowheads="1"/>
            </p:cNvSpPr>
            <p:nvPr/>
          </p:nvSpPr>
          <p:spPr bwMode="auto">
            <a:xfrm>
              <a:off x="2035" y="2928"/>
              <a:ext cx="60" cy="18"/>
            </a:xfrm>
            <a:prstGeom prst="rect">
              <a:avLst/>
            </a:prstGeom>
            <a:solidFill>
              <a:srgbClr val="FA58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46" name="Rectangle 170"/>
            <p:cNvSpPr>
              <a:spLocks noChangeArrowheads="1"/>
            </p:cNvSpPr>
            <p:nvPr/>
          </p:nvSpPr>
          <p:spPr bwMode="auto">
            <a:xfrm>
              <a:off x="2035" y="2922"/>
              <a:ext cx="60" cy="18"/>
            </a:xfrm>
            <a:prstGeom prst="rect">
              <a:avLst/>
            </a:prstGeom>
            <a:solidFill>
              <a:srgbClr val="FA62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47" name="Rectangle 171"/>
            <p:cNvSpPr>
              <a:spLocks noChangeArrowheads="1"/>
            </p:cNvSpPr>
            <p:nvPr/>
          </p:nvSpPr>
          <p:spPr bwMode="auto">
            <a:xfrm>
              <a:off x="2035" y="2916"/>
              <a:ext cx="60" cy="18"/>
            </a:xfrm>
            <a:prstGeom prst="rect">
              <a:avLst/>
            </a:prstGeom>
            <a:solidFill>
              <a:srgbClr val="FA6C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48" name="Rectangle 172"/>
            <p:cNvSpPr>
              <a:spLocks noChangeArrowheads="1"/>
            </p:cNvSpPr>
            <p:nvPr/>
          </p:nvSpPr>
          <p:spPr bwMode="auto">
            <a:xfrm>
              <a:off x="2035" y="2910"/>
              <a:ext cx="60" cy="18"/>
            </a:xfrm>
            <a:prstGeom prst="rect">
              <a:avLst/>
            </a:prstGeom>
            <a:solidFill>
              <a:srgbClr val="FA7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49" name="Rectangle 173"/>
            <p:cNvSpPr>
              <a:spLocks noChangeArrowheads="1"/>
            </p:cNvSpPr>
            <p:nvPr/>
          </p:nvSpPr>
          <p:spPr bwMode="auto">
            <a:xfrm>
              <a:off x="2035" y="2898"/>
              <a:ext cx="60" cy="18"/>
            </a:xfrm>
            <a:prstGeom prst="rect">
              <a:avLst/>
            </a:prstGeom>
            <a:solidFill>
              <a:srgbClr val="FA7E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50" name="Rectangle 174"/>
            <p:cNvSpPr>
              <a:spLocks noChangeArrowheads="1"/>
            </p:cNvSpPr>
            <p:nvPr/>
          </p:nvSpPr>
          <p:spPr bwMode="auto">
            <a:xfrm>
              <a:off x="2035" y="2892"/>
              <a:ext cx="60" cy="18"/>
            </a:xfrm>
            <a:prstGeom prst="rect">
              <a:avLst/>
            </a:prstGeom>
            <a:solidFill>
              <a:srgbClr val="FA89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51" name="Rectangle 175"/>
            <p:cNvSpPr>
              <a:spLocks noChangeArrowheads="1"/>
            </p:cNvSpPr>
            <p:nvPr/>
          </p:nvSpPr>
          <p:spPr bwMode="auto">
            <a:xfrm>
              <a:off x="2035" y="2886"/>
              <a:ext cx="60" cy="18"/>
            </a:xfrm>
            <a:prstGeom prst="rect">
              <a:avLst/>
            </a:prstGeom>
            <a:solidFill>
              <a:srgbClr val="FA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52" name="Rectangle 176"/>
            <p:cNvSpPr>
              <a:spLocks noChangeArrowheads="1"/>
            </p:cNvSpPr>
            <p:nvPr/>
          </p:nvSpPr>
          <p:spPr bwMode="auto">
            <a:xfrm>
              <a:off x="2035" y="2880"/>
              <a:ext cx="60" cy="18"/>
            </a:xfrm>
            <a:prstGeom prst="rect">
              <a:avLst/>
            </a:prstGeom>
            <a:solidFill>
              <a:srgbClr val="FA9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53" name="Rectangle 177"/>
            <p:cNvSpPr>
              <a:spLocks noChangeArrowheads="1"/>
            </p:cNvSpPr>
            <p:nvPr/>
          </p:nvSpPr>
          <p:spPr bwMode="auto">
            <a:xfrm>
              <a:off x="2035" y="2874"/>
              <a:ext cx="60" cy="18"/>
            </a:xfrm>
            <a:prstGeom prst="rect">
              <a:avLst/>
            </a:prstGeom>
            <a:solidFill>
              <a:srgbClr val="FB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54" name="Rectangle 178"/>
            <p:cNvSpPr>
              <a:spLocks noChangeArrowheads="1"/>
            </p:cNvSpPr>
            <p:nvPr/>
          </p:nvSpPr>
          <p:spPr bwMode="auto">
            <a:xfrm>
              <a:off x="2035" y="2868"/>
              <a:ext cx="60" cy="18"/>
            </a:xfrm>
            <a:prstGeom prst="rect">
              <a:avLst/>
            </a:prstGeom>
            <a:solidFill>
              <a:srgbClr val="FBB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55" name="Rectangle 179"/>
            <p:cNvSpPr>
              <a:spLocks noChangeArrowheads="1"/>
            </p:cNvSpPr>
            <p:nvPr/>
          </p:nvSpPr>
          <p:spPr bwMode="auto">
            <a:xfrm>
              <a:off x="2035" y="2856"/>
              <a:ext cx="60" cy="18"/>
            </a:xfrm>
            <a:prstGeom prst="rect">
              <a:avLst/>
            </a:prstGeom>
            <a:solidFill>
              <a:srgbClr val="FBBA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56" name="Rectangle 180"/>
            <p:cNvSpPr>
              <a:spLocks noChangeArrowheads="1"/>
            </p:cNvSpPr>
            <p:nvPr/>
          </p:nvSpPr>
          <p:spPr bwMode="auto">
            <a:xfrm>
              <a:off x="2035" y="2850"/>
              <a:ext cx="60" cy="18"/>
            </a:xfrm>
            <a:prstGeom prst="rect">
              <a:avLst/>
            </a:prstGeom>
            <a:solidFill>
              <a:srgbClr val="FCC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57" name="Rectangle 181"/>
            <p:cNvSpPr>
              <a:spLocks noChangeArrowheads="1"/>
            </p:cNvSpPr>
            <p:nvPr/>
          </p:nvSpPr>
          <p:spPr bwMode="auto">
            <a:xfrm>
              <a:off x="2035" y="2844"/>
              <a:ext cx="60" cy="18"/>
            </a:xfrm>
            <a:prstGeom prst="rect">
              <a:avLst/>
            </a:prstGeom>
            <a:solidFill>
              <a:srgbClr val="FCCD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58" name="Freeform 182"/>
            <p:cNvSpPr>
              <a:spLocks/>
            </p:cNvSpPr>
            <p:nvPr/>
          </p:nvSpPr>
          <p:spPr bwMode="auto">
            <a:xfrm>
              <a:off x="1705" y="2826"/>
              <a:ext cx="390" cy="480"/>
            </a:xfrm>
            <a:custGeom>
              <a:avLst/>
              <a:gdLst>
                <a:gd name="T0" fmla="*/ 222 w 390"/>
                <a:gd name="T1" fmla="*/ 480 h 480"/>
                <a:gd name="T2" fmla="*/ 222 w 390"/>
                <a:gd name="T3" fmla="*/ 366 h 480"/>
                <a:gd name="T4" fmla="*/ 336 w 390"/>
                <a:gd name="T5" fmla="*/ 366 h 480"/>
                <a:gd name="T6" fmla="*/ 336 w 390"/>
                <a:gd name="T7" fmla="*/ 186 h 480"/>
                <a:gd name="T8" fmla="*/ 390 w 390"/>
                <a:gd name="T9" fmla="*/ 186 h 480"/>
                <a:gd name="T10" fmla="*/ 390 w 390"/>
                <a:gd name="T11" fmla="*/ 0 h 480"/>
                <a:gd name="T12" fmla="*/ 0 w 390"/>
                <a:gd name="T13" fmla="*/ 0 h 480"/>
                <a:gd name="T14" fmla="*/ 0 w 390"/>
                <a:gd name="T15" fmla="*/ 186 h 480"/>
                <a:gd name="T16" fmla="*/ 54 w 390"/>
                <a:gd name="T17" fmla="*/ 186 h 480"/>
                <a:gd name="T18" fmla="*/ 54 w 390"/>
                <a:gd name="T19" fmla="*/ 366 h 480"/>
                <a:gd name="T20" fmla="*/ 168 w 390"/>
                <a:gd name="T21" fmla="*/ 366 h 480"/>
                <a:gd name="T22" fmla="*/ 168 w 390"/>
                <a:gd name="T23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0" h="480">
                  <a:moveTo>
                    <a:pt x="222" y="480"/>
                  </a:moveTo>
                  <a:lnTo>
                    <a:pt x="222" y="366"/>
                  </a:lnTo>
                  <a:lnTo>
                    <a:pt x="336" y="366"/>
                  </a:lnTo>
                  <a:lnTo>
                    <a:pt x="336" y="186"/>
                  </a:lnTo>
                  <a:lnTo>
                    <a:pt x="390" y="186"/>
                  </a:lnTo>
                  <a:lnTo>
                    <a:pt x="390" y="0"/>
                  </a:lnTo>
                  <a:lnTo>
                    <a:pt x="0" y="0"/>
                  </a:lnTo>
                  <a:lnTo>
                    <a:pt x="0" y="186"/>
                  </a:lnTo>
                  <a:lnTo>
                    <a:pt x="54" y="186"/>
                  </a:lnTo>
                  <a:lnTo>
                    <a:pt x="54" y="366"/>
                  </a:lnTo>
                  <a:lnTo>
                    <a:pt x="168" y="366"/>
                  </a:lnTo>
                  <a:lnTo>
                    <a:pt x="168" y="48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59" name="Freeform 183"/>
            <p:cNvSpPr>
              <a:spLocks/>
            </p:cNvSpPr>
            <p:nvPr/>
          </p:nvSpPr>
          <p:spPr bwMode="auto">
            <a:xfrm>
              <a:off x="1963" y="2784"/>
              <a:ext cx="240" cy="1"/>
            </a:xfrm>
            <a:custGeom>
              <a:avLst/>
              <a:gdLst>
                <a:gd name="T0" fmla="*/ 240 w 240"/>
                <a:gd name="T1" fmla="*/ 174 w 240"/>
                <a:gd name="T2" fmla="*/ 66 w 240"/>
                <a:gd name="T3" fmla="*/ 0 w 24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0">
                  <a:moveTo>
                    <a:pt x="240" y="0"/>
                  </a:moveTo>
                  <a:lnTo>
                    <a:pt x="174" y="0"/>
                  </a:lnTo>
                  <a:lnTo>
                    <a:pt x="66" y="0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60" name="Freeform 184"/>
            <p:cNvSpPr>
              <a:spLocks/>
            </p:cNvSpPr>
            <p:nvPr/>
          </p:nvSpPr>
          <p:spPr bwMode="auto">
            <a:xfrm>
              <a:off x="1939" y="2784"/>
              <a:ext cx="24" cy="30"/>
            </a:xfrm>
            <a:custGeom>
              <a:avLst/>
              <a:gdLst>
                <a:gd name="T0" fmla="*/ 24 w 24"/>
                <a:gd name="T1" fmla="*/ 0 h 30"/>
                <a:gd name="T2" fmla="*/ 12 w 24"/>
                <a:gd name="T3" fmla="*/ 6 h 30"/>
                <a:gd name="T4" fmla="*/ 0 w 24"/>
                <a:gd name="T5" fmla="*/ 18 h 30"/>
                <a:gd name="T6" fmla="*/ 0 w 24"/>
                <a:gd name="T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30">
                  <a:moveTo>
                    <a:pt x="24" y="0"/>
                  </a:moveTo>
                  <a:lnTo>
                    <a:pt x="12" y="6"/>
                  </a:lnTo>
                  <a:lnTo>
                    <a:pt x="0" y="18"/>
                  </a:lnTo>
                  <a:lnTo>
                    <a:pt x="0" y="3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61" name="Freeform 185"/>
            <p:cNvSpPr>
              <a:spLocks/>
            </p:cNvSpPr>
            <p:nvPr/>
          </p:nvSpPr>
          <p:spPr bwMode="auto">
            <a:xfrm>
              <a:off x="1939" y="2814"/>
              <a:ext cx="1" cy="18"/>
            </a:xfrm>
            <a:custGeom>
              <a:avLst/>
              <a:gdLst>
                <a:gd name="T0" fmla="*/ 0 h 18"/>
                <a:gd name="T1" fmla="*/ 6 h 18"/>
                <a:gd name="T2" fmla="*/ 12 h 18"/>
                <a:gd name="T3" fmla="*/ 18 h 1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8">
                  <a:moveTo>
                    <a:pt x="0" y="0"/>
                  </a:moveTo>
                  <a:lnTo>
                    <a:pt x="0" y="6"/>
                  </a:lnTo>
                  <a:lnTo>
                    <a:pt x="0" y="12"/>
                  </a:lnTo>
                  <a:lnTo>
                    <a:pt x="0" y="18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62" name="Freeform 186"/>
            <p:cNvSpPr>
              <a:spLocks/>
            </p:cNvSpPr>
            <p:nvPr/>
          </p:nvSpPr>
          <p:spPr bwMode="auto">
            <a:xfrm>
              <a:off x="1525" y="2784"/>
              <a:ext cx="300" cy="1"/>
            </a:xfrm>
            <a:custGeom>
              <a:avLst/>
              <a:gdLst>
                <a:gd name="T0" fmla="*/ 0 w 300"/>
                <a:gd name="T1" fmla="*/ 78 w 300"/>
                <a:gd name="T2" fmla="*/ 222 w 300"/>
                <a:gd name="T3" fmla="*/ 300 w 30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00">
                  <a:moveTo>
                    <a:pt x="0" y="0"/>
                  </a:moveTo>
                  <a:lnTo>
                    <a:pt x="78" y="0"/>
                  </a:lnTo>
                  <a:lnTo>
                    <a:pt x="222" y="0"/>
                  </a:lnTo>
                  <a:lnTo>
                    <a:pt x="300" y="0"/>
                  </a:lnTo>
                </a:path>
              </a:pathLst>
            </a:custGeom>
            <a:noFill/>
            <a:ln w="2857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63" name="Freeform 187"/>
            <p:cNvSpPr>
              <a:spLocks/>
            </p:cNvSpPr>
            <p:nvPr/>
          </p:nvSpPr>
          <p:spPr bwMode="auto">
            <a:xfrm>
              <a:off x="1825" y="2784"/>
              <a:ext cx="30" cy="30"/>
            </a:xfrm>
            <a:custGeom>
              <a:avLst/>
              <a:gdLst>
                <a:gd name="T0" fmla="*/ 0 w 30"/>
                <a:gd name="T1" fmla="*/ 0 h 30"/>
                <a:gd name="T2" fmla="*/ 18 w 30"/>
                <a:gd name="T3" fmla="*/ 6 h 30"/>
                <a:gd name="T4" fmla="*/ 24 w 30"/>
                <a:gd name="T5" fmla="*/ 18 h 30"/>
                <a:gd name="T6" fmla="*/ 30 w 30"/>
                <a:gd name="T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0">
                  <a:moveTo>
                    <a:pt x="0" y="0"/>
                  </a:moveTo>
                  <a:lnTo>
                    <a:pt x="18" y="6"/>
                  </a:lnTo>
                  <a:lnTo>
                    <a:pt x="24" y="18"/>
                  </a:lnTo>
                  <a:lnTo>
                    <a:pt x="30" y="30"/>
                  </a:lnTo>
                </a:path>
              </a:pathLst>
            </a:custGeom>
            <a:noFill/>
            <a:ln w="2857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64" name="Freeform 188"/>
            <p:cNvSpPr>
              <a:spLocks/>
            </p:cNvSpPr>
            <p:nvPr/>
          </p:nvSpPr>
          <p:spPr bwMode="auto">
            <a:xfrm>
              <a:off x="1855" y="2814"/>
              <a:ext cx="1" cy="18"/>
            </a:xfrm>
            <a:custGeom>
              <a:avLst/>
              <a:gdLst>
                <a:gd name="T0" fmla="*/ 0 h 18"/>
                <a:gd name="T1" fmla="*/ 6 h 18"/>
                <a:gd name="T2" fmla="*/ 12 h 18"/>
                <a:gd name="T3" fmla="*/ 18 h 1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8">
                  <a:moveTo>
                    <a:pt x="0" y="0"/>
                  </a:moveTo>
                  <a:lnTo>
                    <a:pt x="0" y="6"/>
                  </a:lnTo>
                  <a:lnTo>
                    <a:pt x="0" y="12"/>
                  </a:lnTo>
                  <a:lnTo>
                    <a:pt x="0" y="18"/>
                  </a:lnTo>
                </a:path>
              </a:pathLst>
            </a:custGeom>
            <a:noFill/>
            <a:ln w="2857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65" name="Freeform 189"/>
            <p:cNvSpPr>
              <a:spLocks/>
            </p:cNvSpPr>
            <p:nvPr/>
          </p:nvSpPr>
          <p:spPr bwMode="auto">
            <a:xfrm>
              <a:off x="1963" y="2784"/>
              <a:ext cx="240" cy="1"/>
            </a:xfrm>
            <a:custGeom>
              <a:avLst/>
              <a:gdLst>
                <a:gd name="T0" fmla="*/ 240 w 240"/>
                <a:gd name="T1" fmla="*/ 174 w 240"/>
                <a:gd name="T2" fmla="*/ 66 w 240"/>
                <a:gd name="T3" fmla="*/ 0 w 24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0">
                  <a:moveTo>
                    <a:pt x="240" y="0"/>
                  </a:moveTo>
                  <a:lnTo>
                    <a:pt x="174" y="0"/>
                  </a:lnTo>
                  <a:lnTo>
                    <a:pt x="66" y="0"/>
                  </a:lnTo>
                  <a:lnTo>
                    <a:pt x="0" y="0"/>
                  </a:lnTo>
                </a:path>
              </a:pathLst>
            </a:custGeom>
            <a:solidFill>
              <a:srgbClr val="F3C551"/>
            </a:solidFill>
            <a:ln w="2857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66" name="Freeform 190"/>
            <p:cNvSpPr>
              <a:spLocks/>
            </p:cNvSpPr>
            <p:nvPr/>
          </p:nvSpPr>
          <p:spPr bwMode="auto">
            <a:xfrm>
              <a:off x="1939" y="2784"/>
              <a:ext cx="24" cy="30"/>
            </a:xfrm>
            <a:custGeom>
              <a:avLst/>
              <a:gdLst>
                <a:gd name="T0" fmla="*/ 24 w 24"/>
                <a:gd name="T1" fmla="*/ 0 h 30"/>
                <a:gd name="T2" fmla="*/ 12 w 24"/>
                <a:gd name="T3" fmla="*/ 6 h 30"/>
                <a:gd name="T4" fmla="*/ 0 w 24"/>
                <a:gd name="T5" fmla="*/ 18 h 30"/>
                <a:gd name="T6" fmla="*/ 0 w 24"/>
                <a:gd name="T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30">
                  <a:moveTo>
                    <a:pt x="24" y="0"/>
                  </a:moveTo>
                  <a:lnTo>
                    <a:pt x="12" y="6"/>
                  </a:lnTo>
                  <a:lnTo>
                    <a:pt x="0" y="18"/>
                  </a:lnTo>
                  <a:lnTo>
                    <a:pt x="0" y="30"/>
                  </a:lnTo>
                </a:path>
              </a:pathLst>
            </a:custGeom>
            <a:noFill/>
            <a:ln w="2857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67" name="Freeform 191"/>
            <p:cNvSpPr>
              <a:spLocks/>
            </p:cNvSpPr>
            <p:nvPr/>
          </p:nvSpPr>
          <p:spPr bwMode="auto">
            <a:xfrm>
              <a:off x="1939" y="2814"/>
              <a:ext cx="1" cy="18"/>
            </a:xfrm>
            <a:custGeom>
              <a:avLst/>
              <a:gdLst>
                <a:gd name="T0" fmla="*/ 0 h 18"/>
                <a:gd name="T1" fmla="*/ 6 h 18"/>
                <a:gd name="T2" fmla="*/ 12 h 18"/>
                <a:gd name="T3" fmla="*/ 18 h 1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8">
                  <a:moveTo>
                    <a:pt x="0" y="0"/>
                  </a:moveTo>
                  <a:lnTo>
                    <a:pt x="0" y="6"/>
                  </a:lnTo>
                  <a:lnTo>
                    <a:pt x="0" y="12"/>
                  </a:lnTo>
                  <a:lnTo>
                    <a:pt x="0" y="18"/>
                  </a:lnTo>
                </a:path>
              </a:pathLst>
            </a:custGeom>
            <a:noFill/>
            <a:ln w="2857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68" name="Freeform 192"/>
            <p:cNvSpPr>
              <a:spLocks/>
            </p:cNvSpPr>
            <p:nvPr/>
          </p:nvSpPr>
          <p:spPr bwMode="auto">
            <a:xfrm>
              <a:off x="2215" y="2766"/>
              <a:ext cx="78" cy="36"/>
            </a:xfrm>
            <a:custGeom>
              <a:avLst/>
              <a:gdLst>
                <a:gd name="T0" fmla="*/ 54 w 78"/>
                <a:gd name="T1" fmla="*/ 24 h 36"/>
                <a:gd name="T2" fmla="*/ 54 w 78"/>
                <a:gd name="T3" fmla="*/ 36 h 36"/>
                <a:gd name="T4" fmla="*/ 78 w 78"/>
                <a:gd name="T5" fmla="*/ 18 h 36"/>
                <a:gd name="T6" fmla="*/ 54 w 78"/>
                <a:gd name="T7" fmla="*/ 0 h 36"/>
                <a:gd name="T8" fmla="*/ 54 w 78"/>
                <a:gd name="T9" fmla="*/ 12 h 36"/>
                <a:gd name="T10" fmla="*/ 0 w 78"/>
                <a:gd name="T11" fmla="*/ 12 h 36"/>
                <a:gd name="T12" fmla="*/ 0 w 78"/>
                <a:gd name="T13" fmla="*/ 24 h 36"/>
                <a:gd name="T14" fmla="*/ 54 w 78"/>
                <a:gd name="T15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36">
                  <a:moveTo>
                    <a:pt x="54" y="24"/>
                  </a:moveTo>
                  <a:lnTo>
                    <a:pt x="54" y="36"/>
                  </a:lnTo>
                  <a:lnTo>
                    <a:pt x="78" y="18"/>
                  </a:lnTo>
                  <a:lnTo>
                    <a:pt x="54" y="0"/>
                  </a:lnTo>
                  <a:lnTo>
                    <a:pt x="54" y="12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54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69" name="Line 193"/>
            <p:cNvSpPr>
              <a:spLocks noChangeShapeType="1"/>
            </p:cNvSpPr>
            <p:nvPr/>
          </p:nvSpPr>
          <p:spPr bwMode="auto">
            <a:xfrm>
              <a:off x="2095" y="2988"/>
              <a:ext cx="114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70" name="Line 194"/>
            <p:cNvSpPr>
              <a:spLocks noChangeShapeType="1"/>
            </p:cNvSpPr>
            <p:nvPr/>
          </p:nvSpPr>
          <p:spPr bwMode="auto">
            <a:xfrm>
              <a:off x="2089" y="2988"/>
              <a:ext cx="120" cy="1"/>
            </a:xfrm>
            <a:prstGeom prst="line">
              <a:avLst/>
            </a:prstGeom>
            <a:noFill/>
            <a:ln w="28575">
              <a:solidFill>
                <a:srgbClr val="FB202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71" name="Freeform 195"/>
            <p:cNvSpPr>
              <a:spLocks/>
            </p:cNvSpPr>
            <p:nvPr/>
          </p:nvSpPr>
          <p:spPr bwMode="auto">
            <a:xfrm>
              <a:off x="2215" y="2964"/>
              <a:ext cx="78" cy="42"/>
            </a:xfrm>
            <a:custGeom>
              <a:avLst/>
              <a:gdLst>
                <a:gd name="T0" fmla="*/ 54 w 78"/>
                <a:gd name="T1" fmla="*/ 30 h 42"/>
                <a:gd name="T2" fmla="*/ 54 w 78"/>
                <a:gd name="T3" fmla="*/ 42 h 42"/>
                <a:gd name="T4" fmla="*/ 78 w 78"/>
                <a:gd name="T5" fmla="*/ 24 h 42"/>
                <a:gd name="T6" fmla="*/ 54 w 78"/>
                <a:gd name="T7" fmla="*/ 0 h 42"/>
                <a:gd name="T8" fmla="*/ 54 w 78"/>
                <a:gd name="T9" fmla="*/ 18 h 42"/>
                <a:gd name="T10" fmla="*/ 0 w 78"/>
                <a:gd name="T11" fmla="*/ 18 h 42"/>
                <a:gd name="T12" fmla="*/ 0 w 78"/>
                <a:gd name="T13" fmla="*/ 30 h 42"/>
                <a:gd name="T14" fmla="*/ 54 w 78"/>
                <a:gd name="T15" fmla="*/ 3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42">
                  <a:moveTo>
                    <a:pt x="54" y="30"/>
                  </a:moveTo>
                  <a:lnTo>
                    <a:pt x="54" y="42"/>
                  </a:lnTo>
                  <a:lnTo>
                    <a:pt x="78" y="24"/>
                  </a:lnTo>
                  <a:lnTo>
                    <a:pt x="54" y="0"/>
                  </a:lnTo>
                  <a:lnTo>
                    <a:pt x="54" y="18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54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72" name="Freeform 196"/>
            <p:cNvSpPr>
              <a:spLocks/>
            </p:cNvSpPr>
            <p:nvPr/>
          </p:nvSpPr>
          <p:spPr bwMode="auto">
            <a:xfrm>
              <a:off x="1435" y="2766"/>
              <a:ext cx="72" cy="36"/>
            </a:xfrm>
            <a:custGeom>
              <a:avLst/>
              <a:gdLst>
                <a:gd name="T0" fmla="*/ 48 w 72"/>
                <a:gd name="T1" fmla="*/ 24 h 36"/>
                <a:gd name="T2" fmla="*/ 48 w 72"/>
                <a:gd name="T3" fmla="*/ 36 h 36"/>
                <a:gd name="T4" fmla="*/ 72 w 72"/>
                <a:gd name="T5" fmla="*/ 18 h 36"/>
                <a:gd name="T6" fmla="*/ 48 w 72"/>
                <a:gd name="T7" fmla="*/ 0 h 36"/>
                <a:gd name="T8" fmla="*/ 48 w 72"/>
                <a:gd name="T9" fmla="*/ 12 h 36"/>
                <a:gd name="T10" fmla="*/ 0 w 72"/>
                <a:gd name="T11" fmla="*/ 12 h 36"/>
                <a:gd name="T12" fmla="*/ 0 w 72"/>
                <a:gd name="T13" fmla="*/ 24 h 36"/>
                <a:gd name="T14" fmla="*/ 48 w 72"/>
                <a:gd name="T15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36">
                  <a:moveTo>
                    <a:pt x="48" y="24"/>
                  </a:moveTo>
                  <a:lnTo>
                    <a:pt x="48" y="36"/>
                  </a:lnTo>
                  <a:lnTo>
                    <a:pt x="72" y="18"/>
                  </a:lnTo>
                  <a:lnTo>
                    <a:pt x="48" y="0"/>
                  </a:lnTo>
                  <a:lnTo>
                    <a:pt x="48" y="12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48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73" name="Freeform 197"/>
            <p:cNvSpPr>
              <a:spLocks/>
            </p:cNvSpPr>
            <p:nvPr/>
          </p:nvSpPr>
          <p:spPr bwMode="auto">
            <a:xfrm>
              <a:off x="1843" y="3324"/>
              <a:ext cx="30" cy="30"/>
            </a:xfrm>
            <a:custGeom>
              <a:avLst/>
              <a:gdLst>
                <a:gd name="T0" fmla="*/ 24 w 30"/>
                <a:gd name="T1" fmla="*/ 30 h 30"/>
                <a:gd name="T2" fmla="*/ 30 w 30"/>
                <a:gd name="T3" fmla="*/ 0 h 30"/>
                <a:gd name="T4" fmla="*/ 0 w 30"/>
                <a:gd name="T5" fmla="*/ 6 h 30"/>
                <a:gd name="T6" fmla="*/ 24 w 30"/>
                <a:gd name="T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0">
                  <a:moveTo>
                    <a:pt x="24" y="30"/>
                  </a:moveTo>
                  <a:lnTo>
                    <a:pt x="30" y="0"/>
                  </a:lnTo>
                  <a:lnTo>
                    <a:pt x="0" y="6"/>
                  </a:lnTo>
                  <a:lnTo>
                    <a:pt x="24" y="3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74" name="Freeform 198"/>
            <p:cNvSpPr>
              <a:spLocks/>
            </p:cNvSpPr>
            <p:nvPr/>
          </p:nvSpPr>
          <p:spPr bwMode="auto">
            <a:xfrm>
              <a:off x="1835" y="3340"/>
              <a:ext cx="18" cy="12"/>
            </a:xfrm>
            <a:custGeom>
              <a:avLst/>
              <a:gdLst>
                <a:gd name="T0" fmla="*/ 18 w 18"/>
                <a:gd name="T1" fmla="*/ 0 h 12"/>
                <a:gd name="T2" fmla="*/ 18 w 18"/>
                <a:gd name="T3" fmla="*/ 6 h 12"/>
                <a:gd name="T4" fmla="*/ 12 w 18"/>
                <a:gd name="T5" fmla="*/ 6 h 12"/>
                <a:gd name="T6" fmla="*/ 0 w 18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2">
                  <a:moveTo>
                    <a:pt x="18" y="0"/>
                  </a:moveTo>
                  <a:lnTo>
                    <a:pt x="18" y="6"/>
                  </a:lnTo>
                  <a:lnTo>
                    <a:pt x="12" y="6"/>
                  </a:lnTo>
                  <a:lnTo>
                    <a:pt x="0" y="12"/>
                  </a:lnTo>
                </a:path>
              </a:pathLst>
            </a:custGeom>
            <a:noFill/>
            <a:ln w="19050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75" name="Freeform 199"/>
            <p:cNvSpPr>
              <a:spLocks/>
            </p:cNvSpPr>
            <p:nvPr/>
          </p:nvSpPr>
          <p:spPr bwMode="auto">
            <a:xfrm>
              <a:off x="1717" y="3352"/>
              <a:ext cx="120" cy="1"/>
            </a:xfrm>
            <a:custGeom>
              <a:avLst/>
              <a:gdLst>
                <a:gd name="T0" fmla="*/ 120 w 120"/>
                <a:gd name="T1" fmla="*/ 90 w 120"/>
                <a:gd name="T2" fmla="*/ 36 w 120"/>
                <a:gd name="T3" fmla="*/ 0 w 1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20">
                  <a:moveTo>
                    <a:pt x="120" y="0"/>
                  </a:moveTo>
                  <a:lnTo>
                    <a:pt x="90" y="0"/>
                  </a:lnTo>
                  <a:lnTo>
                    <a:pt x="36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76" name="Freeform 200"/>
            <p:cNvSpPr>
              <a:spLocks/>
            </p:cNvSpPr>
            <p:nvPr/>
          </p:nvSpPr>
          <p:spPr bwMode="auto">
            <a:xfrm>
              <a:off x="1939" y="3396"/>
              <a:ext cx="24" cy="24"/>
            </a:xfrm>
            <a:custGeom>
              <a:avLst/>
              <a:gdLst>
                <a:gd name="T0" fmla="*/ 0 w 24"/>
                <a:gd name="T1" fmla="*/ 24 h 24"/>
                <a:gd name="T2" fmla="*/ 24 w 24"/>
                <a:gd name="T3" fmla="*/ 12 h 24"/>
                <a:gd name="T4" fmla="*/ 0 w 24"/>
                <a:gd name="T5" fmla="*/ 0 h 24"/>
                <a:gd name="T6" fmla="*/ 0 w 24"/>
                <a:gd name="T7" fmla="*/ 12 h 24"/>
                <a:gd name="T8" fmla="*/ 0 w 24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0" y="24"/>
                  </a:moveTo>
                  <a:lnTo>
                    <a:pt x="24" y="12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C18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77" name="Freeform 201"/>
            <p:cNvSpPr>
              <a:spLocks/>
            </p:cNvSpPr>
            <p:nvPr/>
          </p:nvSpPr>
          <p:spPr bwMode="auto">
            <a:xfrm>
              <a:off x="1909" y="3408"/>
              <a:ext cx="30" cy="1"/>
            </a:xfrm>
            <a:custGeom>
              <a:avLst/>
              <a:gdLst>
                <a:gd name="T0" fmla="*/ 30 w 30"/>
                <a:gd name="T1" fmla="*/ 24 w 30"/>
                <a:gd name="T2" fmla="*/ 12 w 30"/>
                <a:gd name="T3" fmla="*/ 0 w 3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0">
                  <a:moveTo>
                    <a:pt x="30" y="0"/>
                  </a:moveTo>
                  <a:lnTo>
                    <a:pt x="24" y="0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FC001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78" name="Freeform 202"/>
            <p:cNvSpPr>
              <a:spLocks/>
            </p:cNvSpPr>
            <p:nvPr/>
          </p:nvSpPr>
          <p:spPr bwMode="auto">
            <a:xfrm>
              <a:off x="1843" y="3390"/>
              <a:ext cx="66" cy="18"/>
            </a:xfrm>
            <a:custGeom>
              <a:avLst/>
              <a:gdLst>
                <a:gd name="T0" fmla="*/ 66 w 66"/>
                <a:gd name="T1" fmla="*/ 18 h 18"/>
                <a:gd name="T2" fmla="*/ 30 w 66"/>
                <a:gd name="T3" fmla="*/ 18 h 18"/>
                <a:gd name="T4" fmla="*/ 6 w 66"/>
                <a:gd name="T5" fmla="*/ 12 h 18"/>
                <a:gd name="T6" fmla="*/ 0 w 66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18">
                  <a:moveTo>
                    <a:pt x="66" y="18"/>
                  </a:moveTo>
                  <a:lnTo>
                    <a:pt x="30" y="18"/>
                  </a:lnTo>
                  <a:lnTo>
                    <a:pt x="6" y="12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FC001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79" name="Freeform 203"/>
            <p:cNvSpPr>
              <a:spLocks/>
            </p:cNvSpPr>
            <p:nvPr/>
          </p:nvSpPr>
          <p:spPr bwMode="auto">
            <a:xfrm>
              <a:off x="1933" y="3330"/>
              <a:ext cx="24" cy="30"/>
            </a:xfrm>
            <a:custGeom>
              <a:avLst/>
              <a:gdLst>
                <a:gd name="T0" fmla="*/ 0 w 24"/>
                <a:gd name="T1" fmla="*/ 30 h 30"/>
                <a:gd name="T2" fmla="*/ 0 w 24"/>
                <a:gd name="T3" fmla="*/ 0 h 30"/>
                <a:gd name="T4" fmla="*/ 24 w 24"/>
                <a:gd name="T5" fmla="*/ 6 h 30"/>
                <a:gd name="T6" fmla="*/ 0 w 24"/>
                <a:gd name="T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30">
                  <a:moveTo>
                    <a:pt x="0" y="30"/>
                  </a:moveTo>
                  <a:lnTo>
                    <a:pt x="0" y="0"/>
                  </a:lnTo>
                  <a:lnTo>
                    <a:pt x="24" y="6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80" name="Freeform 204"/>
            <p:cNvSpPr>
              <a:spLocks/>
            </p:cNvSpPr>
            <p:nvPr/>
          </p:nvSpPr>
          <p:spPr bwMode="auto">
            <a:xfrm>
              <a:off x="1945" y="3342"/>
              <a:ext cx="18" cy="12"/>
            </a:xfrm>
            <a:custGeom>
              <a:avLst/>
              <a:gdLst>
                <a:gd name="T0" fmla="*/ 0 w 18"/>
                <a:gd name="T1" fmla="*/ 0 h 12"/>
                <a:gd name="T2" fmla="*/ 0 w 18"/>
                <a:gd name="T3" fmla="*/ 6 h 12"/>
                <a:gd name="T4" fmla="*/ 6 w 18"/>
                <a:gd name="T5" fmla="*/ 6 h 12"/>
                <a:gd name="T6" fmla="*/ 18 w 18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2">
                  <a:moveTo>
                    <a:pt x="0" y="0"/>
                  </a:moveTo>
                  <a:lnTo>
                    <a:pt x="0" y="6"/>
                  </a:lnTo>
                  <a:lnTo>
                    <a:pt x="6" y="6"/>
                  </a:lnTo>
                  <a:lnTo>
                    <a:pt x="18" y="12"/>
                  </a:lnTo>
                </a:path>
              </a:pathLst>
            </a:custGeom>
            <a:noFill/>
            <a:ln w="19050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81" name="Freeform 205"/>
            <p:cNvSpPr>
              <a:spLocks/>
            </p:cNvSpPr>
            <p:nvPr/>
          </p:nvSpPr>
          <p:spPr bwMode="auto">
            <a:xfrm>
              <a:off x="1963" y="3354"/>
              <a:ext cx="48" cy="1"/>
            </a:xfrm>
            <a:custGeom>
              <a:avLst/>
              <a:gdLst>
                <a:gd name="T0" fmla="*/ 0 w 48"/>
                <a:gd name="T1" fmla="*/ 12 w 48"/>
                <a:gd name="T2" fmla="*/ 36 w 48"/>
                <a:gd name="T3" fmla="*/ 48 w 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8">
                  <a:moveTo>
                    <a:pt x="0" y="0"/>
                  </a:moveTo>
                  <a:lnTo>
                    <a:pt x="12" y="0"/>
                  </a:lnTo>
                  <a:lnTo>
                    <a:pt x="36" y="0"/>
                  </a:lnTo>
                  <a:lnTo>
                    <a:pt x="48" y="0"/>
                  </a:lnTo>
                </a:path>
              </a:pathLst>
            </a:custGeom>
            <a:noFill/>
            <a:ln w="19050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82" name="Rectangle 206"/>
            <p:cNvSpPr>
              <a:spLocks noChangeArrowheads="1"/>
            </p:cNvSpPr>
            <p:nvPr/>
          </p:nvSpPr>
          <p:spPr bwMode="auto">
            <a:xfrm>
              <a:off x="714" y="2304"/>
              <a:ext cx="2262" cy="1350"/>
            </a:xfrm>
            <a:prstGeom prst="rect">
              <a:avLst/>
            </a:prstGeom>
            <a:noFill/>
            <a:ln w="1905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962900" y="3276601"/>
            <a:ext cx="4638300" cy="2667000"/>
            <a:chOff x="4962900" y="3282950"/>
            <a:chExt cx="4082675" cy="2162175"/>
          </a:xfrm>
        </p:grpSpPr>
        <p:sp>
          <p:nvSpPr>
            <p:cNvPr id="75990" name="Rectangle 214"/>
            <p:cNvSpPr>
              <a:spLocks noChangeArrowheads="1"/>
            </p:cNvSpPr>
            <p:nvPr/>
          </p:nvSpPr>
          <p:spPr bwMode="auto">
            <a:xfrm>
              <a:off x="7397750" y="4446588"/>
              <a:ext cx="1647825" cy="20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33A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33AB"/>
                    </a:outerShdw>
                  </a:effectLst>
                </a14:hiddenEffects>
              </a:ext>
            </a:extLst>
          </p:spPr>
          <p:txBody>
            <a:bodyPr lIns="252000" tIns="0" rIns="0" bIns="0" anchor="ctr"/>
            <a:lstStyle/>
            <a:p>
              <a:pPr eaLnBrk="0" hangingPunct="0"/>
              <a:endParaRPr lang="fr-FR" altLang="en-US" sz="1000" b="1" dirty="0">
                <a:solidFill>
                  <a:schemeClr val="tx2"/>
                </a:solidFill>
                <a:latin typeface="Arial" pitchFamily="34" charset="0"/>
              </a:endParaRPr>
            </a:p>
            <a:p>
              <a:pPr eaLnBrk="0" hangingPunct="0"/>
              <a:r>
                <a:rPr lang="fr-FR" altLang="en-US" sz="1000" b="1" dirty="0">
                  <a:solidFill>
                    <a:schemeClr val="tx2"/>
                  </a:solidFill>
                  <a:latin typeface="Arial" pitchFamily="34" charset="0"/>
                </a:rPr>
                <a:t>High Mixer        </a:t>
              </a:r>
            </a:p>
            <a:p>
              <a:pPr eaLnBrk="0" hangingPunct="0"/>
              <a:r>
                <a:rPr lang="fr-FR" altLang="en-US" sz="1000" b="1" dirty="0" err="1">
                  <a:solidFill>
                    <a:schemeClr val="tx2"/>
                  </a:solidFill>
                  <a:latin typeface="Arial" pitchFamily="34" charset="0"/>
                </a:rPr>
                <a:t>Settler</a:t>
              </a:r>
              <a:endParaRPr lang="fr-FR" altLang="en-US" sz="1000" b="1" dirty="0">
                <a:solidFill>
                  <a:schemeClr val="tx2"/>
                </a:solidFill>
                <a:latin typeface="Arial" pitchFamily="34" charset="0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4962900" y="3282950"/>
              <a:ext cx="3613150" cy="2162175"/>
              <a:chOff x="5229225" y="3797300"/>
              <a:chExt cx="3613150" cy="2162175"/>
            </a:xfrm>
          </p:grpSpPr>
          <p:sp>
            <p:nvSpPr>
              <p:cNvPr id="75983" name="Rectangle 207"/>
              <p:cNvSpPr>
                <a:spLocks noChangeArrowheads="1"/>
              </p:cNvSpPr>
              <p:nvPr/>
            </p:nvSpPr>
            <p:spPr bwMode="auto">
              <a:xfrm>
                <a:off x="5795963" y="3797300"/>
                <a:ext cx="1590675" cy="5381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33AB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33AB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eaLnBrk="0" hangingPunct="0"/>
                <a:r>
                  <a:rPr lang="fr-FR" altLang="en-US" sz="1200" b="1">
                    <a:latin typeface="Arial" pitchFamily="34" charset="0"/>
                  </a:rPr>
                  <a:t>Pulsed Column</a:t>
                </a:r>
              </a:p>
            </p:txBody>
          </p:sp>
          <p:sp>
            <p:nvSpPr>
              <p:cNvPr id="75984" name="Rectangle 208"/>
              <p:cNvSpPr>
                <a:spLocks noChangeArrowheads="1"/>
              </p:cNvSpPr>
              <p:nvPr/>
            </p:nvSpPr>
            <p:spPr bwMode="auto">
              <a:xfrm>
                <a:off x="5229225" y="4365625"/>
                <a:ext cx="1565275" cy="6191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33AB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33AB"/>
                      </a:outerShdw>
                    </a:effectLst>
                  </a14:hiddenEffects>
                </a:ext>
              </a:extLst>
            </p:spPr>
            <p:txBody>
              <a:bodyPr lIns="252000" tIns="0" rIns="0" bIns="0" anchor="ctr"/>
              <a:lstStyle/>
              <a:p>
                <a:pPr eaLnBrk="0" hangingPunct="0"/>
                <a:r>
                  <a:rPr lang="fr-FR" altLang="en-US" sz="1000" b="1">
                    <a:solidFill>
                      <a:schemeClr val="tx2"/>
                    </a:solidFill>
                    <a:latin typeface="Arial" pitchFamily="34" charset="0"/>
                  </a:rPr>
                  <a:t>Feed</a:t>
                </a:r>
              </a:p>
              <a:p>
                <a:pPr eaLnBrk="0" hangingPunct="0"/>
                <a:r>
                  <a:rPr lang="fr-FR" altLang="en-US" sz="1000" b="1">
                    <a:solidFill>
                      <a:schemeClr val="tx2"/>
                    </a:solidFill>
                    <a:latin typeface="Arial" pitchFamily="34" charset="0"/>
                  </a:rPr>
                  <a:t>Aqueous Phase</a:t>
                </a:r>
              </a:p>
              <a:p>
                <a:pPr eaLnBrk="0" hangingPunct="0"/>
                <a:r>
                  <a:rPr lang="fr-FR" altLang="en-US" sz="1000" b="1">
                    <a:solidFill>
                      <a:schemeClr val="tx2"/>
                    </a:solidFill>
                    <a:latin typeface="Arial" pitchFamily="34" charset="0"/>
                  </a:rPr>
                  <a:t>U + Pu + FP*</a:t>
                </a:r>
              </a:p>
            </p:txBody>
          </p:sp>
          <p:sp>
            <p:nvSpPr>
              <p:cNvPr id="75985" name="Rectangle 209"/>
              <p:cNvSpPr>
                <a:spLocks noChangeArrowheads="1"/>
              </p:cNvSpPr>
              <p:nvPr/>
            </p:nvSpPr>
            <p:spPr bwMode="auto">
              <a:xfrm>
                <a:off x="6019800" y="4873625"/>
                <a:ext cx="1565275" cy="6191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33AB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33AB"/>
                      </a:outerShdw>
                    </a:effectLst>
                  </a14:hiddenEffects>
                </a:ext>
              </a:extLst>
            </p:spPr>
            <p:txBody>
              <a:bodyPr lIns="252000" tIns="0" rIns="0" bIns="0" anchor="ctr"/>
              <a:lstStyle/>
              <a:p>
                <a:pPr eaLnBrk="0" hangingPunct="0"/>
                <a:r>
                  <a:rPr lang="fr-FR" altLang="en-US" sz="1000" b="1" dirty="0" err="1">
                    <a:solidFill>
                      <a:schemeClr val="tx2"/>
                    </a:solidFill>
                    <a:latin typeface="Arial" pitchFamily="34" charset="0"/>
                  </a:rPr>
                  <a:t>Perforated</a:t>
                </a:r>
                <a:r>
                  <a:rPr lang="fr-FR" altLang="en-US" sz="1000" b="1" dirty="0">
                    <a:solidFill>
                      <a:schemeClr val="tx2"/>
                    </a:solidFill>
                    <a:latin typeface="Arial" pitchFamily="34" charset="0"/>
                  </a:rPr>
                  <a:t> </a:t>
                </a:r>
              </a:p>
              <a:p>
                <a:pPr eaLnBrk="0" hangingPunct="0"/>
                <a:r>
                  <a:rPr lang="fr-FR" altLang="en-US" sz="1000" b="1" dirty="0">
                    <a:solidFill>
                      <a:schemeClr val="tx2"/>
                    </a:solidFill>
                    <a:latin typeface="Arial" pitchFamily="34" charset="0"/>
                  </a:rPr>
                  <a:t>Plates</a:t>
                </a:r>
              </a:p>
            </p:txBody>
          </p:sp>
          <p:sp>
            <p:nvSpPr>
              <p:cNvPr id="75986" name="Rectangle 210"/>
              <p:cNvSpPr>
                <a:spLocks noChangeArrowheads="1"/>
              </p:cNvSpPr>
              <p:nvPr/>
            </p:nvSpPr>
            <p:spPr bwMode="auto">
              <a:xfrm>
                <a:off x="5784850" y="5402263"/>
                <a:ext cx="955675" cy="5048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33AB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33AB"/>
                      </a:outerShdw>
                    </a:effectLst>
                  </a14:hiddenEffects>
                </a:ext>
              </a:extLst>
            </p:spPr>
            <p:txBody>
              <a:bodyPr lIns="252000" tIns="0" rIns="0" bIns="0" anchor="ctr"/>
              <a:lstStyle/>
              <a:p>
                <a:pPr eaLnBrk="0" hangingPunct="0"/>
                <a:r>
                  <a:rPr lang="fr-FR" altLang="en-US" sz="1000" b="1">
                    <a:solidFill>
                      <a:schemeClr val="tx2"/>
                    </a:solidFill>
                    <a:latin typeface="Arial" pitchFamily="34" charset="0"/>
                  </a:rPr>
                  <a:t>Exit</a:t>
                </a:r>
              </a:p>
              <a:p>
                <a:pPr eaLnBrk="0" hangingPunct="0"/>
                <a:r>
                  <a:rPr lang="fr-FR" altLang="en-US" sz="1000" b="1">
                    <a:solidFill>
                      <a:schemeClr val="tx2"/>
                    </a:solidFill>
                    <a:latin typeface="Arial" pitchFamily="34" charset="0"/>
                  </a:rPr>
                  <a:t>raffinate FP*</a:t>
                </a:r>
              </a:p>
            </p:txBody>
          </p:sp>
          <p:sp>
            <p:nvSpPr>
              <p:cNvPr id="75987" name="Rectangle 211"/>
              <p:cNvSpPr>
                <a:spLocks noChangeArrowheads="1"/>
              </p:cNvSpPr>
              <p:nvPr/>
            </p:nvSpPr>
            <p:spPr bwMode="auto">
              <a:xfrm>
                <a:off x="7112000" y="5434013"/>
                <a:ext cx="1311275" cy="5048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33AB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33AB"/>
                      </a:outerShdw>
                    </a:effectLst>
                  </a14:hiddenEffects>
                </a:ext>
              </a:extLst>
            </p:spPr>
            <p:txBody>
              <a:bodyPr lIns="252000" tIns="0" rIns="0" bIns="0" anchor="ctr"/>
              <a:lstStyle/>
              <a:p>
                <a:pPr eaLnBrk="0" hangingPunct="0"/>
                <a:r>
                  <a:rPr lang="fr-FR" altLang="en-US" sz="1000" b="1">
                    <a:solidFill>
                      <a:schemeClr val="tx2"/>
                    </a:solidFill>
                    <a:latin typeface="Arial" pitchFamily="34" charset="0"/>
                  </a:rPr>
                  <a:t>Low Mixer settler</a:t>
                </a:r>
              </a:p>
            </p:txBody>
          </p:sp>
          <p:sp>
            <p:nvSpPr>
              <p:cNvPr id="75988" name="Rectangle 212"/>
              <p:cNvSpPr>
                <a:spLocks noChangeArrowheads="1"/>
              </p:cNvSpPr>
              <p:nvPr/>
            </p:nvSpPr>
            <p:spPr bwMode="auto">
              <a:xfrm>
                <a:off x="7413625" y="5145088"/>
                <a:ext cx="1311275" cy="5048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33AB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33AB"/>
                      </a:outerShdw>
                    </a:effectLst>
                  </a14:hiddenEffects>
                </a:ext>
              </a:extLst>
            </p:spPr>
            <p:txBody>
              <a:bodyPr lIns="252000" tIns="0" rIns="0" bIns="0" anchor="ctr"/>
              <a:lstStyle/>
              <a:p>
                <a:pPr eaLnBrk="0" hangingPunct="0"/>
                <a:r>
                  <a:rPr lang="fr-FR" altLang="en-US" sz="1000" b="1">
                    <a:solidFill>
                      <a:schemeClr val="tx2"/>
                    </a:solidFill>
                    <a:latin typeface="Arial" pitchFamily="34" charset="0"/>
                  </a:rPr>
                  <a:t>Feed Solvent</a:t>
                </a:r>
              </a:p>
            </p:txBody>
          </p:sp>
          <p:sp>
            <p:nvSpPr>
              <p:cNvPr id="75989" name="Rectangle 213"/>
              <p:cNvSpPr>
                <a:spLocks noChangeArrowheads="1"/>
              </p:cNvSpPr>
              <p:nvPr/>
            </p:nvSpPr>
            <p:spPr bwMode="auto">
              <a:xfrm>
                <a:off x="7499350" y="4824413"/>
                <a:ext cx="1311275" cy="2000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33AB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33AB"/>
                      </a:outerShdw>
                    </a:effectLst>
                  </a14:hiddenEffects>
                </a:ext>
              </a:extLst>
            </p:spPr>
            <p:txBody>
              <a:bodyPr lIns="252000" tIns="0" rIns="0" bIns="0" anchor="ctr"/>
              <a:lstStyle/>
              <a:p>
                <a:pPr eaLnBrk="0" hangingPunct="0"/>
                <a:r>
                  <a:rPr lang="fr-FR" altLang="en-US" sz="1000" b="1" dirty="0">
                    <a:solidFill>
                      <a:schemeClr val="tx2"/>
                    </a:solidFill>
                    <a:latin typeface="Arial" pitchFamily="34" charset="0"/>
                  </a:rPr>
                  <a:t>Compressed Air</a:t>
                </a:r>
              </a:p>
            </p:txBody>
          </p:sp>
          <p:sp>
            <p:nvSpPr>
              <p:cNvPr id="75991" name="Rectangle 215"/>
              <p:cNvSpPr>
                <a:spLocks noChangeArrowheads="1"/>
              </p:cNvSpPr>
              <p:nvPr/>
            </p:nvSpPr>
            <p:spPr bwMode="auto">
              <a:xfrm>
                <a:off x="6918325" y="3916363"/>
                <a:ext cx="1311275" cy="2000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33AB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33AB"/>
                      </a:outerShdw>
                    </a:effectLst>
                  </a14:hiddenEffects>
                </a:ext>
              </a:extLst>
            </p:spPr>
            <p:txBody>
              <a:bodyPr lIns="252000" tIns="0" rIns="0" bIns="0" anchor="ctr"/>
              <a:lstStyle/>
              <a:p>
                <a:pPr eaLnBrk="0" hangingPunct="0"/>
                <a:r>
                  <a:rPr lang="fr-FR" altLang="en-US" sz="1000" b="1">
                    <a:solidFill>
                      <a:schemeClr val="tx2"/>
                    </a:solidFill>
                    <a:latin typeface="Arial" pitchFamily="34" charset="0"/>
                  </a:rPr>
                  <a:t>Interphase</a:t>
                </a:r>
              </a:p>
            </p:txBody>
          </p:sp>
          <p:sp>
            <p:nvSpPr>
              <p:cNvPr id="75992" name="Rectangle 216"/>
              <p:cNvSpPr>
                <a:spLocks noChangeArrowheads="1"/>
              </p:cNvSpPr>
              <p:nvPr/>
            </p:nvSpPr>
            <p:spPr bwMode="auto">
              <a:xfrm>
                <a:off x="7531100" y="4243388"/>
                <a:ext cx="1311275" cy="2000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33AB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33AB"/>
                      </a:outerShdw>
                    </a:effectLst>
                  </a14:hiddenEffects>
                </a:ext>
              </a:extLst>
            </p:spPr>
            <p:txBody>
              <a:bodyPr lIns="252000" tIns="0" rIns="0" bIns="0" anchor="ctr"/>
              <a:lstStyle/>
              <a:p>
                <a:pPr eaLnBrk="0" hangingPunct="0">
                  <a:lnSpc>
                    <a:spcPct val="70000"/>
                  </a:lnSpc>
                </a:pPr>
                <a:r>
                  <a:rPr lang="fr-FR" altLang="en-US" sz="1000" b="1">
                    <a:solidFill>
                      <a:schemeClr val="tx2"/>
                    </a:solidFill>
                    <a:latin typeface="Arial" pitchFamily="34" charset="0"/>
                  </a:rPr>
                  <a:t>Exit Solvent</a:t>
                </a:r>
              </a:p>
              <a:p>
                <a:pPr eaLnBrk="0" hangingPunct="0">
                  <a:lnSpc>
                    <a:spcPct val="70000"/>
                  </a:lnSpc>
                </a:pPr>
                <a:r>
                  <a:rPr lang="fr-FR" altLang="en-US" sz="1000" b="1">
                    <a:solidFill>
                      <a:schemeClr val="tx2"/>
                    </a:solidFill>
                    <a:latin typeface="Arial" pitchFamily="34" charset="0"/>
                  </a:rPr>
                  <a:t>Loaded U + Pu</a:t>
                </a:r>
              </a:p>
            </p:txBody>
          </p:sp>
          <p:sp>
            <p:nvSpPr>
              <p:cNvPr id="75993" name="Rectangle 217"/>
              <p:cNvSpPr>
                <a:spLocks noChangeArrowheads="1"/>
              </p:cNvSpPr>
              <p:nvPr/>
            </p:nvSpPr>
            <p:spPr bwMode="auto">
              <a:xfrm>
                <a:off x="6683375" y="4273550"/>
                <a:ext cx="847725" cy="857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94" name="Freeform 218"/>
              <p:cNvSpPr>
                <a:spLocks/>
              </p:cNvSpPr>
              <p:nvPr/>
            </p:nvSpPr>
            <p:spPr bwMode="auto">
              <a:xfrm>
                <a:off x="6683375" y="4273550"/>
                <a:ext cx="847725" cy="1447800"/>
              </a:xfrm>
              <a:custGeom>
                <a:avLst/>
                <a:gdLst>
                  <a:gd name="T0" fmla="*/ 342 w 534"/>
                  <a:gd name="T1" fmla="*/ 336 h 912"/>
                  <a:gd name="T2" fmla="*/ 342 w 534"/>
                  <a:gd name="T3" fmla="*/ 228 h 912"/>
                  <a:gd name="T4" fmla="*/ 384 w 534"/>
                  <a:gd name="T5" fmla="*/ 198 h 912"/>
                  <a:gd name="T6" fmla="*/ 384 w 534"/>
                  <a:gd name="T7" fmla="*/ 108 h 912"/>
                  <a:gd name="T8" fmla="*/ 534 w 534"/>
                  <a:gd name="T9" fmla="*/ 108 h 912"/>
                  <a:gd name="T10" fmla="*/ 534 w 534"/>
                  <a:gd name="T11" fmla="*/ 84 h 912"/>
                  <a:gd name="T12" fmla="*/ 534 w 534"/>
                  <a:gd name="T13" fmla="*/ 84 h 912"/>
                  <a:gd name="T14" fmla="*/ 498 w 534"/>
                  <a:gd name="T15" fmla="*/ 84 h 912"/>
                  <a:gd name="T16" fmla="*/ 420 w 534"/>
                  <a:gd name="T17" fmla="*/ 84 h 912"/>
                  <a:gd name="T18" fmla="*/ 384 w 534"/>
                  <a:gd name="T19" fmla="*/ 84 h 912"/>
                  <a:gd name="T20" fmla="*/ 384 w 534"/>
                  <a:gd name="T21" fmla="*/ 84 h 912"/>
                  <a:gd name="T22" fmla="*/ 384 w 534"/>
                  <a:gd name="T23" fmla="*/ 36 h 912"/>
                  <a:gd name="T24" fmla="*/ 378 w 534"/>
                  <a:gd name="T25" fmla="*/ 12 h 912"/>
                  <a:gd name="T26" fmla="*/ 360 w 534"/>
                  <a:gd name="T27" fmla="*/ 0 h 912"/>
                  <a:gd name="T28" fmla="*/ 360 w 534"/>
                  <a:gd name="T29" fmla="*/ 0 h 912"/>
                  <a:gd name="T30" fmla="*/ 330 w 534"/>
                  <a:gd name="T31" fmla="*/ 0 h 912"/>
                  <a:gd name="T32" fmla="*/ 300 w 534"/>
                  <a:gd name="T33" fmla="*/ 0 h 912"/>
                  <a:gd name="T34" fmla="*/ 270 w 534"/>
                  <a:gd name="T35" fmla="*/ 0 h 912"/>
                  <a:gd name="T36" fmla="*/ 270 w 534"/>
                  <a:gd name="T37" fmla="*/ 0 h 912"/>
                  <a:gd name="T38" fmla="*/ 240 w 534"/>
                  <a:gd name="T39" fmla="*/ 0 h 912"/>
                  <a:gd name="T40" fmla="*/ 210 w 534"/>
                  <a:gd name="T41" fmla="*/ 0 h 912"/>
                  <a:gd name="T42" fmla="*/ 180 w 534"/>
                  <a:gd name="T43" fmla="*/ 0 h 912"/>
                  <a:gd name="T44" fmla="*/ 180 w 534"/>
                  <a:gd name="T45" fmla="*/ 0 h 912"/>
                  <a:gd name="T46" fmla="*/ 156 w 534"/>
                  <a:gd name="T47" fmla="*/ 12 h 912"/>
                  <a:gd name="T48" fmla="*/ 156 w 534"/>
                  <a:gd name="T49" fmla="*/ 36 h 912"/>
                  <a:gd name="T50" fmla="*/ 156 w 534"/>
                  <a:gd name="T51" fmla="*/ 84 h 912"/>
                  <a:gd name="T52" fmla="*/ 156 w 534"/>
                  <a:gd name="T53" fmla="*/ 84 h 912"/>
                  <a:gd name="T54" fmla="*/ 156 w 534"/>
                  <a:gd name="T55" fmla="*/ 114 h 912"/>
                  <a:gd name="T56" fmla="*/ 156 w 534"/>
                  <a:gd name="T57" fmla="*/ 168 h 912"/>
                  <a:gd name="T58" fmla="*/ 156 w 534"/>
                  <a:gd name="T59" fmla="*/ 198 h 912"/>
                  <a:gd name="T60" fmla="*/ 156 w 534"/>
                  <a:gd name="T61" fmla="*/ 198 h 912"/>
                  <a:gd name="T62" fmla="*/ 192 w 534"/>
                  <a:gd name="T63" fmla="*/ 228 h 912"/>
                  <a:gd name="T64" fmla="*/ 192 w 534"/>
                  <a:gd name="T65" fmla="*/ 240 h 912"/>
                  <a:gd name="T66" fmla="*/ 0 w 534"/>
                  <a:gd name="T67" fmla="*/ 240 h 912"/>
                  <a:gd name="T68" fmla="*/ 0 w 534"/>
                  <a:gd name="T69" fmla="*/ 264 h 912"/>
                  <a:gd name="T70" fmla="*/ 192 w 534"/>
                  <a:gd name="T71" fmla="*/ 264 h 912"/>
                  <a:gd name="T72" fmla="*/ 192 w 534"/>
                  <a:gd name="T73" fmla="*/ 336 h 912"/>
                  <a:gd name="T74" fmla="*/ 192 w 534"/>
                  <a:gd name="T75" fmla="*/ 582 h 912"/>
                  <a:gd name="T76" fmla="*/ 192 w 534"/>
                  <a:gd name="T77" fmla="*/ 690 h 912"/>
                  <a:gd name="T78" fmla="*/ 156 w 534"/>
                  <a:gd name="T79" fmla="*/ 720 h 912"/>
                  <a:gd name="T80" fmla="*/ 156 w 534"/>
                  <a:gd name="T81" fmla="*/ 888 h 912"/>
                  <a:gd name="T82" fmla="*/ 0 w 534"/>
                  <a:gd name="T83" fmla="*/ 888 h 912"/>
                  <a:gd name="T84" fmla="*/ 0 w 534"/>
                  <a:gd name="T85" fmla="*/ 912 h 912"/>
                  <a:gd name="T86" fmla="*/ 156 w 534"/>
                  <a:gd name="T87" fmla="*/ 912 h 912"/>
                  <a:gd name="T88" fmla="*/ 270 w 534"/>
                  <a:gd name="T89" fmla="*/ 912 h 912"/>
                  <a:gd name="T90" fmla="*/ 270 w 534"/>
                  <a:gd name="T91" fmla="*/ 912 h 912"/>
                  <a:gd name="T92" fmla="*/ 288 w 534"/>
                  <a:gd name="T93" fmla="*/ 912 h 912"/>
                  <a:gd name="T94" fmla="*/ 324 w 534"/>
                  <a:gd name="T95" fmla="*/ 912 h 912"/>
                  <a:gd name="T96" fmla="*/ 360 w 534"/>
                  <a:gd name="T97" fmla="*/ 912 h 912"/>
                  <a:gd name="T98" fmla="*/ 360 w 534"/>
                  <a:gd name="T99" fmla="*/ 912 h 912"/>
                  <a:gd name="T100" fmla="*/ 378 w 534"/>
                  <a:gd name="T101" fmla="*/ 906 h 912"/>
                  <a:gd name="T102" fmla="*/ 384 w 534"/>
                  <a:gd name="T103" fmla="*/ 882 h 912"/>
                  <a:gd name="T104" fmla="*/ 384 w 534"/>
                  <a:gd name="T105" fmla="*/ 834 h 912"/>
                  <a:gd name="T106" fmla="*/ 384 w 534"/>
                  <a:gd name="T107" fmla="*/ 834 h 912"/>
                  <a:gd name="T108" fmla="*/ 384 w 534"/>
                  <a:gd name="T109" fmla="*/ 804 h 912"/>
                  <a:gd name="T110" fmla="*/ 384 w 534"/>
                  <a:gd name="T111" fmla="*/ 750 h 912"/>
                  <a:gd name="T112" fmla="*/ 384 w 534"/>
                  <a:gd name="T113" fmla="*/ 720 h 912"/>
                  <a:gd name="T114" fmla="*/ 384 w 534"/>
                  <a:gd name="T115" fmla="*/ 720 h 912"/>
                  <a:gd name="T116" fmla="*/ 342 w 534"/>
                  <a:gd name="T117" fmla="*/ 690 h 912"/>
                  <a:gd name="T118" fmla="*/ 342 w 534"/>
                  <a:gd name="T119" fmla="*/ 582 h 912"/>
                  <a:gd name="T120" fmla="*/ 342 w 534"/>
                  <a:gd name="T121" fmla="*/ 336 h 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34" h="912">
                    <a:moveTo>
                      <a:pt x="342" y="336"/>
                    </a:moveTo>
                    <a:lnTo>
                      <a:pt x="342" y="228"/>
                    </a:lnTo>
                    <a:lnTo>
                      <a:pt x="384" y="198"/>
                    </a:lnTo>
                    <a:lnTo>
                      <a:pt x="384" y="108"/>
                    </a:lnTo>
                    <a:lnTo>
                      <a:pt x="534" y="108"/>
                    </a:lnTo>
                    <a:lnTo>
                      <a:pt x="534" y="84"/>
                    </a:lnTo>
                    <a:lnTo>
                      <a:pt x="534" y="84"/>
                    </a:lnTo>
                    <a:lnTo>
                      <a:pt x="498" y="84"/>
                    </a:lnTo>
                    <a:lnTo>
                      <a:pt x="420" y="84"/>
                    </a:lnTo>
                    <a:lnTo>
                      <a:pt x="384" y="84"/>
                    </a:lnTo>
                    <a:lnTo>
                      <a:pt x="384" y="84"/>
                    </a:lnTo>
                    <a:lnTo>
                      <a:pt x="384" y="36"/>
                    </a:lnTo>
                    <a:lnTo>
                      <a:pt x="378" y="12"/>
                    </a:lnTo>
                    <a:lnTo>
                      <a:pt x="360" y="0"/>
                    </a:lnTo>
                    <a:lnTo>
                      <a:pt x="360" y="0"/>
                    </a:lnTo>
                    <a:lnTo>
                      <a:pt x="330" y="0"/>
                    </a:lnTo>
                    <a:lnTo>
                      <a:pt x="300" y="0"/>
                    </a:lnTo>
                    <a:lnTo>
                      <a:pt x="270" y="0"/>
                    </a:lnTo>
                    <a:lnTo>
                      <a:pt x="270" y="0"/>
                    </a:lnTo>
                    <a:lnTo>
                      <a:pt x="240" y="0"/>
                    </a:lnTo>
                    <a:lnTo>
                      <a:pt x="210" y="0"/>
                    </a:lnTo>
                    <a:lnTo>
                      <a:pt x="180" y="0"/>
                    </a:lnTo>
                    <a:lnTo>
                      <a:pt x="180" y="0"/>
                    </a:lnTo>
                    <a:lnTo>
                      <a:pt x="156" y="12"/>
                    </a:lnTo>
                    <a:lnTo>
                      <a:pt x="156" y="36"/>
                    </a:lnTo>
                    <a:lnTo>
                      <a:pt x="156" y="84"/>
                    </a:lnTo>
                    <a:lnTo>
                      <a:pt x="156" y="84"/>
                    </a:lnTo>
                    <a:lnTo>
                      <a:pt x="156" y="114"/>
                    </a:lnTo>
                    <a:lnTo>
                      <a:pt x="156" y="168"/>
                    </a:lnTo>
                    <a:lnTo>
                      <a:pt x="156" y="198"/>
                    </a:lnTo>
                    <a:lnTo>
                      <a:pt x="156" y="198"/>
                    </a:lnTo>
                    <a:lnTo>
                      <a:pt x="192" y="228"/>
                    </a:lnTo>
                    <a:lnTo>
                      <a:pt x="192" y="240"/>
                    </a:lnTo>
                    <a:lnTo>
                      <a:pt x="0" y="240"/>
                    </a:lnTo>
                    <a:lnTo>
                      <a:pt x="0" y="264"/>
                    </a:lnTo>
                    <a:lnTo>
                      <a:pt x="192" y="264"/>
                    </a:lnTo>
                    <a:lnTo>
                      <a:pt x="192" y="336"/>
                    </a:lnTo>
                    <a:lnTo>
                      <a:pt x="192" y="582"/>
                    </a:lnTo>
                    <a:lnTo>
                      <a:pt x="192" y="690"/>
                    </a:lnTo>
                    <a:lnTo>
                      <a:pt x="156" y="720"/>
                    </a:lnTo>
                    <a:lnTo>
                      <a:pt x="156" y="888"/>
                    </a:lnTo>
                    <a:lnTo>
                      <a:pt x="0" y="888"/>
                    </a:lnTo>
                    <a:lnTo>
                      <a:pt x="0" y="912"/>
                    </a:lnTo>
                    <a:lnTo>
                      <a:pt x="156" y="912"/>
                    </a:lnTo>
                    <a:lnTo>
                      <a:pt x="270" y="912"/>
                    </a:lnTo>
                    <a:lnTo>
                      <a:pt x="270" y="912"/>
                    </a:lnTo>
                    <a:lnTo>
                      <a:pt x="288" y="912"/>
                    </a:lnTo>
                    <a:lnTo>
                      <a:pt x="324" y="912"/>
                    </a:lnTo>
                    <a:lnTo>
                      <a:pt x="360" y="912"/>
                    </a:lnTo>
                    <a:lnTo>
                      <a:pt x="360" y="912"/>
                    </a:lnTo>
                    <a:lnTo>
                      <a:pt x="378" y="906"/>
                    </a:lnTo>
                    <a:lnTo>
                      <a:pt x="384" y="882"/>
                    </a:lnTo>
                    <a:lnTo>
                      <a:pt x="384" y="834"/>
                    </a:lnTo>
                    <a:lnTo>
                      <a:pt x="384" y="834"/>
                    </a:lnTo>
                    <a:lnTo>
                      <a:pt x="384" y="804"/>
                    </a:lnTo>
                    <a:lnTo>
                      <a:pt x="384" y="750"/>
                    </a:lnTo>
                    <a:lnTo>
                      <a:pt x="384" y="720"/>
                    </a:lnTo>
                    <a:lnTo>
                      <a:pt x="384" y="720"/>
                    </a:lnTo>
                    <a:lnTo>
                      <a:pt x="342" y="690"/>
                    </a:lnTo>
                    <a:lnTo>
                      <a:pt x="342" y="582"/>
                    </a:lnTo>
                    <a:lnTo>
                      <a:pt x="342" y="3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95" name="Freeform 219"/>
              <p:cNvSpPr>
                <a:spLocks/>
              </p:cNvSpPr>
              <p:nvPr/>
            </p:nvSpPr>
            <p:spPr bwMode="auto">
              <a:xfrm>
                <a:off x="6683375" y="4273550"/>
                <a:ext cx="847725" cy="1447800"/>
              </a:xfrm>
              <a:custGeom>
                <a:avLst/>
                <a:gdLst>
                  <a:gd name="T0" fmla="*/ 342 w 534"/>
                  <a:gd name="T1" fmla="*/ 336 h 912"/>
                  <a:gd name="T2" fmla="*/ 342 w 534"/>
                  <a:gd name="T3" fmla="*/ 228 h 912"/>
                  <a:gd name="T4" fmla="*/ 384 w 534"/>
                  <a:gd name="T5" fmla="*/ 198 h 912"/>
                  <a:gd name="T6" fmla="*/ 384 w 534"/>
                  <a:gd name="T7" fmla="*/ 108 h 912"/>
                  <a:gd name="T8" fmla="*/ 534 w 534"/>
                  <a:gd name="T9" fmla="*/ 108 h 912"/>
                  <a:gd name="T10" fmla="*/ 534 w 534"/>
                  <a:gd name="T11" fmla="*/ 84 h 912"/>
                  <a:gd name="T12" fmla="*/ 534 w 534"/>
                  <a:gd name="T13" fmla="*/ 84 h 912"/>
                  <a:gd name="T14" fmla="*/ 498 w 534"/>
                  <a:gd name="T15" fmla="*/ 84 h 912"/>
                  <a:gd name="T16" fmla="*/ 420 w 534"/>
                  <a:gd name="T17" fmla="*/ 84 h 912"/>
                  <a:gd name="T18" fmla="*/ 384 w 534"/>
                  <a:gd name="T19" fmla="*/ 84 h 912"/>
                  <a:gd name="T20" fmla="*/ 384 w 534"/>
                  <a:gd name="T21" fmla="*/ 84 h 912"/>
                  <a:gd name="T22" fmla="*/ 384 w 534"/>
                  <a:gd name="T23" fmla="*/ 36 h 912"/>
                  <a:gd name="T24" fmla="*/ 378 w 534"/>
                  <a:gd name="T25" fmla="*/ 12 h 912"/>
                  <a:gd name="T26" fmla="*/ 360 w 534"/>
                  <a:gd name="T27" fmla="*/ 0 h 912"/>
                  <a:gd name="T28" fmla="*/ 360 w 534"/>
                  <a:gd name="T29" fmla="*/ 0 h 912"/>
                  <a:gd name="T30" fmla="*/ 330 w 534"/>
                  <a:gd name="T31" fmla="*/ 0 h 912"/>
                  <a:gd name="T32" fmla="*/ 300 w 534"/>
                  <a:gd name="T33" fmla="*/ 0 h 912"/>
                  <a:gd name="T34" fmla="*/ 270 w 534"/>
                  <a:gd name="T35" fmla="*/ 0 h 912"/>
                  <a:gd name="T36" fmla="*/ 270 w 534"/>
                  <a:gd name="T37" fmla="*/ 0 h 912"/>
                  <a:gd name="T38" fmla="*/ 240 w 534"/>
                  <a:gd name="T39" fmla="*/ 0 h 912"/>
                  <a:gd name="T40" fmla="*/ 210 w 534"/>
                  <a:gd name="T41" fmla="*/ 0 h 912"/>
                  <a:gd name="T42" fmla="*/ 180 w 534"/>
                  <a:gd name="T43" fmla="*/ 0 h 912"/>
                  <a:gd name="T44" fmla="*/ 180 w 534"/>
                  <a:gd name="T45" fmla="*/ 0 h 912"/>
                  <a:gd name="T46" fmla="*/ 156 w 534"/>
                  <a:gd name="T47" fmla="*/ 12 h 912"/>
                  <a:gd name="T48" fmla="*/ 156 w 534"/>
                  <a:gd name="T49" fmla="*/ 36 h 912"/>
                  <a:gd name="T50" fmla="*/ 156 w 534"/>
                  <a:gd name="T51" fmla="*/ 84 h 912"/>
                  <a:gd name="T52" fmla="*/ 156 w 534"/>
                  <a:gd name="T53" fmla="*/ 84 h 912"/>
                  <a:gd name="T54" fmla="*/ 156 w 534"/>
                  <a:gd name="T55" fmla="*/ 114 h 912"/>
                  <a:gd name="T56" fmla="*/ 156 w 534"/>
                  <a:gd name="T57" fmla="*/ 168 h 912"/>
                  <a:gd name="T58" fmla="*/ 156 w 534"/>
                  <a:gd name="T59" fmla="*/ 198 h 912"/>
                  <a:gd name="T60" fmla="*/ 156 w 534"/>
                  <a:gd name="T61" fmla="*/ 198 h 912"/>
                  <a:gd name="T62" fmla="*/ 192 w 534"/>
                  <a:gd name="T63" fmla="*/ 228 h 912"/>
                  <a:gd name="T64" fmla="*/ 192 w 534"/>
                  <a:gd name="T65" fmla="*/ 240 h 912"/>
                  <a:gd name="T66" fmla="*/ 0 w 534"/>
                  <a:gd name="T67" fmla="*/ 240 h 912"/>
                  <a:gd name="T68" fmla="*/ 0 w 534"/>
                  <a:gd name="T69" fmla="*/ 264 h 912"/>
                  <a:gd name="T70" fmla="*/ 192 w 534"/>
                  <a:gd name="T71" fmla="*/ 264 h 912"/>
                  <a:gd name="T72" fmla="*/ 192 w 534"/>
                  <a:gd name="T73" fmla="*/ 336 h 912"/>
                  <a:gd name="T74" fmla="*/ 192 w 534"/>
                  <a:gd name="T75" fmla="*/ 582 h 912"/>
                  <a:gd name="T76" fmla="*/ 192 w 534"/>
                  <a:gd name="T77" fmla="*/ 690 h 912"/>
                  <a:gd name="T78" fmla="*/ 156 w 534"/>
                  <a:gd name="T79" fmla="*/ 720 h 912"/>
                  <a:gd name="T80" fmla="*/ 156 w 534"/>
                  <a:gd name="T81" fmla="*/ 888 h 912"/>
                  <a:gd name="T82" fmla="*/ 0 w 534"/>
                  <a:gd name="T83" fmla="*/ 888 h 912"/>
                  <a:gd name="T84" fmla="*/ 0 w 534"/>
                  <a:gd name="T85" fmla="*/ 912 h 912"/>
                  <a:gd name="T86" fmla="*/ 156 w 534"/>
                  <a:gd name="T87" fmla="*/ 912 h 912"/>
                  <a:gd name="T88" fmla="*/ 270 w 534"/>
                  <a:gd name="T89" fmla="*/ 912 h 912"/>
                  <a:gd name="T90" fmla="*/ 270 w 534"/>
                  <a:gd name="T91" fmla="*/ 912 h 912"/>
                  <a:gd name="T92" fmla="*/ 288 w 534"/>
                  <a:gd name="T93" fmla="*/ 912 h 912"/>
                  <a:gd name="T94" fmla="*/ 324 w 534"/>
                  <a:gd name="T95" fmla="*/ 912 h 912"/>
                  <a:gd name="T96" fmla="*/ 360 w 534"/>
                  <a:gd name="T97" fmla="*/ 912 h 912"/>
                  <a:gd name="T98" fmla="*/ 360 w 534"/>
                  <a:gd name="T99" fmla="*/ 912 h 912"/>
                  <a:gd name="T100" fmla="*/ 378 w 534"/>
                  <a:gd name="T101" fmla="*/ 906 h 912"/>
                  <a:gd name="T102" fmla="*/ 384 w 534"/>
                  <a:gd name="T103" fmla="*/ 882 h 912"/>
                  <a:gd name="T104" fmla="*/ 384 w 534"/>
                  <a:gd name="T105" fmla="*/ 834 h 912"/>
                  <a:gd name="T106" fmla="*/ 384 w 534"/>
                  <a:gd name="T107" fmla="*/ 834 h 912"/>
                  <a:gd name="T108" fmla="*/ 384 w 534"/>
                  <a:gd name="T109" fmla="*/ 804 h 912"/>
                  <a:gd name="T110" fmla="*/ 384 w 534"/>
                  <a:gd name="T111" fmla="*/ 750 h 912"/>
                  <a:gd name="T112" fmla="*/ 384 w 534"/>
                  <a:gd name="T113" fmla="*/ 720 h 912"/>
                  <a:gd name="T114" fmla="*/ 384 w 534"/>
                  <a:gd name="T115" fmla="*/ 720 h 912"/>
                  <a:gd name="T116" fmla="*/ 342 w 534"/>
                  <a:gd name="T117" fmla="*/ 690 h 912"/>
                  <a:gd name="T118" fmla="*/ 342 w 534"/>
                  <a:gd name="T119" fmla="*/ 582 h 912"/>
                  <a:gd name="T120" fmla="*/ 342 w 534"/>
                  <a:gd name="T121" fmla="*/ 336 h 912"/>
                  <a:gd name="T122" fmla="*/ 342 w 534"/>
                  <a:gd name="T123" fmla="*/ 336 h 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34" h="912">
                    <a:moveTo>
                      <a:pt x="342" y="336"/>
                    </a:moveTo>
                    <a:lnTo>
                      <a:pt x="342" y="228"/>
                    </a:lnTo>
                    <a:lnTo>
                      <a:pt x="384" y="198"/>
                    </a:lnTo>
                    <a:lnTo>
                      <a:pt x="384" y="108"/>
                    </a:lnTo>
                    <a:lnTo>
                      <a:pt x="534" y="108"/>
                    </a:lnTo>
                    <a:lnTo>
                      <a:pt x="534" y="84"/>
                    </a:lnTo>
                    <a:lnTo>
                      <a:pt x="534" y="84"/>
                    </a:lnTo>
                    <a:lnTo>
                      <a:pt x="498" y="84"/>
                    </a:lnTo>
                    <a:lnTo>
                      <a:pt x="420" y="84"/>
                    </a:lnTo>
                    <a:lnTo>
                      <a:pt x="384" y="84"/>
                    </a:lnTo>
                    <a:lnTo>
                      <a:pt x="384" y="84"/>
                    </a:lnTo>
                    <a:lnTo>
                      <a:pt x="384" y="36"/>
                    </a:lnTo>
                    <a:lnTo>
                      <a:pt x="378" y="12"/>
                    </a:lnTo>
                    <a:lnTo>
                      <a:pt x="360" y="0"/>
                    </a:lnTo>
                    <a:lnTo>
                      <a:pt x="360" y="0"/>
                    </a:lnTo>
                    <a:lnTo>
                      <a:pt x="330" y="0"/>
                    </a:lnTo>
                    <a:lnTo>
                      <a:pt x="300" y="0"/>
                    </a:lnTo>
                    <a:lnTo>
                      <a:pt x="270" y="0"/>
                    </a:lnTo>
                    <a:lnTo>
                      <a:pt x="270" y="0"/>
                    </a:lnTo>
                    <a:lnTo>
                      <a:pt x="240" y="0"/>
                    </a:lnTo>
                    <a:lnTo>
                      <a:pt x="210" y="0"/>
                    </a:lnTo>
                    <a:lnTo>
                      <a:pt x="180" y="0"/>
                    </a:lnTo>
                    <a:lnTo>
                      <a:pt x="180" y="0"/>
                    </a:lnTo>
                    <a:lnTo>
                      <a:pt x="156" y="12"/>
                    </a:lnTo>
                    <a:lnTo>
                      <a:pt x="156" y="36"/>
                    </a:lnTo>
                    <a:lnTo>
                      <a:pt x="156" y="84"/>
                    </a:lnTo>
                    <a:lnTo>
                      <a:pt x="156" y="84"/>
                    </a:lnTo>
                    <a:lnTo>
                      <a:pt x="156" y="114"/>
                    </a:lnTo>
                    <a:lnTo>
                      <a:pt x="156" y="168"/>
                    </a:lnTo>
                    <a:lnTo>
                      <a:pt x="156" y="198"/>
                    </a:lnTo>
                    <a:lnTo>
                      <a:pt x="156" y="198"/>
                    </a:lnTo>
                    <a:lnTo>
                      <a:pt x="192" y="228"/>
                    </a:lnTo>
                    <a:lnTo>
                      <a:pt x="192" y="240"/>
                    </a:lnTo>
                    <a:lnTo>
                      <a:pt x="0" y="240"/>
                    </a:lnTo>
                    <a:lnTo>
                      <a:pt x="0" y="264"/>
                    </a:lnTo>
                    <a:lnTo>
                      <a:pt x="192" y="264"/>
                    </a:lnTo>
                    <a:lnTo>
                      <a:pt x="192" y="336"/>
                    </a:lnTo>
                    <a:lnTo>
                      <a:pt x="192" y="582"/>
                    </a:lnTo>
                    <a:lnTo>
                      <a:pt x="192" y="690"/>
                    </a:lnTo>
                    <a:lnTo>
                      <a:pt x="156" y="720"/>
                    </a:lnTo>
                    <a:lnTo>
                      <a:pt x="156" y="888"/>
                    </a:lnTo>
                    <a:lnTo>
                      <a:pt x="0" y="888"/>
                    </a:lnTo>
                    <a:lnTo>
                      <a:pt x="0" y="912"/>
                    </a:lnTo>
                    <a:lnTo>
                      <a:pt x="156" y="912"/>
                    </a:lnTo>
                    <a:lnTo>
                      <a:pt x="270" y="912"/>
                    </a:lnTo>
                    <a:lnTo>
                      <a:pt x="270" y="912"/>
                    </a:lnTo>
                    <a:lnTo>
                      <a:pt x="288" y="912"/>
                    </a:lnTo>
                    <a:lnTo>
                      <a:pt x="324" y="912"/>
                    </a:lnTo>
                    <a:lnTo>
                      <a:pt x="360" y="912"/>
                    </a:lnTo>
                    <a:lnTo>
                      <a:pt x="360" y="912"/>
                    </a:lnTo>
                    <a:lnTo>
                      <a:pt x="378" y="906"/>
                    </a:lnTo>
                    <a:lnTo>
                      <a:pt x="384" y="882"/>
                    </a:lnTo>
                    <a:lnTo>
                      <a:pt x="384" y="834"/>
                    </a:lnTo>
                    <a:lnTo>
                      <a:pt x="384" y="834"/>
                    </a:lnTo>
                    <a:lnTo>
                      <a:pt x="384" y="804"/>
                    </a:lnTo>
                    <a:lnTo>
                      <a:pt x="384" y="750"/>
                    </a:lnTo>
                    <a:lnTo>
                      <a:pt x="384" y="720"/>
                    </a:lnTo>
                    <a:lnTo>
                      <a:pt x="384" y="720"/>
                    </a:lnTo>
                    <a:lnTo>
                      <a:pt x="342" y="690"/>
                    </a:lnTo>
                    <a:lnTo>
                      <a:pt x="342" y="582"/>
                    </a:lnTo>
                    <a:lnTo>
                      <a:pt x="342" y="336"/>
                    </a:lnTo>
                    <a:lnTo>
                      <a:pt x="342" y="336"/>
                    </a:lnTo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rgbClr val="FF000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96" name="Freeform 220"/>
              <p:cNvSpPr>
                <a:spLocks/>
              </p:cNvSpPr>
              <p:nvPr/>
            </p:nvSpPr>
            <p:spPr bwMode="auto">
              <a:xfrm>
                <a:off x="7569200" y="4397375"/>
                <a:ext cx="209550" cy="57150"/>
              </a:xfrm>
              <a:custGeom>
                <a:avLst/>
                <a:gdLst>
                  <a:gd name="T0" fmla="*/ 132 w 132"/>
                  <a:gd name="T1" fmla="*/ 18 h 36"/>
                  <a:gd name="T2" fmla="*/ 90 w 132"/>
                  <a:gd name="T3" fmla="*/ 0 h 36"/>
                  <a:gd name="T4" fmla="*/ 96 w 132"/>
                  <a:gd name="T5" fmla="*/ 12 h 36"/>
                  <a:gd name="T6" fmla="*/ 0 w 132"/>
                  <a:gd name="T7" fmla="*/ 12 h 36"/>
                  <a:gd name="T8" fmla="*/ 0 w 132"/>
                  <a:gd name="T9" fmla="*/ 24 h 36"/>
                  <a:gd name="T10" fmla="*/ 96 w 132"/>
                  <a:gd name="T11" fmla="*/ 24 h 36"/>
                  <a:gd name="T12" fmla="*/ 90 w 132"/>
                  <a:gd name="T13" fmla="*/ 36 h 36"/>
                  <a:gd name="T14" fmla="*/ 132 w 132"/>
                  <a:gd name="T15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2" h="36">
                    <a:moveTo>
                      <a:pt x="132" y="18"/>
                    </a:moveTo>
                    <a:lnTo>
                      <a:pt x="90" y="0"/>
                    </a:lnTo>
                    <a:lnTo>
                      <a:pt x="96" y="12"/>
                    </a:lnTo>
                    <a:lnTo>
                      <a:pt x="0" y="12"/>
                    </a:lnTo>
                    <a:lnTo>
                      <a:pt x="0" y="24"/>
                    </a:lnTo>
                    <a:lnTo>
                      <a:pt x="96" y="24"/>
                    </a:lnTo>
                    <a:lnTo>
                      <a:pt x="90" y="36"/>
                    </a:lnTo>
                    <a:lnTo>
                      <a:pt x="132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97" name="Freeform 221"/>
              <p:cNvSpPr>
                <a:spLocks/>
              </p:cNvSpPr>
              <p:nvPr/>
            </p:nvSpPr>
            <p:spPr bwMode="auto">
              <a:xfrm>
                <a:off x="7607300" y="5016500"/>
                <a:ext cx="57150" cy="123825"/>
              </a:xfrm>
              <a:custGeom>
                <a:avLst/>
                <a:gdLst>
                  <a:gd name="T0" fmla="*/ 18 w 36"/>
                  <a:gd name="T1" fmla="*/ 0 h 78"/>
                  <a:gd name="T2" fmla="*/ 0 w 36"/>
                  <a:gd name="T3" fmla="*/ 36 h 78"/>
                  <a:gd name="T4" fmla="*/ 12 w 36"/>
                  <a:gd name="T5" fmla="*/ 30 h 78"/>
                  <a:gd name="T6" fmla="*/ 12 w 36"/>
                  <a:gd name="T7" fmla="*/ 78 h 78"/>
                  <a:gd name="T8" fmla="*/ 24 w 36"/>
                  <a:gd name="T9" fmla="*/ 78 h 78"/>
                  <a:gd name="T10" fmla="*/ 24 w 36"/>
                  <a:gd name="T11" fmla="*/ 30 h 78"/>
                  <a:gd name="T12" fmla="*/ 36 w 36"/>
                  <a:gd name="T13" fmla="*/ 36 h 78"/>
                  <a:gd name="T14" fmla="*/ 18 w 36"/>
                  <a:gd name="T1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78">
                    <a:moveTo>
                      <a:pt x="18" y="0"/>
                    </a:moveTo>
                    <a:lnTo>
                      <a:pt x="0" y="36"/>
                    </a:lnTo>
                    <a:lnTo>
                      <a:pt x="12" y="30"/>
                    </a:lnTo>
                    <a:lnTo>
                      <a:pt x="12" y="78"/>
                    </a:lnTo>
                    <a:lnTo>
                      <a:pt x="24" y="78"/>
                    </a:lnTo>
                    <a:lnTo>
                      <a:pt x="24" y="30"/>
                    </a:lnTo>
                    <a:lnTo>
                      <a:pt x="36" y="3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88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98" name="Freeform 222"/>
              <p:cNvSpPr>
                <a:spLocks/>
              </p:cNvSpPr>
              <p:nvPr/>
            </p:nvSpPr>
            <p:spPr bwMode="auto">
              <a:xfrm>
                <a:off x="7607300" y="5016500"/>
                <a:ext cx="57150" cy="123825"/>
              </a:xfrm>
              <a:custGeom>
                <a:avLst/>
                <a:gdLst>
                  <a:gd name="T0" fmla="*/ 18 w 36"/>
                  <a:gd name="T1" fmla="*/ 0 h 78"/>
                  <a:gd name="T2" fmla="*/ 0 w 36"/>
                  <a:gd name="T3" fmla="*/ 36 h 78"/>
                  <a:gd name="T4" fmla="*/ 12 w 36"/>
                  <a:gd name="T5" fmla="*/ 30 h 78"/>
                  <a:gd name="T6" fmla="*/ 12 w 36"/>
                  <a:gd name="T7" fmla="*/ 78 h 78"/>
                  <a:gd name="T8" fmla="*/ 24 w 36"/>
                  <a:gd name="T9" fmla="*/ 78 h 78"/>
                  <a:gd name="T10" fmla="*/ 24 w 36"/>
                  <a:gd name="T11" fmla="*/ 30 h 78"/>
                  <a:gd name="T12" fmla="*/ 36 w 36"/>
                  <a:gd name="T13" fmla="*/ 36 h 78"/>
                  <a:gd name="T14" fmla="*/ 18 w 36"/>
                  <a:gd name="T15" fmla="*/ 0 h 78"/>
                  <a:gd name="T16" fmla="*/ 18 w 36"/>
                  <a:gd name="T1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78">
                    <a:moveTo>
                      <a:pt x="18" y="0"/>
                    </a:moveTo>
                    <a:lnTo>
                      <a:pt x="0" y="36"/>
                    </a:lnTo>
                    <a:lnTo>
                      <a:pt x="12" y="30"/>
                    </a:lnTo>
                    <a:lnTo>
                      <a:pt x="12" y="78"/>
                    </a:lnTo>
                    <a:lnTo>
                      <a:pt x="24" y="78"/>
                    </a:lnTo>
                    <a:lnTo>
                      <a:pt x="24" y="30"/>
                    </a:lnTo>
                    <a:lnTo>
                      <a:pt x="36" y="36"/>
                    </a:lnTo>
                    <a:lnTo>
                      <a:pt x="18" y="0"/>
                    </a:lnTo>
                    <a:lnTo>
                      <a:pt x="18" y="0"/>
                    </a:lnTo>
                  </a:path>
                </a:pathLst>
              </a:custGeom>
              <a:solidFill>
                <a:srgbClr val="4CB69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99" name="Freeform 223"/>
              <p:cNvSpPr>
                <a:spLocks/>
              </p:cNvSpPr>
              <p:nvPr/>
            </p:nvSpPr>
            <p:spPr bwMode="auto">
              <a:xfrm>
                <a:off x="7607300" y="5140325"/>
                <a:ext cx="57150" cy="123825"/>
              </a:xfrm>
              <a:custGeom>
                <a:avLst/>
                <a:gdLst>
                  <a:gd name="T0" fmla="*/ 18 w 36"/>
                  <a:gd name="T1" fmla="*/ 78 h 78"/>
                  <a:gd name="T2" fmla="*/ 36 w 36"/>
                  <a:gd name="T3" fmla="*/ 42 h 78"/>
                  <a:gd name="T4" fmla="*/ 24 w 36"/>
                  <a:gd name="T5" fmla="*/ 48 h 78"/>
                  <a:gd name="T6" fmla="*/ 24 w 36"/>
                  <a:gd name="T7" fmla="*/ 0 h 78"/>
                  <a:gd name="T8" fmla="*/ 12 w 36"/>
                  <a:gd name="T9" fmla="*/ 0 h 78"/>
                  <a:gd name="T10" fmla="*/ 12 w 36"/>
                  <a:gd name="T11" fmla="*/ 48 h 78"/>
                  <a:gd name="T12" fmla="*/ 0 w 36"/>
                  <a:gd name="T13" fmla="*/ 42 h 78"/>
                  <a:gd name="T14" fmla="*/ 18 w 36"/>
                  <a:gd name="T1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78">
                    <a:moveTo>
                      <a:pt x="18" y="78"/>
                    </a:moveTo>
                    <a:lnTo>
                      <a:pt x="36" y="42"/>
                    </a:lnTo>
                    <a:lnTo>
                      <a:pt x="24" y="48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12" y="48"/>
                    </a:lnTo>
                    <a:lnTo>
                      <a:pt x="0" y="42"/>
                    </a:lnTo>
                    <a:lnTo>
                      <a:pt x="18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00" name="Freeform 224"/>
              <p:cNvSpPr>
                <a:spLocks/>
              </p:cNvSpPr>
              <p:nvPr/>
            </p:nvSpPr>
            <p:spPr bwMode="auto">
              <a:xfrm>
                <a:off x="7607300" y="5140325"/>
                <a:ext cx="57150" cy="123825"/>
              </a:xfrm>
              <a:custGeom>
                <a:avLst/>
                <a:gdLst>
                  <a:gd name="T0" fmla="*/ 18 w 36"/>
                  <a:gd name="T1" fmla="*/ 78 h 78"/>
                  <a:gd name="T2" fmla="*/ 36 w 36"/>
                  <a:gd name="T3" fmla="*/ 42 h 78"/>
                  <a:gd name="T4" fmla="*/ 24 w 36"/>
                  <a:gd name="T5" fmla="*/ 48 h 78"/>
                  <a:gd name="T6" fmla="*/ 24 w 36"/>
                  <a:gd name="T7" fmla="*/ 0 h 78"/>
                  <a:gd name="T8" fmla="*/ 12 w 36"/>
                  <a:gd name="T9" fmla="*/ 0 h 78"/>
                  <a:gd name="T10" fmla="*/ 12 w 36"/>
                  <a:gd name="T11" fmla="*/ 48 h 78"/>
                  <a:gd name="T12" fmla="*/ 0 w 36"/>
                  <a:gd name="T13" fmla="*/ 42 h 78"/>
                  <a:gd name="T14" fmla="*/ 18 w 36"/>
                  <a:gd name="T15" fmla="*/ 78 h 78"/>
                  <a:gd name="T16" fmla="*/ 18 w 36"/>
                  <a:gd name="T17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78">
                    <a:moveTo>
                      <a:pt x="18" y="78"/>
                    </a:moveTo>
                    <a:lnTo>
                      <a:pt x="36" y="42"/>
                    </a:lnTo>
                    <a:lnTo>
                      <a:pt x="24" y="48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12" y="48"/>
                    </a:lnTo>
                    <a:lnTo>
                      <a:pt x="0" y="42"/>
                    </a:lnTo>
                    <a:lnTo>
                      <a:pt x="18" y="78"/>
                    </a:lnTo>
                    <a:lnTo>
                      <a:pt x="18" y="7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01" name="Freeform 225"/>
              <p:cNvSpPr>
                <a:spLocks/>
              </p:cNvSpPr>
              <p:nvPr/>
            </p:nvSpPr>
            <p:spPr bwMode="auto">
              <a:xfrm>
                <a:off x="7473950" y="5445125"/>
                <a:ext cx="123825" cy="47625"/>
              </a:xfrm>
              <a:custGeom>
                <a:avLst/>
                <a:gdLst>
                  <a:gd name="T0" fmla="*/ 0 w 78"/>
                  <a:gd name="T1" fmla="*/ 18 h 30"/>
                  <a:gd name="T2" fmla="*/ 42 w 78"/>
                  <a:gd name="T3" fmla="*/ 30 h 30"/>
                  <a:gd name="T4" fmla="*/ 36 w 78"/>
                  <a:gd name="T5" fmla="*/ 24 h 30"/>
                  <a:gd name="T6" fmla="*/ 78 w 78"/>
                  <a:gd name="T7" fmla="*/ 24 h 30"/>
                  <a:gd name="T8" fmla="*/ 78 w 78"/>
                  <a:gd name="T9" fmla="*/ 12 h 30"/>
                  <a:gd name="T10" fmla="*/ 36 w 78"/>
                  <a:gd name="T11" fmla="*/ 12 h 30"/>
                  <a:gd name="T12" fmla="*/ 42 w 78"/>
                  <a:gd name="T13" fmla="*/ 0 h 30"/>
                  <a:gd name="T14" fmla="*/ 0 w 78"/>
                  <a:gd name="T15" fmla="*/ 1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8" h="30">
                    <a:moveTo>
                      <a:pt x="0" y="18"/>
                    </a:moveTo>
                    <a:lnTo>
                      <a:pt x="42" y="30"/>
                    </a:lnTo>
                    <a:lnTo>
                      <a:pt x="36" y="24"/>
                    </a:lnTo>
                    <a:lnTo>
                      <a:pt x="78" y="24"/>
                    </a:lnTo>
                    <a:lnTo>
                      <a:pt x="78" y="12"/>
                    </a:lnTo>
                    <a:lnTo>
                      <a:pt x="36" y="12"/>
                    </a:lnTo>
                    <a:lnTo>
                      <a:pt x="42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02" name="Freeform 226"/>
              <p:cNvSpPr>
                <a:spLocks/>
              </p:cNvSpPr>
              <p:nvPr/>
            </p:nvSpPr>
            <p:spPr bwMode="auto">
              <a:xfrm>
                <a:off x="7473950" y="5445125"/>
                <a:ext cx="123825" cy="47625"/>
              </a:xfrm>
              <a:custGeom>
                <a:avLst/>
                <a:gdLst>
                  <a:gd name="T0" fmla="*/ 0 w 78"/>
                  <a:gd name="T1" fmla="*/ 18 h 30"/>
                  <a:gd name="T2" fmla="*/ 42 w 78"/>
                  <a:gd name="T3" fmla="*/ 30 h 30"/>
                  <a:gd name="T4" fmla="*/ 36 w 78"/>
                  <a:gd name="T5" fmla="*/ 24 h 30"/>
                  <a:gd name="T6" fmla="*/ 78 w 78"/>
                  <a:gd name="T7" fmla="*/ 24 h 30"/>
                  <a:gd name="T8" fmla="*/ 78 w 78"/>
                  <a:gd name="T9" fmla="*/ 12 h 30"/>
                  <a:gd name="T10" fmla="*/ 36 w 78"/>
                  <a:gd name="T11" fmla="*/ 12 h 30"/>
                  <a:gd name="T12" fmla="*/ 42 w 78"/>
                  <a:gd name="T13" fmla="*/ 0 h 30"/>
                  <a:gd name="T14" fmla="*/ 0 w 78"/>
                  <a:gd name="T15" fmla="*/ 18 h 30"/>
                  <a:gd name="T16" fmla="*/ 0 w 78"/>
                  <a:gd name="T17" fmla="*/ 1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8" h="30">
                    <a:moveTo>
                      <a:pt x="0" y="18"/>
                    </a:moveTo>
                    <a:lnTo>
                      <a:pt x="42" y="30"/>
                    </a:lnTo>
                    <a:lnTo>
                      <a:pt x="36" y="24"/>
                    </a:lnTo>
                    <a:lnTo>
                      <a:pt x="78" y="24"/>
                    </a:lnTo>
                    <a:lnTo>
                      <a:pt x="78" y="12"/>
                    </a:lnTo>
                    <a:lnTo>
                      <a:pt x="36" y="12"/>
                    </a:lnTo>
                    <a:lnTo>
                      <a:pt x="42" y="0"/>
                    </a:lnTo>
                    <a:lnTo>
                      <a:pt x="0" y="18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03" name="Line 227"/>
              <p:cNvSpPr>
                <a:spLocks noChangeShapeType="1"/>
              </p:cNvSpPr>
              <p:nvPr/>
            </p:nvSpPr>
            <p:spPr bwMode="auto">
              <a:xfrm>
                <a:off x="6988175" y="4768850"/>
                <a:ext cx="38100" cy="15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04" name="Line 228"/>
              <p:cNvSpPr>
                <a:spLocks noChangeShapeType="1"/>
              </p:cNvSpPr>
              <p:nvPr/>
            </p:nvSpPr>
            <p:spPr bwMode="auto">
              <a:xfrm>
                <a:off x="7188200" y="4768850"/>
                <a:ext cx="38100" cy="15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05" name="Line 229"/>
              <p:cNvSpPr>
                <a:spLocks noChangeShapeType="1"/>
              </p:cNvSpPr>
              <p:nvPr/>
            </p:nvSpPr>
            <p:spPr bwMode="auto">
              <a:xfrm>
                <a:off x="7073900" y="4721225"/>
                <a:ext cx="85725" cy="15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06" name="Line 230"/>
              <p:cNvSpPr>
                <a:spLocks noChangeShapeType="1"/>
              </p:cNvSpPr>
              <p:nvPr/>
            </p:nvSpPr>
            <p:spPr bwMode="auto">
              <a:xfrm>
                <a:off x="6988175" y="4854575"/>
                <a:ext cx="38100" cy="15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07" name="Line 231"/>
              <p:cNvSpPr>
                <a:spLocks noChangeShapeType="1"/>
              </p:cNvSpPr>
              <p:nvPr/>
            </p:nvSpPr>
            <p:spPr bwMode="auto">
              <a:xfrm>
                <a:off x="7188200" y="4854575"/>
                <a:ext cx="38100" cy="15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08" name="Line 232"/>
              <p:cNvSpPr>
                <a:spLocks noChangeShapeType="1"/>
              </p:cNvSpPr>
              <p:nvPr/>
            </p:nvSpPr>
            <p:spPr bwMode="auto">
              <a:xfrm>
                <a:off x="7073900" y="4806950"/>
                <a:ext cx="85725" cy="15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09" name="Line 233"/>
              <p:cNvSpPr>
                <a:spLocks noChangeShapeType="1"/>
              </p:cNvSpPr>
              <p:nvPr/>
            </p:nvSpPr>
            <p:spPr bwMode="auto">
              <a:xfrm>
                <a:off x="6988175" y="4940300"/>
                <a:ext cx="38100" cy="15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10" name="Line 234"/>
              <p:cNvSpPr>
                <a:spLocks noChangeShapeType="1"/>
              </p:cNvSpPr>
              <p:nvPr/>
            </p:nvSpPr>
            <p:spPr bwMode="auto">
              <a:xfrm>
                <a:off x="7188200" y="4940300"/>
                <a:ext cx="38100" cy="15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11" name="Line 235"/>
              <p:cNvSpPr>
                <a:spLocks noChangeShapeType="1"/>
              </p:cNvSpPr>
              <p:nvPr/>
            </p:nvSpPr>
            <p:spPr bwMode="auto">
              <a:xfrm>
                <a:off x="7073900" y="4892675"/>
                <a:ext cx="85725" cy="15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12" name="Line 236"/>
              <p:cNvSpPr>
                <a:spLocks noChangeShapeType="1"/>
              </p:cNvSpPr>
              <p:nvPr/>
            </p:nvSpPr>
            <p:spPr bwMode="auto">
              <a:xfrm>
                <a:off x="6988175" y="5026025"/>
                <a:ext cx="38100" cy="15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13" name="Line 237"/>
              <p:cNvSpPr>
                <a:spLocks noChangeShapeType="1"/>
              </p:cNvSpPr>
              <p:nvPr/>
            </p:nvSpPr>
            <p:spPr bwMode="auto">
              <a:xfrm>
                <a:off x="7188200" y="5026025"/>
                <a:ext cx="38100" cy="15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14" name="Line 238"/>
              <p:cNvSpPr>
                <a:spLocks noChangeShapeType="1"/>
              </p:cNvSpPr>
              <p:nvPr/>
            </p:nvSpPr>
            <p:spPr bwMode="auto">
              <a:xfrm>
                <a:off x="7073900" y="4978400"/>
                <a:ext cx="85725" cy="15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15" name="Line 239"/>
              <p:cNvSpPr>
                <a:spLocks noChangeShapeType="1"/>
              </p:cNvSpPr>
              <p:nvPr/>
            </p:nvSpPr>
            <p:spPr bwMode="auto">
              <a:xfrm>
                <a:off x="6988175" y="5102225"/>
                <a:ext cx="38100" cy="15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16" name="Line 240"/>
              <p:cNvSpPr>
                <a:spLocks noChangeShapeType="1"/>
              </p:cNvSpPr>
              <p:nvPr/>
            </p:nvSpPr>
            <p:spPr bwMode="auto">
              <a:xfrm>
                <a:off x="7188200" y="5102225"/>
                <a:ext cx="38100" cy="15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17" name="Line 241"/>
              <p:cNvSpPr>
                <a:spLocks noChangeShapeType="1"/>
              </p:cNvSpPr>
              <p:nvPr/>
            </p:nvSpPr>
            <p:spPr bwMode="auto">
              <a:xfrm>
                <a:off x="7073900" y="5064125"/>
                <a:ext cx="85725" cy="15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18" name="Line 242"/>
              <p:cNvSpPr>
                <a:spLocks noChangeShapeType="1"/>
              </p:cNvSpPr>
              <p:nvPr/>
            </p:nvSpPr>
            <p:spPr bwMode="auto">
              <a:xfrm>
                <a:off x="6988175" y="5187950"/>
                <a:ext cx="38100" cy="15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19" name="Line 243"/>
              <p:cNvSpPr>
                <a:spLocks noChangeShapeType="1"/>
              </p:cNvSpPr>
              <p:nvPr/>
            </p:nvSpPr>
            <p:spPr bwMode="auto">
              <a:xfrm>
                <a:off x="7188200" y="5187950"/>
                <a:ext cx="38100" cy="15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20" name="Line 244"/>
              <p:cNvSpPr>
                <a:spLocks noChangeShapeType="1"/>
              </p:cNvSpPr>
              <p:nvPr/>
            </p:nvSpPr>
            <p:spPr bwMode="auto">
              <a:xfrm>
                <a:off x="7073900" y="5149850"/>
                <a:ext cx="85725" cy="15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21" name="Line 245"/>
              <p:cNvSpPr>
                <a:spLocks noChangeShapeType="1"/>
              </p:cNvSpPr>
              <p:nvPr/>
            </p:nvSpPr>
            <p:spPr bwMode="auto">
              <a:xfrm>
                <a:off x="6988175" y="5273675"/>
                <a:ext cx="38100" cy="15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22" name="Line 246"/>
              <p:cNvSpPr>
                <a:spLocks noChangeShapeType="1"/>
              </p:cNvSpPr>
              <p:nvPr/>
            </p:nvSpPr>
            <p:spPr bwMode="auto">
              <a:xfrm>
                <a:off x="7188200" y="5273675"/>
                <a:ext cx="38100" cy="15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23" name="Line 247"/>
              <p:cNvSpPr>
                <a:spLocks noChangeShapeType="1"/>
              </p:cNvSpPr>
              <p:nvPr/>
            </p:nvSpPr>
            <p:spPr bwMode="auto">
              <a:xfrm>
                <a:off x="7073900" y="5235575"/>
                <a:ext cx="85725" cy="15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24" name="Line 248"/>
              <p:cNvSpPr>
                <a:spLocks noChangeShapeType="1"/>
              </p:cNvSpPr>
              <p:nvPr/>
            </p:nvSpPr>
            <p:spPr bwMode="auto">
              <a:xfrm>
                <a:off x="7073900" y="5321300"/>
                <a:ext cx="85725" cy="15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25" name="Freeform 249"/>
              <p:cNvSpPr>
                <a:spLocks/>
              </p:cNvSpPr>
              <p:nvPr/>
            </p:nvSpPr>
            <p:spPr bwMode="auto">
              <a:xfrm>
                <a:off x="7092950" y="5349875"/>
                <a:ext cx="342900" cy="142875"/>
              </a:xfrm>
              <a:custGeom>
                <a:avLst/>
                <a:gdLst>
                  <a:gd name="T0" fmla="*/ 0 w 216"/>
                  <a:gd name="T1" fmla="*/ 0 h 90"/>
                  <a:gd name="T2" fmla="*/ 0 w 216"/>
                  <a:gd name="T3" fmla="*/ 6 h 90"/>
                  <a:gd name="T4" fmla="*/ 0 w 216"/>
                  <a:gd name="T5" fmla="*/ 18 h 90"/>
                  <a:gd name="T6" fmla="*/ 0 w 216"/>
                  <a:gd name="T7" fmla="*/ 24 h 90"/>
                  <a:gd name="T8" fmla="*/ 0 w 216"/>
                  <a:gd name="T9" fmla="*/ 24 h 90"/>
                  <a:gd name="T10" fmla="*/ 0 w 216"/>
                  <a:gd name="T11" fmla="*/ 24 h 90"/>
                  <a:gd name="T12" fmla="*/ 0 w 216"/>
                  <a:gd name="T13" fmla="*/ 30 h 90"/>
                  <a:gd name="T14" fmla="*/ 0 w 216"/>
                  <a:gd name="T15" fmla="*/ 30 h 90"/>
                  <a:gd name="T16" fmla="*/ 0 w 216"/>
                  <a:gd name="T17" fmla="*/ 30 h 90"/>
                  <a:gd name="T18" fmla="*/ 0 w 216"/>
                  <a:gd name="T19" fmla="*/ 42 h 90"/>
                  <a:gd name="T20" fmla="*/ 0 w 216"/>
                  <a:gd name="T21" fmla="*/ 60 h 90"/>
                  <a:gd name="T22" fmla="*/ 12 w 216"/>
                  <a:gd name="T23" fmla="*/ 72 h 90"/>
                  <a:gd name="T24" fmla="*/ 12 w 216"/>
                  <a:gd name="T25" fmla="*/ 72 h 90"/>
                  <a:gd name="T26" fmla="*/ 18 w 216"/>
                  <a:gd name="T27" fmla="*/ 84 h 90"/>
                  <a:gd name="T28" fmla="*/ 30 w 216"/>
                  <a:gd name="T29" fmla="*/ 84 h 90"/>
                  <a:gd name="T30" fmla="*/ 48 w 216"/>
                  <a:gd name="T31" fmla="*/ 90 h 90"/>
                  <a:gd name="T32" fmla="*/ 48 w 216"/>
                  <a:gd name="T33" fmla="*/ 90 h 90"/>
                  <a:gd name="T34" fmla="*/ 90 w 216"/>
                  <a:gd name="T35" fmla="*/ 90 h 90"/>
                  <a:gd name="T36" fmla="*/ 168 w 216"/>
                  <a:gd name="T37" fmla="*/ 90 h 90"/>
                  <a:gd name="T38" fmla="*/ 216 w 216"/>
                  <a:gd name="T39" fmla="*/ 90 h 90"/>
                  <a:gd name="T40" fmla="*/ 216 w 216"/>
                  <a:gd name="T41" fmla="*/ 90 h 90"/>
                  <a:gd name="T42" fmla="*/ 216 w 216"/>
                  <a:gd name="T43" fmla="*/ 66 h 90"/>
                  <a:gd name="T44" fmla="*/ 216 w 216"/>
                  <a:gd name="T45" fmla="*/ 66 h 90"/>
                  <a:gd name="T46" fmla="*/ 168 w 216"/>
                  <a:gd name="T47" fmla="*/ 66 h 90"/>
                  <a:gd name="T48" fmla="*/ 90 w 216"/>
                  <a:gd name="T49" fmla="*/ 66 h 90"/>
                  <a:gd name="T50" fmla="*/ 48 w 216"/>
                  <a:gd name="T51" fmla="*/ 66 h 90"/>
                  <a:gd name="T52" fmla="*/ 48 w 216"/>
                  <a:gd name="T53" fmla="*/ 66 h 90"/>
                  <a:gd name="T54" fmla="*/ 42 w 216"/>
                  <a:gd name="T55" fmla="*/ 60 h 90"/>
                  <a:gd name="T56" fmla="*/ 36 w 216"/>
                  <a:gd name="T57" fmla="*/ 60 h 90"/>
                  <a:gd name="T58" fmla="*/ 30 w 216"/>
                  <a:gd name="T59" fmla="*/ 54 h 90"/>
                  <a:gd name="T60" fmla="*/ 30 w 216"/>
                  <a:gd name="T61" fmla="*/ 54 h 90"/>
                  <a:gd name="T62" fmla="*/ 24 w 216"/>
                  <a:gd name="T63" fmla="*/ 48 h 90"/>
                  <a:gd name="T64" fmla="*/ 24 w 216"/>
                  <a:gd name="T65" fmla="*/ 42 h 90"/>
                  <a:gd name="T66" fmla="*/ 24 w 216"/>
                  <a:gd name="T67" fmla="*/ 30 h 90"/>
                  <a:gd name="T68" fmla="*/ 24 w 216"/>
                  <a:gd name="T69" fmla="*/ 30 h 90"/>
                  <a:gd name="T70" fmla="*/ 24 w 216"/>
                  <a:gd name="T71" fmla="*/ 30 h 90"/>
                  <a:gd name="T72" fmla="*/ 24 w 216"/>
                  <a:gd name="T73" fmla="*/ 30 h 90"/>
                  <a:gd name="T74" fmla="*/ 24 w 216"/>
                  <a:gd name="T75" fmla="*/ 24 h 90"/>
                  <a:gd name="T76" fmla="*/ 24 w 216"/>
                  <a:gd name="T77" fmla="*/ 24 h 90"/>
                  <a:gd name="T78" fmla="*/ 24 w 216"/>
                  <a:gd name="T79" fmla="*/ 18 h 90"/>
                  <a:gd name="T80" fmla="*/ 24 w 216"/>
                  <a:gd name="T81" fmla="*/ 6 h 90"/>
                  <a:gd name="T82" fmla="*/ 24 w 216"/>
                  <a:gd name="T83" fmla="*/ 0 h 90"/>
                  <a:gd name="T84" fmla="*/ 24 w 216"/>
                  <a:gd name="T85" fmla="*/ 0 h 90"/>
                  <a:gd name="T86" fmla="*/ 0 w 216"/>
                  <a:gd name="T87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16" h="90">
                    <a:moveTo>
                      <a:pt x="0" y="0"/>
                    </a:moveTo>
                    <a:lnTo>
                      <a:pt x="0" y="6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42"/>
                    </a:lnTo>
                    <a:lnTo>
                      <a:pt x="0" y="60"/>
                    </a:lnTo>
                    <a:lnTo>
                      <a:pt x="12" y="72"/>
                    </a:lnTo>
                    <a:lnTo>
                      <a:pt x="12" y="72"/>
                    </a:lnTo>
                    <a:lnTo>
                      <a:pt x="18" y="84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48" y="90"/>
                    </a:lnTo>
                    <a:lnTo>
                      <a:pt x="90" y="90"/>
                    </a:lnTo>
                    <a:lnTo>
                      <a:pt x="168" y="90"/>
                    </a:lnTo>
                    <a:lnTo>
                      <a:pt x="216" y="90"/>
                    </a:lnTo>
                    <a:lnTo>
                      <a:pt x="216" y="90"/>
                    </a:lnTo>
                    <a:lnTo>
                      <a:pt x="216" y="66"/>
                    </a:lnTo>
                    <a:lnTo>
                      <a:pt x="216" y="66"/>
                    </a:lnTo>
                    <a:lnTo>
                      <a:pt x="168" y="66"/>
                    </a:lnTo>
                    <a:lnTo>
                      <a:pt x="90" y="66"/>
                    </a:lnTo>
                    <a:lnTo>
                      <a:pt x="48" y="66"/>
                    </a:lnTo>
                    <a:lnTo>
                      <a:pt x="48" y="66"/>
                    </a:lnTo>
                    <a:lnTo>
                      <a:pt x="42" y="60"/>
                    </a:lnTo>
                    <a:lnTo>
                      <a:pt x="36" y="60"/>
                    </a:lnTo>
                    <a:lnTo>
                      <a:pt x="30" y="54"/>
                    </a:lnTo>
                    <a:lnTo>
                      <a:pt x="30" y="54"/>
                    </a:lnTo>
                    <a:lnTo>
                      <a:pt x="24" y="48"/>
                    </a:lnTo>
                    <a:lnTo>
                      <a:pt x="24" y="42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24" y="6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26" name="Freeform 250"/>
              <p:cNvSpPr>
                <a:spLocks/>
              </p:cNvSpPr>
              <p:nvPr/>
            </p:nvSpPr>
            <p:spPr bwMode="auto">
              <a:xfrm>
                <a:off x="7092950" y="5349875"/>
                <a:ext cx="1588" cy="38100"/>
              </a:xfrm>
              <a:custGeom>
                <a:avLst/>
                <a:gdLst>
                  <a:gd name="T0" fmla="*/ 0 h 24"/>
                  <a:gd name="T1" fmla="*/ 6 h 24"/>
                  <a:gd name="T2" fmla="*/ 18 h 24"/>
                  <a:gd name="T3" fmla="*/ 24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4">
                    <a:moveTo>
                      <a:pt x="0" y="0"/>
                    </a:moveTo>
                    <a:lnTo>
                      <a:pt x="0" y="6"/>
                    </a:lnTo>
                    <a:lnTo>
                      <a:pt x="0" y="18"/>
                    </a:lnTo>
                    <a:lnTo>
                      <a:pt x="0" y="24"/>
                    </a:lnTo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27" name="Rectangle 251"/>
              <p:cNvSpPr>
                <a:spLocks noChangeArrowheads="1"/>
              </p:cNvSpPr>
              <p:nvPr/>
            </p:nvSpPr>
            <p:spPr bwMode="auto">
              <a:xfrm>
                <a:off x="7092950" y="5387975"/>
                <a:ext cx="0" cy="952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28" name="Freeform 252"/>
              <p:cNvSpPr>
                <a:spLocks/>
              </p:cNvSpPr>
              <p:nvPr/>
            </p:nvSpPr>
            <p:spPr bwMode="auto">
              <a:xfrm>
                <a:off x="7092950" y="5397500"/>
                <a:ext cx="19050" cy="66675"/>
              </a:xfrm>
              <a:custGeom>
                <a:avLst/>
                <a:gdLst>
                  <a:gd name="T0" fmla="*/ 0 w 12"/>
                  <a:gd name="T1" fmla="*/ 0 h 42"/>
                  <a:gd name="T2" fmla="*/ 0 w 12"/>
                  <a:gd name="T3" fmla="*/ 12 h 42"/>
                  <a:gd name="T4" fmla="*/ 0 w 12"/>
                  <a:gd name="T5" fmla="*/ 30 h 42"/>
                  <a:gd name="T6" fmla="*/ 12 w 1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42">
                    <a:moveTo>
                      <a:pt x="0" y="0"/>
                    </a:moveTo>
                    <a:lnTo>
                      <a:pt x="0" y="12"/>
                    </a:lnTo>
                    <a:lnTo>
                      <a:pt x="0" y="30"/>
                    </a:lnTo>
                    <a:lnTo>
                      <a:pt x="12" y="4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29" name="Freeform 253"/>
              <p:cNvSpPr>
                <a:spLocks/>
              </p:cNvSpPr>
              <p:nvPr/>
            </p:nvSpPr>
            <p:spPr bwMode="auto">
              <a:xfrm>
                <a:off x="7112000" y="5464175"/>
                <a:ext cx="57150" cy="28575"/>
              </a:xfrm>
              <a:custGeom>
                <a:avLst/>
                <a:gdLst>
                  <a:gd name="T0" fmla="*/ 0 w 36"/>
                  <a:gd name="T1" fmla="*/ 0 h 18"/>
                  <a:gd name="T2" fmla="*/ 6 w 36"/>
                  <a:gd name="T3" fmla="*/ 12 h 18"/>
                  <a:gd name="T4" fmla="*/ 18 w 36"/>
                  <a:gd name="T5" fmla="*/ 12 h 18"/>
                  <a:gd name="T6" fmla="*/ 36 w 3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8">
                    <a:moveTo>
                      <a:pt x="0" y="0"/>
                    </a:moveTo>
                    <a:lnTo>
                      <a:pt x="6" y="12"/>
                    </a:lnTo>
                    <a:lnTo>
                      <a:pt x="18" y="12"/>
                    </a:lnTo>
                    <a:lnTo>
                      <a:pt x="36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30" name="Freeform 254"/>
              <p:cNvSpPr>
                <a:spLocks/>
              </p:cNvSpPr>
              <p:nvPr/>
            </p:nvSpPr>
            <p:spPr bwMode="auto">
              <a:xfrm>
                <a:off x="7169150" y="5492750"/>
                <a:ext cx="266700" cy="1588"/>
              </a:xfrm>
              <a:custGeom>
                <a:avLst/>
                <a:gdLst>
                  <a:gd name="T0" fmla="*/ 0 w 168"/>
                  <a:gd name="T1" fmla="*/ 42 w 168"/>
                  <a:gd name="T2" fmla="*/ 120 w 168"/>
                  <a:gd name="T3" fmla="*/ 168 w 16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68">
                    <a:moveTo>
                      <a:pt x="0" y="0"/>
                    </a:moveTo>
                    <a:lnTo>
                      <a:pt x="42" y="0"/>
                    </a:lnTo>
                    <a:lnTo>
                      <a:pt x="120" y="0"/>
                    </a:lnTo>
                    <a:lnTo>
                      <a:pt x="168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31" name="Line 255"/>
              <p:cNvSpPr>
                <a:spLocks noChangeShapeType="1"/>
              </p:cNvSpPr>
              <p:nvPr/>
            </p:nvSpPr>
            <p:spPr bwMode="auto">
              <a:xfrm flipV="1">
                <a:off x="7435850" y="5454650"/>
                <a:ext cx="1588" cy="381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32" name="Freeform 256"/>
              <p:cNvSpPr>
                <a:spLocks/>
              </p:cNvSpPr>
              <p:nvPr/>
            </p:nvSpPr>
            <p:spPr bwMode="auto">
              <a:xfrm>
                <a:off x="7169150" y="5454650"/>
                <a:ext cx="266700" cy="1588"/>
              </a:xfrm>
              <a:custGeom>
                <a:avLst/>
                <a:gdLst>
                  <a:gd name="T0" fmla="*/ 168 w 168"/>
                  <a:gd name="T1" fmla="*/ 120 w 168"/>
                  <a:gd name="T2" fmla="*/ 42 w 168"/>
                  <a:gd name="T3" fmla="*/ 0 w 16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68">
                    <a:moveTo>
                      <a:pt x="168" y="0"/>
                    </a:moveTo>
                    <a:lnTo>
                      <a:pt x="120" y="0"/>
                    </a:lnTo>
                    <a:lnTo>
                      <a:pt x="42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33" name="Freeform 257"/>
              <p:cNvSpPr>
                <a:spLocks/>
              </p:cNvSpPr>
              <p:nvPr/>
            </p:nvSpPr>
            <p:spPr bwMode="auto">
              <a:xfrm>
                <a:off x="7140575" y="5435600"/>
                <a:ext cx="28575" cy="19050"/>
              </a:xfrm>
              <a:custGeom>
                <a:avLst/>
                <a:gdLst>
                  <a:gd name="T0" fmla="*/ 18 w 18"/>
                  <a:gd name="T1" fmla="*/ 12 h 12"/>
                  <a:gd name="T2" fmla="*/ 12 w 18"/>
                  <a:gd name="T3" fmla="*/ 6 h 12"/>
                  <a:gd name="T4" fmla="*/ 6 w 18"/>
                  <a:gd name="T5" fmla="*/ 6 h 12"/>
                  <a:gd name="T6" fmla="*/ 0 w 18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18" y="12"/>
                    </a:moveTo>
                    <a:lnTo>
                      <a:pt x="12" y="6"/>
                    </a:lnTo>
                    <a:lnTo>
                      <a:pt x="6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34" name="Freeform 258"/>
              <p:cNvSpPr>
                <a:spLocks/>
              </p:cNvSpPr>
              <p:nvPr/>
            </p:nvSpPr>
            <p:spPr bwMode="auto">
              <a:xfrm>
                <a:off x="7131050" y="5397500"/>
                <a:ext cx="9525" cy="38100"/>
              </a:xfrm>
              <a:custGeom>
                <a:avLst/>
                <a:gdLst>
                  <a:gd name="T0" fmla="*/ 6 w 6"/>
                  <a:gd name="T1" fmla="*/ 24 h 24"/>
                  <a:gd name="T2" fmla="*/ 0 w 6"/>
                  <a:gd name="T3" fmla="*/ 18 h 24"/>
                  <a:gd name="T4" fmla="*/ 0 w 6"/>
                  <a:gd name="T5" fmla="*/ 12 h 24"/>
                  <a:gd name="T6" fmla="*/ 0 w 6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4">
                    <a:moveTo>
                      <a:pt x="6" y="24"/>
                    </a:moveTo>
                    <a:lnTo>
                      <a:pt x="0" y="18"/>
                    </a:ln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35" name="Freeform 259"/>
              <p:cNvSpPr>
                <a:spLocks/>
              </p:cNvSpPr>
              <p:nvPr/>
            </p:nvSpPr>
            <p:spPr bwMode="auto">
              <a:xfrm>
                <a:off x="7131050" y="5387975"/>
                <a:ext cx="1588" cy="9525"/>
              </a:xfrm>
              <a:custGeom>
                <a:avLst/>
                <a:gdLst>
                  <a:gd name="T0" fmla="*/ 6 h 6"/>
                  <a:gd name="T1" fmla="*/ 6 h 6"/>
                  <a:gd name="T2" fmla="*/ 6 h 6"/>
                  <a:gd name="T3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36" name="Freeform 260"/>
              <p:cNvSpPr>
                <a:spLocks/>
              </p:cNvSpPr>
              <p:nvPr/>
            </p:nvSpPr>
            <p:spPr bwMode="auto">
              <a:xfrm>
                <a:off x="7131050" y="5349875"/>
                <a:ext cx="1588" cy="38100"/>
              </a:xfrm>
              <a:custGeom>
                <a:avLst/>
                <a:gdLst>
                  <a:gd name="T0" fmla="*/ 24 h 24"/>
                  <a:gd name="T1" fmla="*/ 18 h 24"/>
                  <a:gd name="T2" fmla="*/ 6 h 24"/>
                  <a:gd name="T3" fmla="*/ 0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4">
                    <a:moveTo>
                      <a:pt x="0" y="24"/>
                    </a:moveTo>
                    <a:lnTo>
                      <a:pt x="0" y="18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37" name="Rectangle 261"/>
              <p:cNvSpPr>
                <a:spLocks noChangeArrowheads="1"/>
              </p:cNvSpPr>
              <p:nvPr/>
            </p:nvSpPr>
            <p:spPr bwMode="auto">
              <a:xfrm>
                <a:off x="7426325" y="5426075"/>
                <a:ext cx="28575" cy="76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38" name="Rectangle 262"/>
              <p:cNvSpPr>
                <a:spLocks noChangeArrowheads="1"/>
              </p:cNvSpPr>
              <p:nvPr/>
            </p:nvSpPr>
            <p:spPr bwMode="auto">
              <a:xfrm>
                <a:off x="7521575" y="4387850"/>
                <a:ext cx="38100" cy="76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39" name="Rectangle 263"/>
              <p:cNvSpPr>
                <a:spLocks noChangeArrowheads="1"/>
              </p:cNvSpPr>
              <p:nvPr/>
            </p:nvSpPr>
            <p:spPr bwMode="auto">
              <a:xfrm>
                <a:off x="6664325" y="5664200"/>
                <a:ext cx="28575" cy="76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40" name="Rectangle 264"/>
              <p:cNvSpPr>
                <a:spLocks noChangeArrowheads="1"/>
              </p:cNvSpPr>
              <p:nvPr/>
            </p:nvSpPr>
            <p:spPr bwMode="auto">
              <a:xfrm>
                <a:off x="7569200" y="4911725"/>
                <a:ext cx="133350" cy="38100"/>
              </a:xfrm>
              <a:prstGeom prst="rect">
                <a:avLst/>
              </a:prstGeom>
              <a:solidFill>
                <a:srgbClr val="0088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41" name="Rectangle 265"/>
              <p:cNvSpPr>
                <a:spLocks noChangeArrowheads="1"/>
              </p:cNvSpPr>
              <p:nvPr/>
            </p:nvSpPr>
            <p:spPr bwMode="auto">
              <a:xfrm>
                <a:off x="7573963" y="4916488"/>
                <a:ext cx="123825" cy="28575"/>
              </a:xfrm>
              <a:prstGeom prst="rect">
                <a:avLst/>
              </a:prstGeom>
              <a:solidFill>
                <a:srgbClr val="4CB6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42" name="Freeform 266"/>
              <p:cNvSpPr>
                <a:spLocks/>
              </p:cNvSpPr>
              <p:nvPr/>
            </p:nvSpPr>
            <p:spPr bwMode="auto">
              <a:xfrm>
                <a:off x="7502525" y="4892675"/>
                <a:ext cx="66675" cy="76200"/>
              </a:xfrm>
              <a:custGeom>
                <a:avLst/>
                <a:gdLst>
                  <a:gd name="T0" fmla="*/ 42 w 42"/>
                  <a:gd name="T1" fmla="*/ 0 h 48"/>
                  <a:gd name="T2" fmla="*/ 0 w 42"/>
                  <a:gd name="T3" fmla="*/ 24 h 48"/>
                  <a:gd name="T4" fmla="*/ 42 w 42"/>
                  <a:gd name="T5" fmla="*/ 48 h 48"/>
                  <a:gd name="T6" fmla="*/ 42 w 42"/>
                  <a:gd name="T7" fmla="*/ 24 h 48"/>
                  <a:gd name="T8" fmla="*/ 42 w 42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8">
                    <a:moveTo>
                      <a:pt x="42" y="0"/>
                    </a:moveTo>
                    <a:lnTo>
                      <a:pt x="0" y="24"/>
                    </a:lnTo>
                    <a:lnTo>
                      <a:pt x="42" y="48"/>
                    </a:lnTo>
                    <a:lnTo>
                      <a:pt x="42" y="2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FFF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43" name="Freeform 267"/>
              <p:cNvSpPr>
                <a:spLocks/>
              </p:cNvSpPr>
              <p:nvPr/>
            </p:nvSpPr>
            <p:spPr bwMode="auto">
              <a:xfrm>
                <a:off x="7502525" y="4892675"/>
                <a:ext cx="66675" cy="76200"/>
              </a:xfrm>
              <a:custGeom>
                <a:avLst/>
                <a:gdLst>
                  <a:gd name="T0" fmla="*/ 42 w 42"/>
                  <a:gd name="T1" fmla="*/ 0 h 48"/>
                  <a:gd name="T2" fmla="*/ 0 w 42"/>
                  <a:gd name="T3" fmla="*/ 24 h 48"/>
                  <a:gd name="T4" fmla="*/ 42 w 42"/>
                  <a:gd name="T5" fmla="*/ 48 h 48"/>
                  <a:gd name="T6" fmla="*/ 42 w 42"/>
                  <a:gd name="T7" fmla="*/ 24 h 48"/>
                  <a:gd name="T8" fmla="*/ 42 w 42"/>
                  <a:gd name="T9" fmla="*/ 0 h 48"/>
                  <a:gd name="T10" fmla="*/ 42 w 42"/>
                  <a:gd name="T1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48">
                    <a:moveTo>
                      <a:pt x="42" y="0"/>
                    </a:moveTo>
                    <a:lnTo>
                      <a:pt x="0" y="24"/>
                    </a:lnTo>
                    <a:lnTo>
                      <a:pt x="42" y="48"/>
                    </a:lnTo>
                    <a:lnTo>
                      <a:pt x="42" y="24"/>
                    </a:lnTo>
                    <a:lnTo>
                      <a:pt x="42" y="0"/>
                    </a:lnTo>
                    <a:lnTo>
                      <a:pt x="42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44" name="Rectangle 268"/>
              <p:cNvSpPr>
                <a:spLocks noChangeArrowheads="1"/>
              </p:cNvSpPr>
              <p:nvPr/>
            </p:nvSpPr>
            <p:spPr bwMode="auto">
              <a:xfrm>
                <a:off x="7473950" y="4606925"/>
                <a:ext cx="38100" cy="247650"/>
              </a:xfrm>
              <a:prstGeom prst="rect">
                <a:avLst/>
              </a:prstGeom>
              <a:solidFill>
                <a:srgbClr val="4CB6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45" name="Freeform 269"/>
              <p:cNvSpPr>
                <a:spLocks/>
              </p:cNvSpPr>
              <p:nvPr/>
            </p:nvSpPr>
            <p:spPr bwMode="auto">
              <a:xfrm>
                <a:off x="7454900" y="4854575"/>
                <a:ext cx="76200" cy="76200"/>
              </a:xfrm>
              <a:custGeom>
                <a:avLst/>
                <a:gdLst>
                  <a:gd name="T0" fmla="*/ 0 w 48"/>
                  <a:gd name="T1" fmla="*/ 0 h 48"/>
                  <a:gd name="T2" fmla="*/ 24 w 48"/>
                  <a:gd name="T3" fmla="*/ 48 h 48"/>
                  <a:gd name="T4" fmla="*/ 48 w 48"/>
                  <a:gd name="T5" fmla="*/ 0 h 48"/>
                  <a:gd name="T6" fmla="*/ 24 w 48"/>
                  <a:gd name="T7" fmla="*/ 0 h 48"/>
                  <a:gd name="T8" fmla="*/ 0 w 48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0" y="0"/>
                    </a:moveTo>
                    <a:lnTo>
                      <a:pt x="24" y="48"/>
                    </a:lnTo>
                    <a:lnTo>
                      <a:pt x="48" y="0"/>
                    </a:ln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46" name="Freeform 270"/>
              <p:cNvSpPr>
                <a:spLocks/>
              </p:cNvSpPr>
              <p:nvPr/>
            </p:nvSpPr>
            <p:spPr bwMode="auto">
              <a:xfrm>
                <a:off x="7454900" y="4854575"/>
                <a:ext cx="76200" cy="76200"/>
              </a:xfrm>
              <a:custGeom>
                <a:avLst/>
                <a:gdLst>
                  <a:gd name="T0" fmla="*/ 0 w 48"/>
                  <a:gd name="T1" fmla="*/ 0 h 48"/>
                  <a:gd name="T2" fmla="*/ 24 w 48"/>
                  <a:gd name="T3" fmla="*/ 48 h 48"/>
                  <a:gd name="T4" fmla="*/ 48 w 48"/>
                  <a:gd name="T5" fmla="*/ 0 h 48"/>
                  <a:gd name="T6" fmla="*/ 24 w 48"/>
                  <a:gd name="T7" fmla="*/ 0 h 48"/>
                  <a:gd name="T8" fmla="*/ 0 w 48"/>
                  <a:gd name="T9" fmla="*/ 0 h 48"/>
                  <a:gd name="T10" fmla="*/ 0 w 48"/>
                  <a:gd name="T1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48">
                    <a:moveTo>
                      <a:pt x="0" y="0"/>
                    </a:moveTo>
                    <a:lnTo>
                      <a:pt x="24" y="48"/>
                    </a:lnTo>
                    <a:lnTo>
                      <a:pt x="48" y="0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47" name="Freeform 271"/>
              <p:cNvSpPr>
                <a:spLocks/>
              </p:cNvSpPr>
              <p:nvPr/>
            </p:nvSpPr>
            <p:spPr bwMode="auto">
              <a:xfrm>
                <a:off x="7454900" y="4635500"/>
                <a:ext cx="76200" cy="171450"/>
              </a:xfrm>
              <a:custGeom>
                <a:avLst/>
                <a:gdLst>
                  <a:gd name="T0" fmla="*/ 24 w 48"/>
                  <a:gd name="T1" fmla="*/ 0 h 108"/>
                  <a:gd name="T2" fmla="*/ 12 w 48"/>
                  <a:gd name="T3" fmla="*/ 6 h 108"/>
                  <a:gd name="T4" fmla="*/ 6 w 48"/>
                  <a:gd name="T5" fmla="*/ 12 h 108"/>
                  <a:gd name="T6" fmla="*/ 0 w 48"/>
                  <a:gd name="T7" fmla="*/ 24 h 108"/>
                  <a:gd name="T8" fmla="*/ 0 w 48"/>
                  <a:gd name="T9" fmla="*/ 24 h 108"/>
                  <a:gd name="T10" fmla="*/ 0 w 48"/>
                  <a:gd name="T11" fmla="*/ 42 h 108"/>
                  <a:gd name="T12" fmla="*/ 0 w 48"/>
                  <a:gd name="T13" fmla="*/ 66 h 108"/>
                  <a:gd name="T14" fmla="*/ 0 w 48"/>
                  <a:gd name="T15" fmla="*/ 84 h 108"/>
                  <a:gd name="T16" fmla="*/ 0 w 48"/>
                  <a:gd name="T17" fmla="*/ 84 h 108"/>
                  <a:gd name="T18" fmla="*/ 6 w 48"/>
                  <a:gd name="T19" fmla="*/ 96 h 108"/>
                  <a:gd name="T20" fmla="*/ 12 w 48"/>
                  <a:gd name="T21" fmla="*/ 102 h 108"/>
                  <a:gd name="T22" fmla="*/ 24 w 48"/>
                  <a:gd name="T23" fmla="*/ 108 h 108"/>
                  <a:gd name="T24" fmla="*/ 24 w 48"/>
                  <a:gd name="T25" fmla="*/ 108 h 108"/>
                  <a:gd name="T26" fmla="*/ 36 w 48"/>
                  <a:gd name="T27" fmla="*/ 102 h 108"/>
                  <a:gd name="T28" fmla="*/ 42 w 48"/>
                  <a:gd name="T29" fmla="*/ 102 h 108"/>
                  <a:gd name="T30" fmla="*/ 24 w 48"/>
                  <a:gd name="T31" fmla="*/ 108 h 108"/>
                  <a:gd name="T32" fmla="*/ 24 w 48"/>
                  <a:gd name="T33" fmla="*/ 108 h 108"/>
                  <a:gd name="T34" fmla="*/ 36 w 48"/>
                  <a:gd name="T35" fmla="*/ 102 h 108"/>
                  <a:gd name="T36" fmla="*/ 48 w 48"/>
                  <a:gd name="T37" fmla="*/ 96 h 108"/>
                  <a:gd name="T38" fmla="*/ 48 w 48"/>
                  <a:gd name="T39" fmla="*/ 84 h 108"/>
                  <a:gd name="T40" fmla="*/ 48 w 48"/>
                  <a:gd name="T41" fmla="*/ 84 h 108"/>
                  <a:gd name="T42" fmla="*/ 48 w 48"/>
                  <a:gd name="T43" fmla="*/ 66 h 108"/>
                  <a:gd name="T44" fmla="*/ 48 w 48"/>
                  <a:gd name="T45" fmla="*/ 42 h 108"/>
                  <a:gd name="T46" fmla="*/ 48 w 48"/>
                  <a:gd name="T47" fmla="*/ 24 h 108"/>
                  <a:gd name="T48" fmla="*/ 48 w 48"/>
                  <a:gd name="T49" fmla="*/ 24 h 108"/>
                  <a:gd name="T50" fmla="*/ 48 w 48"/>
                  <a:gd name="T51" fmla="*/ 12 h 108"/>
                  <a:gd name="T52" fmla="*/ 36 w 48"/>
                  <a:gd name="T53" fmla="*/ 6 h 108"/>
                  <a:gd name="T54" fmla="*/ 24 w 48"/>
                  <a:gd name="T55" fmla="*/ 0 h 108"/>
                  <a:gd name="T56" fmla="*/ 24 w 48"/>
                  <a:gd name="T57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8" h="108">
                    <a:moveTo>
                      <a:pt x="24" y="0"/>
                    </a:moveTo>
                    <a:lnTo>
                      <a:pt x="12" y="6"/>
                    </a:lnTo>
                    <a:lnTo>
                      <a:pt x="6" y="12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6" y="96"/>
                    </a:lnTo>
                    <a:lnTo>
                      <a:pt x="12" y="102"/>
                    </a:lnTo>
                    <a:lnTo>
                      <a:pt x="24" y="108"/>
                    </a:lnTo>
                    <a:lnTo>
                      <a:pt x="24" y="108"/>
                    </a:lnTo>
                    <a:lnTo>
                      <a:pt x="36" y="102"/>
                    </a:lnTo>
                    <a:lnTo>
                      <a:pt x="42" y="102"/>
                    </a:lnTo>
                    <a:lnTo>
                      <a:pt x="24" y="108"/>
                    </a:lnTo>
                    <a:lnTo>
                      <a:pt x="24" y="108"/>
                    </a:lnTo>
                    <a:lnTo>
                      <a:pt x="36" y="102"/>
                    </a:lnTo>
                    <a:lnTo>
                      <a:pt x="48" y="96"/>
                    </a:lnTo>
                    <a:lnTo>
                      <a:pt x="48" y="84"/>
                    </a:lnTo>
                    <a:lnTo>
                      <a:pt x="48" y="84"/>
                    </a:lnTo>
                    <a:lnTo>
                      <a:pt x="48" y="66"/>
                    </a:lnTo>
                    <a:lnTo>
                      <a:pt x="48" y="42"/>
                    </a:lnTo>
                    <a:lnTo>
                      <a:pt x="48" y="24"/>
                    </a:lnTo>
                    <a:lnTo>
                      <a:pt x="48" y="24"/>
                    </a:lnTo>
                    <a:lnTo>
                      <a:pt x="48" y="12"/>
                    </a:lnTo>
                    <a:lnTo>
                      <a:pt x="36" y="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CB69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48" name="Freeform 272"/>
              <p:cNvSpPr>
                <a:spLocks/>
              </p:cNvSpPr>
              <p:nvPr/>
            </p:nvSpPr>
            <p:spPr bwMode="auto">
              <a:xfrm>
                <a:off x="6454775" y="4645025"/>
                <a:ext cx="209550" cy="57150"/>
              </a:xfrm>
              <a:custGeom>
                <a:avLst/>
                <a:gdLst>
                  <a:gd name="T0" fmla="*/ 132 w 132"/>
                  <a:gd name="T1" fmla="*/ 18 h 36"/>
                  <a:gd name="T2" fmla="*/ 96 w 132"/>
                  <a:gd name="T3" fmla="*/ 0 h 36"/>
                  <a:gd name="T4" fmla="*/ 102 w 132"/>
                  <a:gd name="T5" fmla="*/ 12 h 36"/>
                  <a:gd name="T6" fmla="*/ 0 w 132"/>
                  <a:gd name="T7" fmla="*/ 12 h 36"/>
                  <a:gd name="T8" fmla="*/ 0 w 132"/>
                  <a:gd name="T9" fmla="*/ 24 h 36"/>
                  <a:gd name="T10" fmla="*/ 102 w 132"/>
                  <a:gd name="T11" fmla="*/ 24 h 36"/>
                  <a:gd name="T12" fmla="*/ 96 w 132"/>
                  <a:gd name="T13" fmla="*/ 36 h 36"/>
                  <a:gd name="T14" fmla="*/ 132 w 132"/>
                  <a:gd name="T15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2" h="36">
                    <a:moveTo>
                      <a:pt x="132" y="18"/>
                    </a:moveTo>
                    <a:lnTo>
                      <a:pt x="96" y="0"/>
                    </a:lnTo>
                    <a:lnTo>
                      <a:pt x="102" y="12"/>
                    </a:lnTo>
                    <a:lnTo>
                      <a:pt x="0" y="12"/>
                    </a:lnTo>
                    <a:lnTo>
                      <a:pt x="0" y="24"/>
                    </a:lnTo>
                    <a:lnTo>
                      <a:pt x="102" y="24"/>
                    </a:lnTo>
                    <a:lnTo>
                      <a:pt x="96" y="36"/>
                    </a:lnTo>
                    <a:lnTo>
                      <a:pt x="132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49" name="Rectangle 273"/>
              <p:cNvSpPr>
                <a:spLocks noChangeArrowheads="1"/>
              </p:cNvSpPr>
              <p:nvPr/>
            </p:nvSpPr>
            <p:spPr bwMode="auto">
              <a:xfrm>
                <a:off x="6673850" y="5064125"/>
                <a:ext cx="342900" cy="352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50" name="Freeform 274"/>
              <p:cNvSpPr>
                <a:spLocks/>
              </p:cNvSpPr>
              <p:nvPr/>
            </p:nvSpPr>
            <p:spPr bwMode="auto">
              <a:xfrm>
                <a:off x="6988175" y="5330825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6 h 6"/>
                  <a:gd name="T12" fmla="*/ 6 w 6"/>
                  <a:gd name="T13" fmla="*/ 0 h 6"/>
                  <a:gd name="T14" fmla="*/ 6 w 6"/>
                  <a:gd name="T15" fmla="*/ 0 h 6"/>
                  <a:gd name="T16" fmla="*/ 6 w 6"/>
                  <a:gd name="T17" fmla="*/ 0 h 6"/>
                  <a:gd name="T18" fmla="*/ 6 w 6"/>
                  <a:gd name="T19" fmla="*/ 0 h 6"/>
                  <a:gd name="T20" fmla="*/ 6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0 h 6"/>
                  <a:gd name="T28" fmla="*/ 0 w 6"/>
                  <a:gd name="T29" fmla="*/ 6 h 6"/>
                  <a:gd name="T30" fmla="*/ 0 w 6"/>
                  <a:gd name="T31" fmla="*/ 6 h 6"/>
                  <a:gd name="T32" fmla="*/ 0 w 6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51" name="Freeform 275"/>
              <p:cNvSpPr>
                <a:spLocks/>
              </p:cNvSpPr>
              <p:nvPr/>
            </p:nvSpPr>
            <p:spPr bwMode="auto">
              <a:xfrm>
                <a:off x="6988175" y="5330825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6 h 6"/>
                  <a:gd name="T12" fmla="*/ 6 w 6"/>
                  <a:gd name="T13" fmla="*/ 0 h 6"/>
                  <a:gd name="T14" fmla="*/ 6 w 6"/>
                  <a:gd name="T15" fmla="*/ 0 h 6"/>
                  <a:gd name="T16" fmla="*/ 6 w 6"/>
                  <a:gd name="T17" fmla="*/ 0 h 6"/>
                  <a:gd name="T18" fmla="*/ 6 w 6"/>
                  <a:gd name="T19" fmla="*/ 0 h 6"/>
                  <a:gd name="T20" fmla="*/ 6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0 h 6"/>
                  <a:gd name="T28" fmla="*/ 0 w 6"/>
                  <a:gd name="T29" fmla="*/ 6 h 6"/>
                  <a:gd name="T30" fmla="*/ 0 w 6"/>
                  <a:gd name="T31" fmla="*/ 6 h 6"/>
                  <a:gd name="T32" fmla="*/ 0 w 6"/>
                  <a:gd name="T33" fmla="*/ 6 h 6"/>
                  <a:gd name="T34" fmla="*/ 0 w 6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52" name="Freeform 276"/>
              <p:cNvSpPr>
                <a:spLocks/>
              </p:cNvSpPr>
              <p:nvPr/>
            </p:nvSpPr>
            <p:spPr bwMode="auto">
              <a:xfrm>
                <a:off x="6988175" y="5216525"/>
                <a:ext cx="19050" cy="9525"/>
              </a:xfrm>
              <a:custGeom>
                <a:avLst/>
                <a:gdLst>
                  <a:gd name="T0" fmla="*/ 6 w 12"/>
                  <a:gd name="T1" fmla="*/ 6 h 6"/>
                  <a:gd name="T2" fmla="*/ 6 w 12"/>
                  <a:gd name="T3" fmla="*/ 6 h 6"/>
                  <a:gd name="T4" fmla="*/ 6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12 w 12"/>
                  <a:gd name="T11" fmla="*/ 6 h 6"/>
                  <a:gd name="T12" fmla="*/ 12 w 12"/>
                  <a:gd name="T13" fmla="*/ 6 h 6"/>
                  <a:gd name="T14" fmla="*/ 6 w 12"/>
                  <a:gd name="T15" fmla="*/ 0 h 6"/>
                  <a:gd name="T16" fmla="*/ 6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0 h 6"/>
                  <a:gd name="T24" fmla="*/ 6 w 12"/>
                  <a:gd name="T25" fmla="*/ 0 h 6"/>
                  <a:gd name="T26" fmla="*/ 0 w 12"/>
                  <a:gd name="T27" fmla="*/ 6 h 6"/>
                  <a:gd name="T28" fmla="*/ 0 w 12"/>
                  <a:gd name="T29" fmla="*/ 6 h 6"/>
                  <a:gd name="T30" fmla="*/ 6 w 12"/>
                  <a:gd name="T31" fmla="*/ 6 h 6"/>
                  <a:gd name="T32" fmla="*/ 6 w 12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53" name="Freeform 277"/>
              <p:cNvSpPr>
                <a:spLocks/>
              </p:cNvSpPr>
              <p:nvPr/>
            </p:nvSpPr>
            <p:spPr bwMode="auto">
              <a:xfrm>
                <a:off x="6988175" y="5216525"/>
                <a:ext cx="19050" cy="9525"/>
              </a:xfrm>
              <a:custGeom>
                <a:avLst/>
                <a:gdLst>
                  <a:gd name="T0" fmla="*/ 6 w 12"/>
                  <a:gd name="T1" fmla="*/ 6 h 6"/>
                  <a:gd name="T2" fmla="*/ 6 w 12"/>
                  <a:gd name="T3" fmla="*/ 6 h 6"/>
                  <a:gd name="T4" fmla="*/ 6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12 w 12"/>
                  <a:gd name="T11" fmla="*/ 6 h 6"/>
                  <a:gd name="T12" fmla="*/ 12 w 12"/>
                  <a:gd name="T13" fmla="*/ 6 h 6"/>
                  <a:gd name="T14" fmla="*/ 6 w 12"/>
                  <a:gd name="T15" fmla="*/ 0 h 6"/>
                  <a:gd name="T16" fmla="*/ 6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0 h 6"/>
                  <a:gd name="T24" fmla="*/ 6 w 12"/>
                  <a:gd name="T25" fmla="*/ 0 h 6"/>
                  <a:gd name="T26" fmla="*/ 0 w 12"/>
                  <a:gd name="T27" fmla="*/ 6 h 6"/>
                  <a:gd name="T28" fmla="*/ 0 w 12"/>
                  <a:gd name="T29" fmla="*/ 6 h 6"/>
                  <a:gd name="T30" fmla="*/ 6 w 12"/>
                  <a:gd name="T31" fmla="*/ 6 h 6"/>
                  <a:gd name="T32" fmla="*/ 6 w 12"/>
                  <a:gd name="T33" fmla="*/ 6 h 6"/>
                  <a:gd name="T34" fmla="*/ 6 w 12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54" name="Freeform 278"/>
              <p:cNvSpPr>
                <a:spLocks/>
              </p:cNvSpPr>
              <p:nvPr/>
            </p:nvSpPr>
            <p:spPr bwMode="auto">
              <a:xfrm>
                <a:off x="6978650" y="5397500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0 h 6"/>
                  <a:gd name="T12" fmla="*/ 6 w 6"/>
                  <a:gd name="T13" fmla="*/ 0 h 6"/>
                  <a:gd name="T14" fmla="*/ 6 w 6"/>
                  <a:gd name="T15" fmla="*/ 0 h 6"/>
                  <a:gd name="T16" fmla="*/ 6 w 6"/>
                  <a:gd name="T17" fmla="*/ 0 h 6"/>
                  <a:gd name="T18" fmla="*/ 6 w 6"/>
                  <a:gd name="T19" fmla="*/ 0 h 6"/>
                  <a:gd name="T20" fmla="*/ 6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0 h 6"/>
                  <a:gd name="T28" fmla="*/ 0 w 6"/>
                  <a:gd name="T29" fmla="*/ 0 h 6"/>
                  <a:gd name="T30" fmla="*/ 0 w 6"/>
                  <a:gd name="T31" fmla="*/ 6 h 6"/>
                  <a:gd name="T32" fmla="*/ 0 w 6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55" name="Freeform 279"/>
              <p:cNvSpPr>
                <a:spLocks/>
              </p:cNvSpPr>
              <p:nvPr/>
            </p:nvSpPr>
            <p:spPr bwMode="auto">
              <a:xfrm>
                <a:off x="6978650" y="5397500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0 h 6"/>
                  <a:gd name="T12" fmla="*/ 6 w 6"/>
                  <a:gd name="T13" fmla="*/ 0 h 6"/>
                  <a:gd name="T14" fmla="*/ 6 w 6"/>
                  <a:gd name="T15" fmla="*/ 0 h 6"/>
                  <a:gd name="T16" fmla="*/ 6 w 6"/>
                  <a:gd name="T17" fmla="*/ 0 h 6"/>
                  <a:gd name="T18" fmla="*/ 6 w 6"/>
                  <a:gd name="T19" fmla="*/ 0 h 6"/>
                  <a:gd name="T20" fmla="*/ 6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0 h 6"/>
                  <a:gd name="T28" fmla="*/ 0 w 6"/>
                  <a:gd name="T29" fmla="*/ 0 h 6"/>
                  <a:gd name="T30" fmla="*/ 0 w 6"/>
                  <a:gd name="T31" fmla="*/ 6 h 6"/>
                  <a:gd name="T32" fmla="*/ 0 w 6"/>
                  <a:gd name="T33" fmla="*/ 6 h 6"/>
                  <a:gd name="T34" fmla="*/ 0 w 6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56" name="Freeform 280"/>
              <p:cNvSpPr>
                <a:spLocks/>
              </p:cNvSpPr>
              <p:nvPr/>
            </p:nvSpPr>
            <p:spPr bwMode="auto">
              <a:xfrm>
                <a:off x="6978650" y="5283200"/>
                <a:ext cx="9525" cy="19050"/>
              </a:xfrm>
              <a:custGeom>
                <a:avLst/>
                <a:gdLst>
                  <a:gd name="T0" fmla="*/ 0 w 6"/>
                  <a:gd name="T1" fmla="*/ 6 h 12"/>
                  <a:gd name="T2" fmla="*/ 6 w 6"/>
                  <a:gd name="T3" fmla="*/ 12 h 12"/>
                  <a:gd name="T4" fmla="*/ 6 w 6"/>
                  <a:gd name="T5" fmla="*/ 12 h 12"/>
                  <a:gd name="T6" fmla="*/ 6 w 6"/>
                  <a:gd name="T7" fmla="*/ 6 h 12"/>
                  <a:gd name="T8" fmla="*/ 6 w 6"/>
                  <a:gd name="T9" fmla="*/ 6 h 12"/>
                  <a:gd name="T10" fmla="*/ 6 w 6"/>
                  <a:gd name="T11" fmla="*/ 6 h 12"/>
                  <a:gd name="T12" fmla="*/ 6 w 6"/>
                  <a:gd name="T13" fmla="*/ 6 h 12"/>
                  <a:gd name="T14" fmla="*/ 6 w 6"/>
                  <a:gd name="T15" fmla="*/ 6 h 12"/>
                  <a:gd name="T16" fmla="*/ 6 w 6"/>
                  <a:gd name="T17" fmla="*/ 6 h 12"/>
                  <a:gd name="T18" fmla="*/ 6 w 6"/>
                  <a:gd name="T19" fmla="*/ 0 h 12"/>
                  <a:gd name="T20" fmla="*/ 6 w 6"/>
                  <a:gd name="T21" fmla="*/ 0 h 12"/>
                  <a:gd name="T22" fmla="*/ 0 w 6"/>
                  <a:gd name="T23" fmla="*/ 0 h 12"/>
                  <a:gd name="T24" fmla="*/ 0 w 6"/>
                  <a:gd name="T25" fmla="*/ 0 h 12"/>
                  <a:gd name="T26" fmla="*/ 0 w 6"/>
                  <a:gd name="T27" fmla="*/ 6 h 12"/>
                  <a:gd name="T28" fmla="*/ 0 w 6"/>
                  <a:gd name="T29" fmla="*/ 6 h 12"/>
                  <a:gd name="T30" fmla="*/ 0 w 6"/>
                  <a:gd name="T31" fmla="*/ 6 h 12"/>
                  <a:gd name="T32" fmla="*/ 0 w 6"/>
                  <a:gd name="T33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12">
                    <a:moveTo>
                      <a:pt x="0" y="6"/>
                    </a:moveTo>
                    <a:lnTo>
                      <a:pt x="6" y="12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57" name="Freeform 281"/>
              <p:cNvSpPr>
                <a:spLocks/>
              </p:cNvSpPr>
              <p:nvPr/>
            </p:nvSpPr>
            <p:spPr bwMode="auto">
              <a:xfrm>
                <a:off x="6978650" y="5283200"/>
                <a:ext cx="9525" cy="19050"/>
              </a:xfrm>
              <a:custGeom>
                <a:avLst/>
                <a:gdLst>
                  <a:gd name="T0" fmla="*/ 0 w 6"/>
                  <a:gd name="T1" fmla="*/ 6 h 12"/>
                  <a:gd name="T2" fmla="*/ 6 w 6"/>
                  <a:gd name="T3" fmla="*/ 12 h 12"/>
                  <a:gd name="T4" fmla="*/ 6 w 6"/>
                  <a:gd name="T5" fmla="*/ 12 h 12"/>
                  <a:gd name="T6" fmla="*/ 6 w 6"/>
                  <a:gd name="T7" fmla="*/ 6 h 12"/>
                  <a:gd name="T8" fmla="*/ 6 w 6"/>
                  <a:gd name="T9" fmla="*/ 6 h 12"/>
                  <a:gd name="T10" fmla="*/ 6 w 6"/>
                  <a:gd name="T11" fmla="*/ 6 h 12"/>
                  <a:gd name="T12" fmla="*/ 6 w 6"/>
                  <a:gd name="T13" fmla="*/ 6 h 12"/>
                  <a:gd name="T14" fmla="*/ 6 w 6"/>
                  <a:gd name="T15" fmla="*/ 6 h 12"/>
                  <a:gd name="T16" fmla="*/ 6 w 6"/>
                  <a:gd name="T17" fmla="*/ 6 h 12"/>
                  <a:gd name="T18" fmla="*/ 6 w 6"/>
                  <a:gd name="T19" fmla="*/ 0 h 12"/>
                  <a:gd name="T20" fmla="*/ 6 w 6"/>
                  <a:gd name="T21" fmla="*/ 0 h 12"/>
                  <a:gd name="T22" fmla="*/ 0 w 6"/>
                  <a:gd name="T23" fmla="*/ 0 h 12"/>
                  <a:gd name="T24" fmla="*/ 0 w 6"/>
                  <a:gd name="T25" fmla="*/ 0 h 12"/>
                  <a:gd name="T26" fmla="*/ 0 w 6"/>
                  <a:gd name="T27" fmla="*/ 6 h 12"/>
                  <a:gd name="T28" fmla="*/ 0 w 6"/>
                  <a:gd name="T29" fmla="*/ 6 h 12"/>
                  <a:gd name="T30" fmla="*/ 0 w 6"/>
                  <a:gd name="T31" fmla="*/ 6 h 12"/>
                  <a:gd name="T32" fmla="*/ 0 w 6"/>
                  <a:gd name="T33" fmla="*/ 6 h 12"/>
                  <a:gd name="T34" fmla="*/ 0 w 6"/>
                  <a:gd name="T3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12">
                    <a:moveTo>
                      <a:pt x="0" y="6"/>
                    </a:moveTo>
                    <a:lnTo>
                      <a:pt x="6" y="12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58" name="Freeform 282"/>
              <p:cNvSpPr>
                <a:spLocks/>
              </p:cNvSpPr>
              <p:nvPr/>
            </p:nvSpPr>
            <p:spPr bwMode="auto">
              <a:xfrm>
                <a:off x="6997700" y="5073650"/>
                <a:ext cx="19050" cy="9525"/>
              </a:xfrm>
              <a:custGeom>
                <a:avLst/>
                <a:gdLst>
                  <a:gd name="T0" fmla="*/ 6 w 12"/>
                  <a:gd name="T1" fmla="*/ 6 h 6"/>
                  <a:gd name="T2" fmla="*/ 6 w 12"/>
                  <a:gd name="T3" fmla="*/ 6 h 6"/>
                  <a:gd name="T4" fmla="*/ 6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12 w 12"/>
                  <a:gd name="T11" fmla="*/ 6 h 6"/>
                  <a:gd name="T12" fmla="*/ 12 w 12"/>
                  <a:gd name="T13" fmla="*/ 0 h 6"/>
                  <a:gd name="T14" fmla="*/ 12 w 12"/>
                  <a:gd name="T15" fmla="*/ 0 h 6"/>
                  <a:gd name="T16" fmla="*/ 12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0 h 6"/>
                  <a:gd name="T24" fmla="*/ 6 w 12"/>
                  <a:gd name="T25" fmla="*/ 0 h 6"/>
                  <a:gd name="T26" fmla="*/ 0 w 12"/>
                  <a:gd name="T27" fmla="*/ 0 h 6"/>
                  <a:gd name="T28" fmla="*/ 0 w 12"/>
                  <a:gd name="T29" fmla="*/ 0 h 6"/>
                  <a:gd name="T30" fmla="*/ 6 w 12"/>
                  <a:gd name="T31" fmla="*/ 6 h 6"/>
                  <a:gd name="T32" fmla="*/ 6 w 12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59" name="Freeform 283"/>
              <p:cNvSpPr>
                <a:spLocks/>
              </p:cNvSpPr>
              <p:nvPr/>
            </p:nvSpPr>
            <p:spPr bwMode="auto">
              <a:xfrm>
                <a:off x="6997700" y="5073650"/>
                <a:ext cx="19050" cy="9525"/>
              </a:xfrm>
              <a:custGeom>
                <a:avLst/>
                <a:gdLst>
                  <a:gd name="T0" fmla="*/ 6 w 12"/>
                  <a:gd name="T1" fmla="*/ 6 h 6"/>
                  <a:gd name="T2" fmla="*/ 6 w 12"/>
                  <a:gd name="T3" fmla="*/ 6 h 6"/>
                  <a:gd name="T4" fmla="*/ 6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12 w 12"/>
                  <a:gd name="T11" fmla="*/ 6 h 6"/>
                  <a:gd name="T12" fmla="*/ 12 w 12"/>
                  <a:gd name="T13" fmla="*/ 0 h 6"/>
                  <a:gd name="T14" fmla="*/ 12 w 12"/>
                  <a:gd name="T15" fmla="*/ 0 h 6"/>
                  <a:gd name="T16" fmla="*/ 12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0 h 6"/>
                  <a:gd name="T24" fmla="*/ 6 w 12"/>
                  <a:gd name="T25" fmla="*/ 0 h 6"/>
                  <a:gd name="T26" fmla="*/ 0 w 12"/>
                  <a:gd name="T27" fmla="*/ 0 h 6"/>
                  <a:gd name="T28" fmla="*/ 0 w 12"/>
                  <a:gd name="T29" fmla="*/ 0 h 6"/>
                  <a:gd name="T30" fmla="*/ 6 w 12"/>
                  <a:gd name="T31" fmla="*/ 6 h 6"/>
                  <a:gd name="T32" fmla="*/ 6 w 12"/>
                  <a:gd name="T33" fmla="*/ 6 h 6"/>
                  <a:gd name="T34" fmla="*/ 6 w 12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60" name="Freeform 284"/>
              <p:cNvSpPr>
                <a:spLocks/>
              </p:cNvSpPr>
              <p:nvPr/>
            </p:nvSpPr>
            <p:spPr bwMode="auto">
              <a:xfrm>
                <a:off x="6988175" y="5130800"/>
                <a:ext cx="9525" cy="19050"/>
              </a:xfrm>
              <a:custGeom>
                <a:avLst/>
                <a:gdLst>
                  <a:gd name="T0" fmla="*/ 0 w 6"/>
                  <a:gd name="T1" fmla="*/ 6 h 12"/>
                  <a:gd name="T2" fmla="*/ 6 w 6"/>
                  <a:gd name="T3" fmla="*/ 12 h 12"/>
                  <a:gd name="T4" fmla="*/ 6 w 6"/>
                  <a:gd name="T5" fmla="*/ 12 h 12"/>
                  <a:gd name="T6" fmla="*/ 6 w 6"/>
                  <a:gd name="T7" fmla="*/ 12 h 12"/>
                  <a:gd name="T8" fmla="*/ 6 w 6"/>
                  <a:gd name="T9" fmla="*/ 12 h 12"/>
                  <a:gd name="T10" fmla="*/ 6 w 6"/>
                  <a:gd name="T11" fmla="*/ 6 h 12"/>
                  <a:gd name="T12" fmla="*/ 6 w 6"/>
                  <a:gd name="T13" fmla="*/ 6 h 12"/>
                  <a:gd name="T14" fmla="*/ 6 w 6"/>
                  <a:gd name="T15" fmla="*/ 6 h 12"/>
                  <a:gd name="T16" fmla="*/ 6 w 6"/>
                  <a:gd name="T17" fmla="*/ 6 h 12"/>
                  <a:gd name="T18" fmla="*/ 6 w 6"/>
                  <a:gd name="T19" fmla="*/ 0 h 12"/>
                  <a:gd name="T20" fmla="*/ 6 w 6"/>
                  <a:gd name="T21" fmla="*/ 0 h 12"/>
                  <a:gd name="T22" fmla="*/ 0 w 6"/>
                  <a:gd name="T23" fmla="*/ 6 h 12"/>
                  <a:gd name="T24" fmla="*/ 0 w 6"/>
                  <a:gd name="T25" fmla="*/ 6 h 12"/>
                  <a:gd name="T26" fmla="*/ 0 w 6"/>
                  <a:gd name="T27" fmla="*/ 6 h 12"/>
                  <a:gd name="T28" fmla="*/ 0 w 6"/>
                  <a:gd name="T29" fmla="*/ 6 h 12"/>
                  <a:gd name="T30" fmla="*/ 0 w 6"/>
                  <a:gd name="T31" fmla="*/ 6 h 12"/>
                  <a:gd name="T32" fmla="*/ 0 w 6"/>
                  <a:gd name="T33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12">
                    <a:moveTo>
                      <a:pt x="0" y="6"/>
                    </a:move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61" name="Freeform 285"/>
              <p:cNvSpPr>
                <a:spLocks/>
              </p:cNvSpPr>
              <p:nvPr/>
            </p:nvSpPr>
            <p:spPr bwMode="auto">
              <a:xfrm>
                <a:off x="6988175" y="5130800"/>
                <a:ext cx="9525" cy="19050"/>
              </a:xfrm>
              <a:custGeom>
                <a:avLst/>
                <a:gdLst>
                  <a:gd name="T0" fmla="*/ 0 w 6"/>
                  <a:gd name="T1" fmla="*/ 6 h 12"/>
                  <a:gd name="T2" fmla="*/ 6 w 6"/>
                  <a:gd name="T3" fmla="*/ 12 h 12"/>
                  <a:gd name="T4" fmla="*/ 6 w 6"/>
                  <a:gd name="T5" fmla="*/ 12 h 12"/>
                  <a:gd name="T6" fmla="*/ 6 w 6"/>
                  <a:gd name="T7" fmla="*/ 12 h 12"/>
                  <a:gd name="T8" fmla="*/ 6 w 6"/>
                  <a:gd name="T9" fmla="*/ 12 h 12"/>
                  <a:gd name="T10" fmla="*/ 6 w 6"/>
                  <a:gd name="T11" fmla="*/ 6 h 12"/>
                  <a:gd name="T12" fmla="*/ 6 w 6"/>
                  <a:gd name="T13" fmla="*/ 6 h 12"/>
                  <a:gd name="T14" fmla="*/ 6 w 6"/>
                  <a:gd name="T15" fmla="*/ 6 h 12"/>
                  <a:gd name="T16" fmla="*/ 6 w 6"/>
                  <a:gd name="T17" fmla="*/ 6 h 12"/>
                  <a:gd name="T18" fmla="*/ 6 w 6"/>
                  <a:gd name="T19" fmla="*/ 0 h 12"/>
                  <a:gd name="T20" fmla="*/ 6 w 6"/>
                  <a:gd name="T21" fmla="*/ 0 h 12"/>
                  <a:gd name="T22" fmla="*/ 0 w 6"/>
                  <a:gd name="T23" fmla="*/ 6 h 12"/>
                  <a:gd name="T24" fmla="*/ 0 w 6"/>
                  <a:gd name="T25" fmla="*/ 6 h 12"/>
                  <a:gd name="T26" fmla="*/ 0 w 6"/>
                  <a:gd name="T27" fmla="*/ 6 h 12"/>
                  <a:gd name="T28" fmla="*/ 0 w 6"/>
                  <a:gd name="T29" fmla="*/ 6 h 12"/>
                  <a:gd name="T30" fmla="*/ 0 w 6"/>
                  <a:gd name="T31" fmla="*/ 6 h 12"/>
                  <a:gd name="T32" fmla="*/ 0 w 6"/>
                  <a:gd name="T33" fmla="*/ 6 h 12"/>
                  <a:gd name="T34" fmla="*/ 0 w 6"/>
                  <a:gd name="T3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12">
                    <a:moveTo>
                      <a:pt x="0" y="6"/>
                    </a:move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62" name="Freeform 286"/>
              <p:cNvSpPr>
                <a:spLocks/>
              </p:cNvSpPr>
              <p:nvPr/>
            </p:nvSpPr>
            <p:spPr bwMode="auto">
              <a:xfrm>
                <a:off x="6988175" y="4978400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6 h 6"/>
                  <a:gd name="T12" fmla="*/ 6 w 6"/>
                  <a:gd name="T13" fmla="*/ 6 h 6"/>
                  <a:gd name="T14" fmla="*/ 6 w 6"/>
                  <a:gd name="T15" fmla="*/ 0 h 6"/>
                  <a:gd name="T16" fmla="*/ 6 w 6"/>
                  <a:gd name="T17" fmla="*/ 0 h 6"/>
                  <a:gd name="T18" fmla="*/ 6 w 6"/>
                  <a:gd name="T19" fmla="*/ 0 h 6"/>
                  <a:gd name="T20" fmla="*/ 6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6 h 6"/>
                  <a:gd name="T28" fmla="*/ 0 w 6"/>
                  <a:gd name="T29" fmla="*/ 6 h 6"/>
                  <a:gd name="T30" fmla="*/ 0 w 6"/>
                  <a:gd name="T31" fmla="*/ 6 h 6"/>
                  <a:gd name="T32" fmla="*/ 0 w 6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63" name="Freeform 287"/>
              <p:cNvSpPr>
                <a:spLocks/>
              </p:cNvSpPr>
              <p:nvPr/>
            </p:nvSpPr>
            <p:spPr bwMode="auto">
              <a:xfrm>
                <a:off x="6988175" y="4978400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6 h 6"/>
                  <a:gd name="T12" fmla="*/ 6 w 6"/>
                  <a:gd name="T13" fmla="*/ 6 h 6"/>
                  <a:gd name="T14" fmla="*/ 6 w 6"/>
                  <a:gd name="T15" fmla="*/ 0 h 6"/>
                  <a:gd name="T16" fmla="*/ 6 w 6"/>
                  <a:gd name="T17" fmla="*/ 0 h 6"/>
                  <a:gd name="T18" fmla="*/ 6 w 6"/>
                  <a:gd name="T19" fmla="*/ 0 h 6"/>
                  <a:gd name="T20" fmla="*/ 6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6 h 6"/>
                  <a:gd name="T28" fmla="*/ 0 w 6"/>
                  <a:gd name="T29" fmla="*/ 6 h 6"/>
                  <a:gd name="T30" fmla="*/ 0 w 6"/>
                  <a:gd name="T31" fmla="*/ 6 h 6"/>
                  <a:gd name="T32" fmla="*/ 0 w 6"/>
                  <a:gd name="T33" fmla="*/ 6 h 6"/>
                  <a:gd name="T34" fmla="*/ 0 w 6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64" name="Freeform 288"/>
              <p:cNvSpPr>
                <a:spLocks/>
              </p:cNvSpPr>
              <p:nvPr/>
            </p:nvSpPr>
            <p:spPr bwMode="auto">
              <a:xfrm>
                <a:off x="6988175" y="4873625"/>
                <a:ext cx="19050" cy="9525"/>
              </a:xfrm>
              <a:custGeom>
                <a:avLst/>
                <a:gdLst>
                  <a:gd name="T0" fmla="*/ 6 w 12"/>
                  <a:gd name="T1" fmla="*/ 6 h 6"/>
                  <a:gd name="T2" fmla="*/ 6 w 12"/>
                  <a:gd name="T3" fmla="*/ 6 h 6"/>
                  <a:gd name="T4" fmla="*/ 6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12 w 12"/>
                  <a:gd name="T11" fmla="*/ 0 h 6"/>
                  <a:gd name="T12" fmla="*/ 12 w 12"/>
                  <a:gd name="T13" fmla="*/ 0 h 6"/>
                  <a:gd name="T14" fmla="*/ 6 w 12"/>
                  <a:gd name="T15" fmla="*/ 0 h 6"/>
                  <a:gd name="T16" fmla="*/ 6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0 h 6"/>
                  <a:gd name="T24" fmla="*/ 6 w 12"/>
                  <a:gd name="T25" fmla="*/ 0 h 6"/>
                  <a:gd name="T26" fmla="*/ 0 w 12"/>
                  <a:gd name="T27" fmla="*/ 0 h 6"/>
                  <a:gd name="T28" fmla="*/ 0 w 12"/>
                  <a:gd name="T29" fmla="*/ 0 h 6"/>
                  <a:gd name="T30" fmla="*/ 6 w 12"/>
                  <a:gd name="T31" fmla="*/ 6 h 6"/>
                  <a:gd name="T32" fmla="*/ 6 w 12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65" name="Freeform 289"/>
              <p:cNvSpPr>
                <a:spLocks/>
              </p:cNvSpPr>
              <p:nvPr/>
            </p:nvSpPr>
            <p:spPr bwMode="auto">
              <a:xfrm>
                <a:off x="6988175" y="4873625"/>
                <a:ext cx="19050" cy="9525"/>
              </a:xfrm>
              <a:custGeom>
                <a:avLst/>
                <a:gdLst>
                  <a:gd name="T0" fmla="*/ 6 w 12"/>
                  <a:gd name="T1" fmla="*/ 6 h 6"/>
                  <a:gd name="T2" fmla="*/ 6 w 12"/>
                  <a:gd name="T3" fmla="*/ 6 h 6"/>
                  <a:gd name="T4" fmla="*/ 6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12 w 12"/>
                  <a:gd name="T11" fmla="*/ 0 h 6"/>
                  <a:gd name="T12" fmla="*/ 12 w 12"/>
                  <a:gd name="T13" fmla="*/ 0 h 6"/>
                  <a:gd name="T14" fmla="*/ 6 w 12"/>
                  <a:gd name="T15" fmla="*/ 0 h 6"/>
                  <a:gd name="T16" fmla="*/ 6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0 h 6"/>
                  <a:gd name="T24" fmla="*/ 6 w 12"/>
                  <a:gd name="T25" fmla="*/ 0 h 6"/>
                  <a:gd name="T26" fmla="*/ 0 w 12"/>
                  <a:gd name="T27" fmla="*/ 0 h 6"/>
                  <a:gd name="T28" fmla="*/ 0 w 12"/>
                  <a:gd name="T29" fmla="*/ 0 h 6"/>
                  <a:gd name="T30" fmla="*/ 6 w 12"/>
                  <a:gd name="T31" fmla="*/ 6 h 6"/>
                  <a:gd name="T32" fmla="*/ 6 w 12"/>
                  <a:gd name="T33" fmla="*/ 6 h 6"/>
                  <a:gd name="T34" fmla="*/ 6 w 12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66" name="Freeform 290"/>
              <p:cNvSpPr>
                <a:spLocks/>
              </p:cNvSpPr>
              <p:nvPr/>
            </p:nvSpPr>
            <p:spPr bwMode="auto">
              <a:xfrm>
                <a:off x="6978650" y="4940300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6 h 6"/>
                  <a:gd name="T12" fmla="*/ 6 w 6"/>
                  <a:gd name="T13" fmla="*/ 0 h 6"/>
                  <a:gd name="T14" fmla="*/ 6 w 6"/>
                  <a:gd name="T15" fmla="*/ 0 h 6"/>
                  <a:gd name="T16" fmla="*/ 6 w 6"/>
                  <a:gd name="T17" fmla="*/ 0 h 6"/>
                  <a:gd name="T18" fmla="*/ 6 w 6"/>
                  <a:gd name="T19" fmla="*/ 0 h 6"/>
                  <a:gd name="T20" fmla="*/ 6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0 h 6"/>
                  <a:gd name="T28" fmla="*/ 0 w 6"/>
                  <a:gd name="T29" fmla="*/ 0 h 6"/>
                  <a:gd name="T30" fmla="*/ 0 w 6"/>
                  <a:gd name="T31" fmla="*/ 6 h 6"/>
                  <a:gd name="T32" fmla="*/ 0 w 6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67" name="Freeform 291"/>
              <p:cNvSpPr>
                <a:spLocks/>
              </p:cNvSpPr>
              <p:nvPr/>
            </p:nvSpPr>
            <p:spPr bwMode="auto">
              <a:xfrm>
                <a:off x="6997700" y="4721225"/>
                <a:ext cx="19050" cy="9525"/>
              </a:xfrm>
              <a:custGeom>
                <a:avLst/>
                <a:gdLst>
                  <a:gd name="T0" fmla="*/ 6 w 12"/>
                  <a:gd name="T1" fmla="*/ 6 h 6"/>
                  <a:gd name="T2" fmla="*/ 6 w 12"/>
                  <a:gd name="T3" fmla="*/ 6 h 6"/>
                  <a:gd name="T4" fmla="*/ 6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12 w 12"/>
                  <a:gd name="T11" fmla="*/ 6 h 6"/>
                  <a:gd name="T12" fmla="*/ 12 w 12"/>
                  <a:gd name="T13" fmla="*/ 6 h 6"/>
                  <a:gd name="T14" fmla="*/ 12 w 12"/>
                  <a:gd name="T15" fmla="*/ 0 h 6"/>
                  <a:gd name="T16" fmla="*/ 12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0 h 6"/>
                  <a:gd name="T24" fmla="*/ 6 w 12"/>
                  <a:gd name="T25" fmla="*/ 0 h 6"/>
                  <a:gd name="T26" fmla="*/ 0 w 12"/>
                  <a:gd name="T27" fmla="*/ 0 h 6"/>
                  <a:gd name="T28" fmla="*/ 0 w 12"/>
                  <a:gd name="T29" fmla="*/ 6 h 6"/>
                  <a:gd name="T30" fmla="*/ 6 w 12"/>
                  <a:gd name="T31" fmla="*/ 6 h 6"/>
                  <a:gd name="T32" fmla="*/ 6 w 12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68" name="Freeform 292"/>
              <p:cNvSpPr>
                <a:spLocks/>
              </p:cNvSpPr>
              <p:nvPr/>
            </p:nvSpPr>
            <p:spPr bwMode="auto">
              <a:xfrm>
                <a:off x="6997700" y="4721225"/>
                <a:ext cx="19050" cy="9525"/>
              </a:xfrm>
              <a:custGeom>
                <a:avLst/>
                <a:gdLst>
                  <a:gd name="T0" fmla="*/ 6 w 12"/>
                  <a:gd name="T1" fmla="*/ 6 h 6"/>
                  <a:gd name="T2" fmla="*/ 6 w 12"/>
                  <a:gd name="T3" fmla="*/ 6 h 6"/>
                  <a:gd name="T4" fmla="*/ 6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12 w 12"/>
                  <a:gd name="T11" fmla="*/ 6 h 6"/>
                  <a:gd name="T12" fmla="*/ 12 w 12"/>
                  <a:gd name="T13" fmla="*/ 6 h 6"/>
                  <a:gd name="T14" fmla="*/ 12 w 12"/>
                  <a:gd name="T15" fmla="*/ 0 h 6"/>
                  <a:gd name="T16" fmla="*/ 12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0 h 6"/>
                  <a:gd name="T24" fmla="*/ 6 w 12"/>
                  <a:gd name="T25" fmla="*/ 0 h 6"/>
                  <a:gd name="T26" fmla="*/ 0 w 12"/>
                  <a:gd name="T27" fmla="*/ 0 h 6"/>
                  <a:gd name="T28" fmla="*/ 0 w 12"/>
                  <a:gd name="T29" fmla="*/ 6 h 6"/>
                  <a:gd name="T30" fmla="*/ 6 w 12"/>
                  <a:gd name="T31" fmla="*/ 6 h 6"/>
                  <a:gd name="T32" fmla="*/ 6 w 12"/>
                  <a:gd name="T33" fmla="*/ 6 h 6"/>
                  <a:gd name="T34" fmla="*/ 6 w 12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69" name="Freeform 293"/>
              <p:cNvSpPr>
                <a:spLocks/>
              </p:cNvSpPr>
              <p:nvPr/>
            </p:nvSpPr>
            <p:spPr bwMode="auto">
              <a:xfrm>
                <a:off x="6988175" y="4787900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6 h 6"/>
                  <a:gd name="T12" fmla="*/ 6 w 6"/>
                  <a:gd name="T13" fmla="*/ 0 h 6"/>
                  <a:gd name="T14" fmla="*/ 6 w 6"/>
                  <a:gd name="T15" fmla="*/ 0 h 6"/>
                  <a:gd name="T16" fmla="*/ 6 w 6"/>
                  <a:gd name="T17" fmla="*/ 0 h 6"/>
                  <a:gd name="T18" fmla="*/ 6 w 6"/>
                  <a:gd name="T19" fmla="*/ 0 h 6"/>
                  <a:gd name="T20" fmla="*/ 6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0 h 6"/>
                  <a:gd name="T28" fmla="*/ 0 w 6"/>
                  <a:gd name="T29" fmla="*/ 6 h 6"/>
                  <a:gd name="T30" fmla="*/ 0 w 6"/>
                  <a:gd name="T31" fmla="*/ 6 h 6"/>
                  <a:gd name="T32" fmla="*/ 0 w 6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70" name="Freeform 294"/>
              <p:cNvSpPr>
                <a:spLocks/>
              </p:cNvSpPr>
              <p:nvPr/>
            </p:nvSpPr>
            <p:spPr bwMode="auto">
              <a:xfrm>
                <a:off x="6988175" y="4787900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6 h 6"/>
                  <a:gd name="T12" fmla="*/ 6 w 6"/>
                  <a:gd name="T13" fmla="*/ 0 h 6"/>
                  <a:gd name="T14" fmla="*/ 6 w 6"/>
                  <a:gd name="T15" fmla="*/ 0 h 6"/>
                  <a:gd name="T16" fmla="*/ 6 w 6"/>
                  <a:gd name="T17" fmla="*/ 0 h 6"/>
                  <a:gd name="T18" fmla="*/ 6 w 6"/>
                  <a:gd name="T19" fmla="*/ 0 h 6"/>
                  <a:gd name="T20" fmla="*/ 6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0 h 6"/>
                  <a:gd name="T28" fmla="*/ 0 w 6"/>
                  <a:gd name="T29" fmla="*/ 6 h 6"/>
                  <a:gd name="T30" fmla="*/ 0 w 6"/>
                  <a:gd name="T31" fmla="*/ 6 h 6"/>
                  <a:gd name="T32" fmla="*/ 0 w 6"/>
                  <a:gd name="T33" fmla="*/ 6 h 6"/>
                  <a:gd name="T34" fmla="*/ 0 w 6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71" name="Rectangle 295"/>
              <p:cNvSpPr>
                <a:spLocks noChangeArrowheads="1"/>
              </p:cNvSpPr>
              <p:nvPr/>
            </p:nvSpPr>
            <p:spPr bwMode="auto">
              <a:xfrm>
                <a:off x="6673850" y="4368800"/>
                <a:ext cx="342900" cy="352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72" name="Freeform 296"/>
              <p:cNvSpPr>
                <a:spLocks/>
              </p:cNvSpPr>
              <p:nvPr/>
            </p:nvSpPr>
            <p:spPr bwMode="auto">
              <a:xfrm>
                <a:off x="6988175" y="4635500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0 h 6"/>
                  <a:gd name="T12" fmla="*/ 6 w 6"/>
                  <a:gd name="T13" fmla="*/ 0 h 6"/>
                  <a:gd name="T14" fmla="*/ 6 w 6"/>
                  <a:gd name="T15" fmla="*/ 0 h 6"/>
                  <a:gd name="T16" fmla="*/ 6 w 6"/>
                  <a:gd name="T17" fmla="*/ 0 h 6"/>
                  <a:gd name="T18" fmla="*/ 6 w 6"/>
                  <a:gd name="T19" fmla="*/ 0 h 6"/>
                  <a:gd name="T20" fmla="*/ 6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0 h 6"/>
                  <a:gd name="T28" fmla="*/ 0 w 6"/>
                  <a:gd name="T29" fmla="*/ 0 h 6"/>
                  <a:gd name="T30" fmla="*/ 0 w 6"/>
                  <a:gd name="T31" fmla="*/ 6 h 6"/>
                  <a:gd name="T32" fmla="*/ 0 w 6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73" name="Freeform 297"/>
              <p:cNvSpPr>
                <a:spLocks/>
              </p:cNvSpPr>
              <p:nvPr/>
            </p:nvSpPr>
            <p:spPr bwMode="auto">
              <a:xfrm>
                <a:off x="6988175" y="4635500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0 h 6"/>
                  <a:gd name="T12" fmla="*/ 6 w 6"/>
                  <a:gd name="T13" fmla="*/ 0 h 6"/>
                  <a:gd name="T14" fmla="*/ 6 w 6"/>
                  <a:gd name="T15" fmla="*/ 0 h 6"/>
                  <a:gd name="T16" fmla="*/ 6 w 6"/>
                  <a:gd name="T17" fmla="*/ 0 h 6"/>
                  <a:gd name="T18" fmla="*/ 6 w 6"/>
                  <a:gd name="T19" fmla="*/ 0 h 6"/>
                  <a:gd name="T20" fmla="*/ 6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0 h 6"/>
                  <a:gd name="T28" fmla="*/ 0 w 6"/>
                  <a:gd name="T29" fmla="*/ 0 h 6"/>
                  <a:gd name="T30" fmla="*/ 0 w 6"/>
                  <a:gd name="T31" fmla="*/ 6 h 6"/>
                  <a:gd name="T32" fmla="*/ 0 w 6"/>
                  <a:gd name="T33" fmla="*/ 6 h 6"/>
                  <a:gd name="T34" fmla="*/ 0 w 6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74" name="Freeform 298"/>
              <p:cNvSpPr>
                <a:spLocks/>
              </p:cNvSpPr>
              <p:nvPr/>
            </p:nvSpPr>
            <p:spPr bwMode="auto">
              <a:xfrm>
                <a:off x="6940550" y="4568825"/>
                <a:ext cx="9525" cy="19050"/>
              </a:xfrm>
              <a:custGeom>
                <a:avLst/>
                <a:gdLst>
                  <a:gd name="T0" fmla="*/ 0 w 6"/>
                  <a:gd name="T1" fmla="*/ 6 h 12"/>
                  <a:gd name="T2" fmla="*/ 6 w 6"/>
                  <a:gd name="T3" fmla="*/ 12 h 12"/>
                  <a:gd name="T4" fmla="*/ 6 w 6"/>
                  <a:gd name="T5" fmla="*/ 12 h 12"/>
                  <a:gd name="T6" fmla="*/ 6 w 6"/>
                  <a:gd name="T7" fmla="*/ 6 h 12"/>
                  <a:gd name="T8" fmla="*/ 6 w 6"/>
                  <a:gd name="T9" fmla="*/ 6 h 12"/>
                  <a:gd name="T10" fmla="*/ 6 w 6"/>
                  <a:gd name="T11" fmla="*/ 6 h 12"/>
                  <a:gd name="T12" fmla="*/ 6 w 6"/>
                  <a:gd name="T13" fmla="*/ 6 h 12"/>
                  <a:gd name="T14" fmla="*/ 6 w 6"/>
                  <a:gd name="T15" fmla="*/ 6 h 12"/>
                  <a:gd name="T16" fmla="*/ 6 w 6"/>
                  <a:gd name="T17" fmla="*/ 6 h 12"/>
                  <a:gd name="T18" fmla="*/ 6 w 6"/>
                  <a:gd name="T19" fmla="*/ 0 h 12"/>
                  <a:gd name="T20" fmla="*/ 6 w 6"/>
                  <a:gd name="T21" fmla="*/ 0 h 12"/>
                  <a:gd name="T22" fmla="*/ 0 w 6"/>
                  <a:gd name="T23" fmla="*/ 6 h 12"/>
                  <a:gd name="T24" fmla="*/ 0 w 6"/>
                  <a:gd name="T25" fmla="*/ 6 h 12"/>
                  <a:gd name="T26" fmla="*/ 0 w 6"/>
                  <a:gd name="T27" fmla="*/ 6 h 12"/>
                  <a:gd name="T28" fmla="*/ 0 w 6"/>
                  <a:gd name="T29" fmla="*/ 6 h 12"/>
                  <a:gd name="T30" fmla="*/ 0 w 6"/>
                  <a:gd name="T31" fmla="*/ 6 h 12"/>
                  <a:gd name="T32" fmla="*/ 0 w 6"/>
                  <a:gd name="T33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12">
                    <a:moveTo>
                      <a:pt x="0" y="6"/>
                    </a:moveTo>
                    <a:lnTo>
                      <a:pt x="6" y="12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75" name="Freeform 299"/>
              <p:cNvSpPr>
                <a:spLocks/>
              </p:cNvSpPr>
              <p:nvPr/>
            </p:nvSpPr>
            <p:spPr bwMode="auto">
              <a:xfrm>
                <a:off x="6940550" y="4568825"/>
                <a:ext cx="9525" cy="19050"/>
              </a:xfrm>
              <a:custGeom>
                <a:avLst/>
                <a:gdLst>
                  <a:gd name="T0" fmla="*/ 0 w 6"/>
                  <a:gd name="T1" fmla="*/ 6 h 12"/>
                  <a:gd name="T2" fmla="*/ 6 w 6"/>
                  <a:gd name="T3" fmla="*/ 12 h 12"/>
                  <a:gd name="T4" fmla="*/ 6 w 6"/>
                  <a:gd name="T5" fmla="*/ 12 h 12"/>
                  <a:gd name="T6" fmla="*/ 6 w 6"/>
                  <a:gd name="T7" fmla="*/ 6 h 12"/>
                  <a:gd name="T8" fmla="*/ 6 w 6"/>
                  <a:gd name="T9" fmla="*/ 6 h 12"/>
                  <a:gd name="T10" fmla="*/ 6 w 6"/>
                  <a:gd name="T11" fmla="*/ 6 h 12"/>
                  <a:gd name="T12" fmla="*/ 6 w 6"/>
                  <a:gd name="T13" fmla="*/ 6 h 12"/>
                  <a:gd name="T14" fmla="*/ 6 w 6"/>
                  <a:gd name="T15" fmla="*/ 6 h 12"/>
                  <a:gd name="T16" fmla="*/ 6 w 6"/>
                  <a:gd name="T17" fmla="*/ 6 h 12"/>
                  <a:gd name="T18" fmla="*/ 6 w 6"/>
                  <a:gd name="T19" fmla="*/ 0 h 12"/>
                  <a:gd name="T20" fmla="*/ 6 w 6"/>
                  <a:gd name="T21" fmla="*/ 0 h 12"/>
                  <a:gd name="T22" fmla="*/ 0 w 6"/>
                  <a:gd name="T23" fmla="*/ 6 h 12"/>
                  <a:gd name="T24" fmla="*/ 0 w 6"/>
                  <a:gd name="T25" fmla="*/ 6 h 12"/>
                  <a:gd name="T26" fmla="*/ 0 w 6"/>
                  <a:gd name="T27" fmla="*/ 6 h 12"/>
                  <a:gd name="T28" fmla="*/ 0 w 6"/>
                  <a:gd name="T29" fmla="*/ 6 h 12"/>
                  <a:gd name="T30" fmla="*/ 0 w 6"/>
                  <a:gd name="T31" fmla="*/ 6 h 12"/>
                  <a:gd name="T32" fmla="*/ 0 w 6"/>
                  <a:gd name="T33" fmla="*/ 6 h 12"/>
                  <a:gd name="T34" fmla="*/ 0 w 6"/>
                  <a:gd name="T3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12">
                    <a:moveTo>
                      <a:pt x="0" y="6"/>
                    </a:moveTo>
                    <a:lnTo>
                      <a:pt x="6" y="12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76" name="Freeform 300"/>
              <p:cNvSpPr>
                <a:spLocks/>
              </p:cNvSpPr>
              <p:nvPr/>
            </p:nvSpPr>
            <p:spPr bwMode="auto">
              <a:xfrm>
                <a:off x="6934200" y="4387850"/>
                <a:ext cx="19050" cy="9525"/>
              </a:xfrm>
              <a:custGeom>
                <a:avLst/>
                <a:gdLst>
                  <a:gd name="T0" fmla="*/ 6 w 12"/>
                  <a:gd name="T1" fmla="*/ 6 h 6"/>
                  <a:gd name="T2" fmla="*/ 6 w 12"/>
                  <a:gd name="T3" fmla="*/ 6 h 6"/>
                  <a:gd name="T4" fmla="*/ 6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12 w 12"/>
                  <a:gd name="T11" fmla="*/ 0 h 6"/>
                  <a:gd name="T12" fmla="*/ 12 w 12"/>
                  <a:gd name="T13" fmla="*/ 0 h 6"/>
                  <a:gd name="T14" fmla="*/ 6 w 12"/>
                  <a:gd name="T15" fmla="*/ 0 h 6"/>
                  <a:gd name="T16" fmla="*/ 6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0 h 6"/>
                  <a:gd name="T24" fmla="*/ 6 w 12"/>
                  <a:gd name="T25" fmla="*/ 0 h 6"/>
                  <a:gd name="T26" fmla="*/ 0 w 12"/>
                  <a:gd name="T27" fmla="*/ 0 h 6"/>
                  <a:gd name="T28" fmla="*/ 0 w 12"/>
                  <a:gd name="T29" fmla="*/ 0 h 6"/>
                  <a:gd name="T30" fmla="*/ 6 w 12"/>
                  <a:gd name="T31" fmla="*/ 6 h 6"/>
                  <a:gd name="T32" fmla="*/ 6 w 12"/>
                  <a:gd name="T33" fmla="*/ 6 h 6"/>
                  <a:gd name="T34" fmla="*/ 6 w 12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77" name="Freeform 301"/>
              <p:cNvSpPr>
                <a:spLocks/>
              </p:cNvSpPr>
              <p:nvPr/>
            </p:nvSpPr>
            <p:spPr bwMode="auto">
              <a:xfrm>
                <a:off x="6959600" y="4416425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0 h 6"/>
                  <a:gd name="T12" fmla="*/ 6 w 6"/>
                  <a:gd name="T13" fmla="*/ 0 h 6"/>
                  <a:gd name="T14" fmla="*/ 6 w 6"/>
                  <a:gd name="T15" fmla="*/ 0 h 6"/>
                  <a:gd name="T16" fmla="*/ 6 w 6"/>
                  <a:gd name="T17" fmla="*/ 0 h 6"/>
                  <a:gd name="T18" fmla="*/ 0 w 6"/>
                  <a:gd name="T19" fmla="*/ 0 h 6"/>
                  <a:gd name="T20" fmla="*/ 0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0 h 6"/>
                  <a:gd name="T28" fmla="*/ 0 w 6"/>
                  <a:gd name="T29" fmla="*/ 0 h 6"/>
                  <a:gd name="T30" fmla="*/ 0 w 6"/>
                  <a:gd name="T31" fmla="*/ 6 h 6"/>
                  <a:gd name="T32" fmla="*/ 0 w 6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78" name="Freeform 302"/>
              <p:cNvSpPr>
                <a:spLocks/>
              </p:cNvSpPr>
              <p:nvPr/>
            </p:nvSpPr>
            <p:spPr bwMode="auto">
              <a:xfrm>
                <a:off x="6959600" y="4416425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0 h 6"/>
                  <a:gd name="T12" fmla="*/ 6 w 6"/>
                  <a:gd name="T13" fmla="*/ 0 h 6"/>
                  <a:gd name="T14" fmla="*/ 6 w 6"/>
                  <a:gd name="T15" fmla="*/ 0 h 6"/>
                  <a:gd name="T16" fmla="*/ 6 w 6"/>
                  <a:gd name="T17" fmla="*/ 0 h 6"/>
                  <a:gd name="T18" fmla="*/ 0 w 6"/>
                  <a:gd name="T19" fmla="*/ 0 h 6"/>
                  <a:gd name="T20" fmla="*/ 0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0 h 6"/>
                  <a:gd name="T28" fmla="*/ 0 w 6"/>
                  <a:gd name="T29" fmla="*/ 0 h 6"/>
                  <a:gd name="T30" fmla="*/ 0 w 6"/>
                  <a:gd name="T31" fmla="*/ 6 h 6"/>
                  <a:gd name="T32" fmla="*/ 0 w 6"/>
                  <a:gd name="T33" fmla="*/ 6 h 6"/>
                  <a:gd name="T34" fmla="*/ 0 w 6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79" name="Freeform 303"/>
              <p:cNvSpPr>
                <a:spLocks/>
              </p:cNvSpPr>
              <p:nvPr/>
            </p:nvSpPr>
            <p:spPr bwMode="auto">
              <a:xfrm>
                <a:off x="6931025" y="4502150"/>
                <a:ext cx="19050" cy="19050"/>
              </a:xfrm>
              <a:custGeom>
                <a:avLst/>
                <a:gdLst>
                  <a:gd name="T0" fmla="*/ 6 w 12"/>
                  <a:gd name="T1" fmla="*/ 6 h 12"/>
                  <a:gd name="T2" fmla="*/ 6 w 12"/>
                  <a:gd name="T3" fmla="*/ 12 h 12"/>
                  <a:gd name="T4" fmla="*/ 6 w 12"/>
                  <a:gd name="T5" fmla="*/ 12 h 12"/>
                  <a:gd name="T6" fmla="*/ 6 w 12"/>
                  <a:gd name="T7" fmla="*/ 12 h 12"/>
                  <a:gd name="T8" fmla="*/ 6 w 12"/>
                  <a:gd name="T9" fmla="*/ 12 h 12"/>
                  <a:gd name="T10" fmla="*/ 12 w 12"/>
                  <a:gd name="T11" fmla="*/ 6 h 12"/>
                  <a:gd name="T12" fmla="*/ 12 w 12"/>
                  <a:gd name="T13" fmla="*/ 6 h 12"/>
                  <a:gd name="T14" fmla="*/ 12 w 12"/>
                  <a:gd name="T15" fmla="*/ 6 h 12"/>
                  <a:gd name="T16" fmla="*/ 12 w 12"/>
                  <a:gd name="T17" fmla="*/ 6 h 12"/>
                  <a:gd name="T18" fmla="*/ 6 w 12"/>
                  <a:gd name="T19" fmla="*/ 0 h 12"/>
                  <a:gd name="T20" fmla="*/ 6 w 12"/>
                  <a:gd name="T21" fmla="*/ 0 h 12"/>
                  <a:gd name="T22" fmla="*/ 6 w 12"/>
                  <a:gd name="T23" fmla="*/ 6 h 12"/>
                  <a:gd name="T24" fmla="*/ 6 w 12"/>
                  <a:gd name="T25" fmla="*/ 6 h 12"/>
                  <a:gd name="T26" fmla="*/ 6 w 12"/>
                  <a:gd name="T27" fmla="*/ 6 h 12"/>
                  <a:gd name="T28" fmla="*/ 0 w 12"/>
                  <a:gd name="T29" fmla="*/ 6 h 12"/>
                  <a:gd name="T30" fmla="*/ 6 w 12"/>
                  <a:gd name="T31" fmla="*/ 6 h 12"/>
                  <a:gd name="T32" fmla="*/ 6 w 12"/>
                  <a:gd name="T33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" h="12">
                    <a:moveTo>
                      <a:pt x="6" y="6"/>
                    </a:move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80" name="Freeform 304"/>
              <p:cNvSpPr>
                <a:spLocks/>
              </p:cNvSpPr>
              <p:nvPr/>
            </p:nvSpPr>
            <p:spPr bwMode="auto">
              <a:xfrm>
                <a:off x="6931025" y="4502150"/>
                <a:ext cx="19050" cy="19050"/>
              </a:xfrm>
              <a:custGeom>
                <a:avLst/>
                <a:gdLst>
                  <a:gd name="T0" fmla="*/ 6 w 12"/>
                  <a:gd name="T1" fmla="*/ 6 h 12"/>
                  <a:gd name="T2" fmla="*/ 6 w 12"/>
                  <a:gd name="T3" fmla="*/ 12 h 12"/>
                  <a:gd name="T4" fmla="*/ 6 w 12"/>
                  <a:gd name="T5" fmla="*/ 12 h 12"/>
                  <a:gd name="T6" fmla="*/ 6 w 12"/>
                  <a:gd name="T7" fmla="*/ 12 h 12"/>
                  <a:gd name="T8" fmla="*/ 6 w 12"/>
                  <a:gd name="T9" fmla="*/ 12 h 12"/>
                  <a:gd name="T10" fmla="*/ 12 w 12"/>
                  <a:gd name="T11" fmla="*/ 6 h 12"/>
                  <a:gd name="T12" fmla="*/ 12 w 12"/>
                  <a:gd name="T13" fmla="*/ 6 h 12"/>
                  <a:gd name="T14" fmla="*/ 12 w 12"/>
                  <a:gd name="T15" fmla="*/ 6 h 12"/>
                  <a:gd name="T16" fmla="*/ 12 w 12"/>
                  <a:gd name="T17" fmla="*/ 6 h 12"/>
                  <a:gd name="T18" fmla="*/ 6 w 12"/>
                  <a:gd name="T19" fmla="*/ 0 h 12"/>
                  <a:gd name="T20" fmla="*/ 6 w 12"/>
                  <a:gd name="T21" fmla="*/ 0 h 12"/>
                  <a:gd name="T22" fmla="*/ 6 w 12"/>
                  <a:gd name="T23" fmla="*/ 6 h 12"/>
                  <a:gd name="T24" fmla="*/ 6 w 12"/>
                  <a:gd name="T25" fmla="*/ 6 h 12"/>
                  <a:gd name="T26" fmla="*/ 6 w 12"/>
                  <a:gd name="T27" fmla="*/ 6 h 12"/>
                  <a:gd name="T28" fmla="*/ 0 w 12"/>
                  <a:gd name="T29" fmla="*/ 6 h 12"/>
                  <a:gd name="T30" fmla="*/ 6 w 12"/>
                  <a:gd name="T31" fmla="*/ 6 h 12"/>
                  <a:gd name="T32" fmla="*/ 6 w 12"/>
                  <a:gd name="T33" fmla="*/ 6 h 12"/>
                  <a:gd name="T34" fmla="*/ 6 w 12"/>
                  <a:gd name="T3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12">
                    <a:moveTo>
                      <a:pt x="6" y="6"/>
                    </a:move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81" name="Freeform 305"/>
              <p:cNvSpPr>
                <a:spLocks/>
              </p:cNvSpPr>
              <p:nvPr/>
            </p:nvSpPr>
            <p:spPr bwMode="auto">
              <a:xfrm>
                <a:off x="6959600" y="4445000"/>
                <a:ext cx="19050" cy="19050"/>
              </a:xfrm>
              <a:custGeom>
                <a:avLst/>
                <a:gdLst>
                  <a:gd name="T0" fmla="*/ 0 w 12"/>
                  <a:gd name="T1" fmla="*/ 6 h 12"/>
                  <a:gd name="T2" fmla="*/ 6 w 12"/>
                  <a:gd name="T3" fmla="*/ 12 h 12"/>
                  <a:gd name="T4" fmla="*/ 6 w 12"/>
                  <a:gd name="T5" fmla="*/ 12 h 12"/>
                  <a:gd name="T6" fmla="*/ 6 w 12"/>
                  <a:gd name="T7" fmla="*/ 12 h 12"/>
                  <a:gd name="T8" fmla="*/ 6 w 12"/>
                  <a:gd name="T9" fmla="*/ 12 h 12"/>
                  <a:gd name="T10" fmla="*/ 6 w 12"/>
                  <a:gd name="T11" fmla="*/ 6 h 12"/>
                  <a:gd name="T12" fmla="*/ 12 w 12"/>
                  <a:gd name="T13" fmla="*/ 6 h 12"/>
                  <a:gd name="T14" fmla="*/ 6 w 12"/>
                  <a:gd name="T15" fmla="*/ 6 h 12"/>
                  <a:gd name="T16" fmla="*/ 6 w 12"/>
                  <a:gd name="T17" fmla="*/ 6 h 12"/>
                  <a:gd name="T18" fmla="*/ 6 w 12"/>
                  <a:gd name="T19" fmla="*/ 0 h 12"/>
                  <a:gd name="T20" fmla="*/ 6 w 12"/>
                  <a:gd name="T21" fmla="*/ 0 h 12"/>
                  <a:gd name="T22" fmla="*/ 0 w 12"/>
                  <a:gd name="T23" fmla="*/ 6 h 12"/>
                  <a:gd name="T24" fmla="*/ 0 w 12"/>
                  <a:gd name="T25" fmla="*/ 6 h 12"/>
                  <a:gd name="T26" fmla="*/ 0 w 12"/>
                  <a:gd name="T27" fmla="*/ 6 h 12"/>
                  <a:gd name="T28" fmla="*/ 0 w 12"/>
                  <a:gd name="T29" fmla="*/ 6 h 12"/>
                  <a:gd name="T30" fmla="*/ 0 w 12"/>
                  <a:gd name="T31" fmla="*/ 6 h 12"/>
                  <a:gd name="T32" fmla="*/ 0 w 12"/>
                  <a:gd name="T33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" h="12">
                    <a:moveTo>
                      <a:pt x="0" y="6"/>
                    </a:move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82" name="Freeform 306"/>
              <p:cNvSpPr>
                <a:spLocks/>
              </p:cNvSpPr>
              <p:nvPr/>
            </p:nvSpPr>
            <p:spPr bwMode="auto">
              <a:xfrm>
                <a:off x="6959600" y="4445000"/>
                <a:ext cx="19050" cy="19050"/>
              </a:xfrm>
              <a:custGeom>
                <a:avLst/>
                <a:gdLst>
                  <a:gd name="T0" fmla="*/ 0 w 12"/>
                  <a:gd name="T1" fmla="*/ 6 h 12"/>
                  <a:gd name="T2" fmla="*/ 6 w 12"/>
                  <a:gd name="T3" fmla="*/ 12 h 12"/>
                  <a:gd name="T4" fmla="*/ 6 w 12"/>
                  <a:gd name="T5" fmla="*/ 12 h 12"/>
                  <a:gd name="T6" fmla="*/ 6 w 12"/>
                  <a:gd name="T7" fmla="*/ 12 h 12"/>
                  <a:gd name="T8" fmla="*/ 6 w 12"/>
                  <a:gd name="T9" fmla="*/ 12 h 12"/>
                  <a:gd name="T10" fmla="*/ 6 w 12"/>
                  <a:gd name="T11" fmla="*/ 6 h 12"/>
                  <a:gd name="T12" fmla="*/ 12 w 12"/>
                  <a:gd name="T13" fmla="*/ 6 h 12"/>
                  <a:gd name="T14" fmla="*/ 6 w 12"/>
                  <a:gd name="T15" fmla="*/ 6 h 12"/>
                  <a:gd name="T16" fmla="*/ 6 w 12"/>
                  <a:gd name="T17" fmla="*/ 6 h 12"/>
                  <a:gd name="T18" fmla="*/ 6 w 12"/>
                  <a:gd name="T19" fmla="*/ 0 h 12"/>
                  <a:gd name="T20" fmla="*/ 6 w 12"/>
                  <a:gd name="T21" fmla="*/ 0 h 12"/>
                  <a:gd name="T22" fmla="*/ 0 w 12"/>
                  <a:gd name="T23" fmla="*/ 6 h 12"/>
                  <a:gd name="T24" fmla="*/ 0 w 12"/>
                  <a:gd name="T25" fmla="*/ 6 h 12"/>
                  <a:gd name="T26" fmla="*/ 0 w 12"/>
                  <a:gd name="T27" fmla="*/ 6 h 12"/>
                  <a:gd name="T28" fmla="*/ 0 w 12"/>
                  <a:gd name="T29" fmla="*/ 6 h 12"/>
                  <a:gd name="T30" fmla="*/ 0 w 12"/>
                  <a:gd name="T31" fmla="*/ 6 h 12"/>
                  <a:gd name="T32" fmla="*/ 0 w 12"/>
                  <a:gd name="T33" fmla="*/ 6 h 12"/>
                  <a:gd name="T34" fmla="*/ 0 w 12"/>
                  <a:gd name="T3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12">
                    <a:moveTo>
                      <a:pt x="0" y="6"/>
                    </a:move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83" name="Freeform 307"/>
              <p:cNvSpPr>
                <a:spLocks/>
              </p:cNvSpPr>
              <p:nvPr/>
            </p:nvSpPr>
            <p:spPr bwMode="auto">
              <a:xfrm>
                <a:off x="6934200" y="4435475"/>
                <a:ext cx="19050" cy="9525"/>
              </a:xfrm>
              <a:custGeom>
                <a:avLst/>
                <a:gdLst>
                  <a:gd name="T0" fmla="*/ 0 w 12"/>
                  <a:gd name="T1" fmla="*/ 6 h 6"/>
                  <a:gd name="T2" fmla="*/ 6 w 12"/>
                  <a:gd name="T3" fmla="*/ 6 h 6"/>
                  <a:gd name="T4" fmla="*/ 6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12 w 12"/>
                  <a:gd name="T11" fmla="*/ 6 h 6"/>
                  <a:gd name="T12" fmla="*/ 12 w 12"/>
                  <a:gd name="T13" fmla="*/ 0 h 6"/>
                  <a:gd name="T14" fmla="*/ 6 w 12"/>
                  <a:gd name="T15" fmla="*/ 0 h 6"/>
                  <a:gd name="T16" fmla="*/ 6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0 h 6"/>
                  <a:gd name="T24" fmla="*/ 6 w 12"/>
                  <a:gd name="T25" fmla="*/ 0 h 6"/>
                  <a:gd name="T26" fmla="*/ 0 w 12"/>
                  <a:gd name="T27" fmla="*/ 0 h 6"/>
                  <a:gd name="T28" fmla="*/ 0 w 12"/>
                  <a:gd name="T29" fmla="*/ 6 h 6"/>
                  <a:gd name="T30" fmla="*/ 0 w 12"/>
                  <a:gd name="T31" fmla="*/ 6 h 6"/>
                  <a:gd name="T32" fmla="*/ 0 w 12"/>
                  <a:gd name="T33" fmla="*/ 6 h 6"/>
                  <a:gd name="T34" fmla="*/ 0 w 12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84" name="Freeform 308"/>
              <p:cNvSpPr>
                <a:spLocks/>
              </p:cNvSpPr>
              <p:nvPr/>
            </p:nvSpPr>
            <p:spPr bwMode="auto">
              <a:xfrm>
                <a:off x="6969125" y="4464050"/>
                <a:ext cx="19050" cy="9525"/>
              </a:xfrm>
              <a:custGeom>
                <a:avLst/>
                <a:gdLst>
                  <a:gd name="T0" fmla="*/ 0 w 12"/>
                  <a:gd name="T1" fmla="*/ 6 h 6"/>
                  <a:gd name="T2" fmla="*/ 6 w 12"/>
                  <a:gd name="T3" fmla="*/ 6 h 6"/>
                  <a:gd name="T4" fmla="*/ 6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12 w 12"/>
                  <a:gd name="T11" fmla="*/ 6 h 6"/>
                  <a:gd name="T12" fmla="*/ 12 w 12"/>
                  <a:gd name="T13" fmla="*/ 6 h 6"/>
                  <a:gd name="T14" fmla="*/ 6 w 12"/>
                  <a:gd name="T15" fmla="*/ 0 h 6"/>
                  <a:gd name="T16" fmla="*/ 6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0 h 6"/>
                  <a:gd name="T24" fmla="*/ 6 w 12"/>
                  <a:gd name="T25" fmla="*/ 0 h 6"/>
                  <a:gd name="T26" fmla="*/ 0 w 12"/>
                  <a:gd name="T27" fmla="*/ 6 h 6"/>
                  <a:gd name="T28" fmla="*/ 0 w 12"/>
                  <a:gd name="T29" fmla="*/ 6 h 6"/>
                  <a:gd name="T30" fmla="*/ 0 w 12"/>
                  <a:gd name="T31" fmla="*/ 6 h 6"/>
                  <a:gd name="T32" fmla="*/ 0 w 12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85" name="Freeform 309"/>
              <p:cNvSpPr>
                <a:spLocks/>
              </p:cNvSpPr>
              <p:nvPr/>
            </p:nvSpPr>
            <p:spPr bwMode="auto">
              <a:xfrm>
                <a:off x="6969125" y="4464050"/>
                <a:ext cx="19050" cy="9525"/>
              </a:xfrm>
              <a:custGeom>
                <a:avLst/>
                <a:gdLst>
                  <a:gd name="T0" fmla="*/ 0 w 12"/>
                  <a:gd name="T1" fmla="*/ 6 h 6"/>
                  <a:gd name="T2" fmla="*/ 6 w 12"/>
                  <a:gd name="T3" fmla="*/ 6 h 6"/>
                  <a:gd name="T4" fmla="*/ 6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12 w 12"/>
                  <a:gd name="T11" fmla="*/ 6 h 6"/>
                  <a:gd name="T12" fmla="*/ 12 w 12"/>
                  <a:gd name="T13" fmla="*/ 6 h 6"/>
                  <a:gd name="T14" fmla="*/ 6 w 12"/>
                  <a:gd name="T15" fmla="*/ 0 h 6"/>
                  <a:gd name="T16" fmla="*/ 6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0 h 6"/>
                  <a:gd name="T24" fmla="*/ 6 w 12"/>
                  <a:gd name="T25" fmla="*/ 0 h 6"/>
                  <a:gd name="T26" fmla="*/ 0 w 12"/>
                  <a:gd name="T27" fmla="*/ 6 h 6"/>
                  <a:gd name="T28" fmla="*/ 0 w 12"/>
                  <a:gd name="T29" fmla="*/ 6 h 6"/>
                  <a:gd name="T30" fmla="*/ 0 w 12"/>
                  <a:gd name="T31" fmla="*/ 6 h 6"/>
                  <a:gd name="T32" fmla="*/ 0 w 12"/>
                  <a:gd name="T33" fmla="*/ 6 h 6"/>
                  <a:gd name="T34" fmla="*/ 0 w 12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86" name="Freeform 310"/>
              <p:cNvSpPr>
                <a:spLocks/>
              </p:cNvSpPr>
              <p:nvPr/>
            </p:nvSpPr>
            <p:spPr bwMode="auto">
              <a:xfrm>
                <a:off x="6950075" y="4502150"/>
                <a:ext cx="19050" cy="19050"/>
              </a:xfrm>
              <a:custGeom>
                <a:avLst/>
                <a:gdLst>
                  <a:gd name="T0" fmla="*/ 6 w 12"/>
                  <a:gd name="T1" fmla="*/ 6 h 12"/>
                  <a:gd name="T2" fmla="*/ 6 w 12"/>
                  <a:gd name="T3" fmla="*/ 12 h 12"/>
                  <a:gd name="T4" fmla="*/ 6 w 12"/>
                  <a:gd name="T5" fmla="*/ 12 h 12"/>
                  <a:gd name="T6" fmla="*/ 12 w 12"/>
                  <a:gd name="T7" fmla="*/ 12 h 12"/>
                  <a:gd name="T8" fmla="*/ 12 w 12"/>
                  <a:gd name="T9" fmla="*/ 12 h 12"/>
                  <a:gd name="T10" fmla="*/ 12 w 12"/>
                  <a:gd name="T11" fmla="*/ 6 h 12"/>
                  <a:gd name="T12" fmla="*/ 12 w 12"/>
                  <a:gd name="T13" fmla="*/ 6 h 12"/>
                  <a:gd name="T14" fmla="*/ 12 w 12"/>
                  <a:gd name="T15" fmla="*/ 6 h 12"/>
                  <a:gd name="T16" fmla="*/ 12 w 12"/>
                  <a:gd name="T17" fmla="*/ 6 h 12"/>
                  <a:gd name="T18" fmla="*/ 6 w 12"/>
                  <a:gd name="T19" fmla="*/ 0 h 12"/>
                  <a:gd name="T20" fmla="*/ 6 w 12"/>
                  <a:gd name="T21" fmla="*/ 0 h 12"/>
                  <a:gd name="T22" fmla="*/ 6 w 12"/>
                  <a:gd name="T23" fmla="*/ 6 h 12"/>
                  <a:gd name="T24" fmla="*/ 6 w 12"/>
                  <a:gd name="T25" fmla="*/ 6 h 12"/>
                  <a:gd name="T26" fmla="*/ 6 w 12"/>
                  <a:gd name="T27" fmla="*/ 6 h 12"/>
                  <a:gd name="T28" fmla="*/ 0 w 12"/>
                  <a:gd name="T29" fmla="*/ 6 h 12"/>
                  <a:gd name="T30" fmla="*/ 6 w 12"/>
                  <a:gd name="T31" fmla="*/ 6 h 12"/>
                  <a:gd name="T32" fmla="*/ 6 w 12"/>
                  <a:gd name="T33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" h="12">
                    <a:moveTo>
                      <a:pt x="6" y="6"/>
                    </a:moveTo>
                    <a:lnTo>
                      <a:pt x="6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87" name="Freeform 311"/>
              <p:cNvSpPr>
                <a:spLocks/>
              </p:cNvSpPr>
              <p:nvPr/>
            </p:nvSpPr>
            <p:spPr bwMode="auto">
              <a:xfrm>
                <a:off x="6950075" y="4502150"/>
                <a:ext cx="19050" cy="19050"/>
              </a:xfrm>
              <a:custGeom>
                <a:avLst/>
                <a:gdLst>
                  <a:gd name="T0" fmla="*/ 6 w 12"/>
                  <a:gd name="T1" fmla="*/ 6 h 12"/>
                  <a:gd name="T2" fmla="*/ 6 w 12"/>
                  <a:gd name="T3" fmla="*/ 12 h 12"/>
                  <a:gd name="T4" fmla="*/ 6 w 12"/>
                  <a:gd name="T5" fmla="*/ 12 h 12"/>
                  <a:gd name="T6" fmla="*/ 12 w 12"/>
                  <a:gd name="T7" fmla="*/ 12 h 12"/>
                  <a:gd name="T8" fmla="*/ 12 w 12"/>
                  <a:gd name="T9" fmla="*/ 12 h 12"/>
                  <a:gd name="T10" fmla="*/ 12 w 12"/>
                  <a:gd name="T11" fmla="*/ 6 h 12"/>
                  <a:gd name="T12" fmla="*/ 12 w 12"/>
                  <a:gd name="T13" fmla="*/ 6 h 12"/>
                  <a:gd name="T14" fmla="*/ 12 w 12"/>
                  <a:gd name="T15" fmla="*/ 6 h 12"/>
                  <a:gd name="T16" fmla="*/ 12 w 12"/>
                  <a:gd name="T17" fmla="*/ 6 h 12"/>
                  <a:gd name="T18" fmla="*/ 6 w 12"/>
                  <a:gd name="T19" fmla="*/ 0 h 12"/>
                  <a:gd name="T20" fmla="*/ 6 w 12"/>
                  <a:gd name="T21" fmla="*/ 0 h 12"/>
                  <a:gd name="T22" fmla="*/ 6 w 12"/>
                  <a:gd name="T23" fmla="*/ 6 h 12"/>
                  <a:gd name="T24" fmla="*/ 6 w 12"/>
                  <a:gd name="T25" fmla="*/ 6 h 12"/>
                  <a:gd name="T26" fmla="*/ 6 w 12"/>
                  <a:gd name="T27" fmla="*/ 6 h 12"/>
                  <a:gd name="T28" fmla="*/ 0 w 12"/>
                  <a:gd name="T29" fmla="*/ 6 h 12"/>
                  <a:gd name="T30" fmla="*/ 6 w 12"/>
                  <a:gd name="T31" fmla="*/ 6 h 12"/>
                  <a:gd name="T32" fmla="*/ 6 w 12"/>
                  <a:gd name="T33" fmla="*/ 6 h 12"/>
                  <a:gd name="T34" fmla="*/ 6 w 12"/>
                  <a:gd name="T3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12">
                    <a:moveTo>
                      <a:pt x="6" y="6"/>
                    </a:moveTo>
                    <a:lnTo>
                      <a:pt x="6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88" name="Freeform 312"/>
              <p:cNvSpPr>
                <a:spLocks/>
              </p:cNvSpPr>
              <p:nvPr/>
            </p:nvSpPr>
            <p:spPr bwMode="auto">
              <a:xfrm>
                <a:off x="6988175" y="4521200"/>
                <a:ext cx="19050" cy="9525"/>
              </a:xfrm>
              <a:custGeom>
                <a:avLst/>
                <a:gdLst>
                  <a:gd name="T0" fmla="*/ 6 w 12"/>
                  <a:gd name="T1" fmla="*/ 6 h 6"/>
                  <a:gd name="T2" fmla="*/ 6 w 12"/>
                  <a:gd name="T3" fmla="*/ 6 h 6"/>
                  <a:gd name="T4" fmla="*/ 6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12 w 12"/>
                  <a:gd name="T11" fmla="*/ 6 h 6"/>
                  <a:gd name="T12" fmla="*/ 12 w 12"/>
                  <a:gd name="T13" fmla="*/ 0 h 6"/>
                  <a:gd name="T14" fmla="*/ 6 w 12"/>
                  <a:gd name="T15" fmla="*/ 0 h 6"/>
                  <a:gd name="T16" fmla="*/ 6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0 h 6"/>
                  <a:gd name="T24" fmla="*/ 6 w 12"/>
                  <a:gd name="T25" fmla="*/ 0 h 6"/>
                  <a:gd name="T26" fmla="*/ 0 w 12"/>
                  <a:gd name="T27" fmla="*/ 0 h 6"/>
                  <a:gd name="T28" fmla="*/ 0 w 12"/>
                  <a:gd name="T29" fmla="*/ 6 h 6"/>
                  <a:gd name="T30" fmla="*/ 6 w 12"/>
                  <a:gd name="T31" fmla="*/ 6 h 6"/>
                  <a:gd name="T32" fmla="*/ 6 w 12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89" name="Freeform 313"/>
              <p:cNvSpPr>
                <a:spLocks/>
              </p:cNvSpPr>
              <p:nvPr/>
            </p:nvSpPr>
            <p:spPr bwMode="auto">
              <a:xfrm>
                <a:off x="6988175" y="4521200"/>
                <a:ext cx="19050" cy="9525"/>
              </a:xfrm>
              <a:custGeom>
                <a:avLst/>
                <a:gdLst>
                  <a:gd name="T0" fmla="*/ 6 w 12"/>
                  <a:gd name="T1" fmla="*/ 6 h 6"/>
                  <a:gd name="T2" fmla="*/ 6 w 12"/>
                  <a:gd name="T3" fmla="*/ 6 h 6"/>
                  <a:gd name="T4" fmla="*/ 6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12 w 12"/>
                  <a:gd name="T11" fmla="*/ 6 h 6"/>
                  <a:gd name="T12" fmla="*/ 12 w 12"/>
                  <a:gd name="T13" fmla="*/ 0 h 6"/>
                  <a:gd name="T14" fmla="*/ 6 w 12"/>
                  <a:gd name="T15" fmla="*/ 0 h 6"/>
                  <a:gd name="T16" fmla="*/ 6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0 h 6"/>
                  <a:gd name="T24" fmla="*/ 6 w 12"/>
                  <a:gd name="T25" fmla="*/ 0 h 6"/>
                  <a:gd name="T26" fmla="*/ 0 w 12"/>
                  <a:gd name="T27" fmla="*/ 0 h 6"/>
                  <a:gd name="T28" fmla="*/ 0 w 12"/>
                  <a:gd name="T29" fmla="*/ 6 h 6"/>
                  <a:gd name="T30" fmla="*/ 6 w 12"/>
                  <a:gd name="T31" fmla="*/ 6 h 6"/>
                  <a:gd name="T32" fmla="*/ 6 w 12"/>
                  <a:gd name="T33" fmla="*/ 6 h 6"/>
                  <a:gd name="T34" fmla="*/ 6 w 12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90" name="Freeform 314"/>
              <p:cNvSpPr>
                <a:spLocks/>
              </p:cNvSpPr>
              <p:nvPr/>
            </p:nvSpPr>
            <p:spPr bwMode="auto">
              <a:xfrm>
                <a:off x="6950075" y="4540250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6 h 6"/>
                  <a:gd name="T12" fmla="*/ 6 w 6"/>
                  <a:gd name="T13" fmla="*/ 6 h 6"/>
                  <a:gd name="T14" fmla="*/ 6 w 6"/>
                  <a:gd name="T15" fmla="*/ 0 h 6"/>
                  <a:gd name="T16" fmla="*/ 6 w 6"/>
                  <a:gd name="T17" fmla="*/ 0 h 6"/>
                  <a:gd name="T18" fmla="*/ 6 w 6"/>
                  <a:gd name="T19" fmla="*/ 0 h 6"/>
                  <a:gd name="T20" fmla="*/ 6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6 h 6"/>
                  <a:gd name="T28" fmla="*/ 0 w 6"/>
                  <a:gd name="T29" fmla="*/ 6 h 6"/>
                  <a:gd name="T30" fmla="*/ 0 w 6"/>
                  <a:gd name="T31" fmla="*/ 6 h 6"/>
                  <a:gd name="T32" fmla="*/ 0 w 6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91" name="Freeform 315"/>
              <p:cNvSpPr>
                <a:spLocks/>
              </p:cNvSpPr>
              <p:nvPr/>
            </p:nvSpPr>
            <p:spPr bwMode="auto">
              <a:xfrm>
                <a:off x="6950075" y="4540250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6 h 6"/>
                  <a:gd name="T12" fmla="*/ 6 w 6"/>
                  <a:gd name="T13" fmla="*/ 6 h 6"/>
                  <a:gd name="T14" fmla="*/ 6 w 6"/>
                  <a:gd name="T15" fmla="*/ 0 h 6"/>
                  <a:gd name="T16" fmla="*/ 6 w 6"/>
                  <a:gd name="T17" fmla="*/ 0 h 6"/>
                  <a:gd name="T18" fmla="*/ 6 w 6"/>
                  <a:gd name="T19" fmla="*/ 0 h 6"/>
                  <a:gd name="T20" fmla="*/ 6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6 h 6"/>
                  <a:gd name="T28" fmla="*/ 0 w 6"/>
                  <a:gd name="T29" fmla="*/ 6 h 6"/>
                  <a:gd name="T30" fmla="*/ 0 w 6"/>
                  <a:gd name="T31" fmla="*/ 6 h 6"/>
                  <a:gd name="T32" fmla="*/ 0 w 6"/>
                  <a:gd name="T33" fmla="*/ 6 h 6"/>
                  <a:gd name="T34" fmla="*/ 0 w 6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92" name="Freeform 316"/>
              <p:cNvSpPr>
                <a:spLocks/>
              </p:cNvSpPr>
              <p:nvPr/>
            </p:nvSpPr>
            <p:spPr bwMode="auto">
              <a:xfrm>
                <a:off x="6978650" y="4692650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6 h 6"/>
                  <a:gd name="T12" fmla="*/ 6 w 6"/>
                  <a:gd name="T13" fmla="*/ 6 h 6"/>
                  <a:gd name="T14" fmla="*/ 6 w 6"/>
                  <a:gd name="T15" fmla="*/ 0 h 6"/>
                  <a:gd name="T16" fmla="*/ 6 w 6"/>
                  <a:gd name="T17" fmla="*/ 0 h 6"/>
                  <a:gd name="T18" fmla="*/ 6 w 6"/>
                  <a:gd name="T19" fmla="*/ 0 h 6"/>
                  <a:gd name="T20" fmla="*/ 6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6 h 6"/>
                  <a:gd name="T28" fmla="*/ 0 w 6"/>
                  <a:gd name="T29" fmla="*/ 6 h 6"/>
                  <a:gd name="T30" fmla="*/ 0 w 6"/>
                  <a:gd name="T31" fmla="*/ 6 h 6"/>
                  <a:gd name="T32" fmla="*/ 0 w 6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93" name="Freeform 317"/>
              <p:cNvSpPr>
                <a:spLocks/>
              </p:cNvSpPr>
              <p:nvPr/>
            </p:nvSpPr>
            <p:spPr bwMode="auto">
              <a:xfrm>
                <a:off x="6978650" y="4692650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6 h 6"/>
                  <a:gd name="T12" fmla="*/ 6 w 6"/>
                  <a:gd name="T13" fmla="*/ 6 h 6"/>
                  <a:gd name="T14" fmla="*/ 6 w 6"/>
                  <a:gd name="T15" fmla="*/ 0 h 6"/>
                  <a:gd name="T16" fmla="*/ 6 w 6"/>
                  <a:gd name="T17" fmla="*/ 0 h 6"/>
                  <a:gd name="T18" fmla="*/ 6 w 6"/>
                  <a:gd name="T19" fmla="*/ 0 h 6"/>
                  <a:gd name="T20" fmla="*/ 6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6 h 6"/>
                  <a:gd name="T28" fmla="*/ 0 w 6"/>
                  <a:gd name="T29" fmla="*/ 6 h 6"/>
                  <a:gd name="T30" fmla="*/ 0 w 6"/>
                  <a:gd name="T31" fmla="*/ 6 h 6"/>
                  <a:gd name="T32" fmla="*/ 0 w 6"/>
                  <a:gd name="T33" fmla="*/ 6 h 6"/>
                  <a:gd name="T34" fmla="*/ 0 w 6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94" name="Freeform 318"/>
              <p:cNvSpPr>
                <a:spLocks/>
              </p:cNvSpPr>
              <p:nvPr/>
            </p:nvSpPr>
            <p:spPr bwMode="auto">
              <a:xfrm>
                <a:off x="6978650" y="4587875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6 h 6"/>
                  <a:gd name="T12" fmla="*/ 6 w 6"/>
                  <a:gd name="T13" fmla="*/ 6 h 6"/>
                  <a:gd name="T14" fmla="*/ 6 w 6"/>
                  <a:gd name="T15" fmla="*/ 0 h 6"/>
                  <a:gd name="T16" fmla="*/ 6 w 6"/>
                  <a:gd name="T17" fmla="*/ 0 h 6"/>
                  <a:gd name="T18" fmla="*/ 6 w 6"/>
                  <a:gd name="T19" fmla="*/ 0 h 6"/>
                  <a:gd name="T20" fmla="*/ 6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0 h 6"/>
                  <a:gd name="T28" fmla="*/ 0 w 6"/>
                  <a:gd name="T29" fmla="*/ 6 h 6"/>
                  <a:gd name="T30" fmla="*/ 0 w 6"/>
                  <a:gd name="T31" fmla="*/ 6 h 6"/>
                  <a:gd name="T32" fmla="*/ 0 w 6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95" name="Freeform 319"/>
              <p:cNvSpPr>
                <a:spLocks/>
              </p:cNvSpPr>
              <p:nvPr/>
            </p:nvSpPr>
            <p:spPr bwMode="auto">
              <a:xfrm>
                <a:off x="6978650" y="4587875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6 h 6"/>
                  <a:gd name="T12" fmla="*/ 6 w 6"/>
                  <a:gd name="T13" fmla="*/ 6 h 6"/>
                  <a:gd name="T14" fmla="*/ 6 w 6"/>
                  <a:gd name="T15" fmla="*/ 0 h 6"/>
                  <a:gd name="T16" fmla="*/ 6 w 6"/>
                  <a:gd name="T17" fmla="*/ 0 h 6"/>
                  <a:gd name="T18" fmla="*/ 6 w 6"/>
                  <a:gd name="T19" fmla="*/ 0 h 6"/>
                  <a:gd name="T20" fmla="*/ 6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0 h 6"/>
                  <a:gd name="T28" fmla="*/ 0 w 6"/>
                  <a:gd name="T29" fmla="*/ 6 h 6"/>
                  <a:gd name="T30" fmla="*/ 0 w 6"/>
                  <a:gd name="T31" fmla="*/ 6 h 6"/>
                  <a:gd name="T32" fmla="*/ 0 w 6"/>
                  <a:gd name="T33" fmla="*/ 6 h 6"/>
                  <a:gd name="T34" fmla="*/ 0 w 6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96" name="Freeform 320"/>
              <p:cNvSpPr>
                <a:spLocks/>
              </p:cNvSpPr>
              <p:nvPr/>
            </p:nvSpPr>
            <p:spPr bwMode="auto">
              <a:xfrm>
                <a:off x="6997700" y="4368800"/>
                <a:ext cx="19050" cy="19050"/>
              </a:xfrm>
              <a:custGeom>
                <a:avLst/>
                <a:gdLst>
                  <a:gd name="T0" fmla="*/ 6 w 12"/>
                  <a:gd name="T1" fmla="*/ 6 h 12"/>
                  <a:gd name="T2" fmla="*/ 6 w 12"/>
                  <a:gd name="T3" fmla="*/ 12 h 12"/>
                  <a:gd name="T4" fmla="*/ 6 w 12"/>
                  <a:gd name="T5" fmla="*/ 12 h 12"/>
                  <a:gd name="T6" fmla="*/ 6 w 12"/>
                  <a:gd name="T7" fmla="*/ 12 h 12"/>
                  <a:gd name="T8" fmla="*/ 6 w 12"/>
                  <a:gd name="T9" fmla="*/ 12 h 12"/>
                  <a:gd name="T10" fmla="*/ 12 w 12"/>
                  <a:gd name="T11" fmla="*/ 6 h 12"/>
                  <a:gd name="T12" fmla="*/ 12 w 12"/>
                  <a:gd name="T13" fmla="*/ 6 h 12"/>
                  <a:gd name="T14" fmla="*/ 12 w 12"/>
                  <a:gd name="T15" fmla="*/ 6 h 12"/>
                  <a:gd name="T16" fmla="*/ 12 w 12"/>
                  <a:gd name="T17" fmla="*/ 6 h 12"/>
                  <a:gd name="T18" fmla="*/ 6 w 12"/>
                  <a:gd name="T19" fmla="*/ 0 h 12"/>
                  <a:gd name="T20" fmla="*/ 6 w 12"/>
                  <a:gd name="T21" fmla="*/ 0 h 12"/>
                  <a:gd name="T22" fmla="*/ 6 w 12"/>
                  <a:gd name="T23" fmla="*/ 6 h 12"/>
                  <a:gd name="T24" fmla="*/ 6 w 12"/>
                  <a:gd name="T25" fmla="*/ 6 h 12"/>
                  <a:gd name="T26" fmla="*/ 0 w 12"/>
                  <a:gd name="T27" fmla="*/ 6 h 12"/>
                  <a:gd name="T28" fmla="*/ 0 w 12"/>
                  <a:gd name="T29" fmla="*/ 6 h 12"/>
                  <a:gd name="T30" fmla="*/ 6 w 12"/>
                  <a:gd name="T31" fmla="*/ 6 h 12"/>
                  <a:gd name="T32" fmla="*/ 6 w 12"/>
                  <a:gd name="T33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" h="12">
                    <a:moveTo>
                      <a:pt x="6" y="6"/>
                    </a:move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97" name="Freeform 321"/>
              <p:cNvSpPr>
                <a:spLocks/>
              </p:cNvSpPr>
              <p:nvPr/>
            </p:nvSpPr>
            <p:spPr bwMode="auto">
              <a:xfrm>
                <a:off x="6997700" y="4368800"/>
                <a:ext cx="19050" cy="19050"/>
              </a:xfrm>
              <a:custGeom>
                <a:avLst/>
                <a:gdLst>
                  <a:gd name="T0" fmla="*/ 6 w 12"/>
                  <a:gd name="T1" fmla="*/ 6 h 12"/>
                  <a:gd name="T2" fmla="*/ 6 w 12"/>
                  <a:gd name="T3" fmla="*/ 12 h 12"/>
                  <a:gd name="T4" fmla="*/ 6 w 12"/>
                  <a:gd name="T5" fmla="*/ 12 h 12"/>
                  <a:gd name="T6" fmla="*/ 6 w 12"/>
                  <a:gd name="T7" fmla="*/ 12 h 12"/>
                  <a:gd name="T8" fmla="*/ 6 w 12"/>
                  <a:gd name="T9" fmla="*/ 12 h 12"/>
                  <a:gd name="T10" fmla="*/ 12 w 12"/>
                  <a:gd name="T11" fmla="*/ 6 h 12"/>
                  <a:gd name="T12" fmla="*/ 12 w 12"/>
                  <a:gd name="T13" fmla="*/ 6 h 12"/>
                  <a:gd name="T14" fmla="*/ 12 w 12"/>
                  <a:gd name="T15" fmla="*/ 6 h 12"/>
                  <a:gd name="T16" fmla="*/ 12 w 12"/>
                  <a:gd name="T17" fmla="*/ 6 h 12"/>
                  <a:gd name="T18" fmla="*/ 6 w 12"/>
                  <a:gd name="T19" fmla="*/ 0 h 12"/>
                  <a:gd name="T20" fmla="*/ 6 w 12"/>
                  <a:gd name="T21" fmla="*/ 0 h 12"/>
                  <a:gd name="T22" fmla="*/ 6 w 12"/>
                  <a:gd name="T23" fmla="*/ 6 h 12"/>
                  <a:gd name="T24" fmla="*/ 6 w 12"/>
                  <a:gd name="T25" fmla="*/ 6 h 12"/>
                  <a:gd name="T26" fmla="*/ 0 w 12"/>
                  <a:gd name="T27" fmla="*/ 6 h 12"/>
                  <a:gd name="T28" fmla="*/ 0 w 12"/>
                  <a:gd name="T29" fmla="*/ 6 h 12"/>
                  <a:gd name="T30" fmla="*/ 6 w 12"/>
                  <a:gd name="T31" fmla="*/ 6 h 12"/>
                  <a:gd name="T32" fmla="*/ 6 w 12"/>
                  <a:gd name="T33" fmla="*/ 6 h 12"/>
                  <a:gd name="T34" fmla="*/ 6 w 12"/>
                  <a:gd name="T3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12">
                    <a:moveTo>
                      <a:pt x="6" y="6"/>
                    </a:move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98" name="Freeform 322"/>
              <p:cNvSpPr>
                <a:spLocks/>
              </p:cNvSpPr>
              <p:nvPr/>
            </p:nvSpPr>
            <p:spPr bwMode="auto">
              <a:xfrm>
                <a:off x="6988175" y="4435475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6 h 6"/>
                  <a:gd name="T12" fmla="*/ 6 w 6"/>
                  <a:gd name="T13" fmla="*/ 6 h 6"/>
                  <a:gd name="T14" fmla="*/ 6 w 6"/>
                  <a:gd name="T15" fmla="*/ 0 h 6"/>
                  <a:gd name="T16" fmla="*/ 6 w 6"/>
                  <a:gd name="T17" fmla="*/ 0 h 6"/>
                  <a:gd name="T18" fmla="*/ 6 w 6"/>
                  <a:gd name="T19" fmla="*/ 0 h 6"/>
                  <a:gd name="T20" fmla="*/ 6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6 h 6"/>
                  <a:gd name="T28" fmla="*/ 0 w 6"/>
                  <a:gd name="T29" fmla="*/ 6 h 6"/>
                  <a:gd name="T30" fmla="*/ 0 w 6"/>
                  <a:gd name="T31" fmla="*/ 6 h 6"/>
                  <a:gd name="T32" fmla="*/ 0 w 6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99" name="Freeform 323"/>
              <p:cNvSpPr>
                <a:spLocks/>
              </p:cNvSpPr>
              <p:nvPr/>
            </p:nvSpPr>
            <p:spPr bwMode="auto">
              <a:xfrm>
                <a:off x="6988175" y="4435475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6 h 6"/>
                  <a:gd name="T12" fmla="*/ 6 w 6"/>
                  <a:gd name="T13" fmla="*/ 6 h 6"/>
                  <a:gd name="T14" fmla="*/ 6 w 6"/>
                  <a:gd name="T15" fmla="*/ 0 h 6"/>
                  <a:gd name="T16" fmla="*/ 6 w 6"/>
                  <a:gd name="T17" fmla="*/ 0 h 6"/>
                  <a:gd name="T18" fmla="*/ 6 w 6"/>
                  <a:gd name="T19" fmla="*/ 0 h 6"/>
                  <a:gd name="T20" fmla="*/ 6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6 h 6"/>
                  <a:gd name="T28" fmla="*/ 0 w 6"/>
                  <a:gd name="T29" fmla="*/ 6 h 6"/>
                  <a:gd name="T30" fmla="*/ 0 w 6"/>
                  <a:gd name="T31" fmla="*/ 6 h 6"/>
                  <a:gd name="T32" fmla="*/ 0 w 6"/>
                  <a:gd name="T33" fmla="*/ 6 h 6"/>
                  <a:gd name="T34" fmla="*/ 0 w 6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00" name="Freeform 324"/>
              <p:cNvSpPr>
                <a:spLocks/>
              </p:cNvSpPr>
              <p:nvPr/>
            </p:nvSpPr>
            <p:spPr bwMode="auto">
              <a:xfrm>
                <a:off x="6969125" y="4378325"/>
                <a:ext cx="19050" cy="9525"/>
              </a:xfrm>
              <a:custGeom>
                <a:avLst/>
                <a:gdLst>
                  <a:gd name="T0" fmla="*/ 0 w 12"/>
                  <a:gd name="T1" fmla="*/ 6 h 6"/>
                  <a:gd name="T2" fmla="*/ 6 w 12"/>
                  <a:gd name="T3" fmla="*/ 6 h 6"/>
                  <a:gd name="T4" fmla="*/ 6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12 w 12"/>
                  <a:gd name="T11" fmla="*/ 6 h 6"/>
                  <a:gd name="T12" fmla="*/ 12 w 12"/>
                  <a:gd name="T13" fmla="*/ 0 h 6"/>
                  <a:gd name="T14" fmla="*/ 6 w 12"/>
                  <a:gd name="T15" fmla="*/ 0 h 6"/>
                  <a:gd name="T16" fmla="*/ 6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0 h 6"/>
                  <a:gd name="T24" fmla="*/ 6 w 12"/>
                  <a:gd name="T25" fmla="*/ 0 h 6"/>
                  <a:gd name="T26" fmla="*/ 0 w 12"/>
                  <a:gd name="T27" fmla="*/ 0 h 6"/>
                  <a:gd name="T28" fmla="*/ 0 w 12"/>
                  <a:gd name="T29" fmla="*/ 6 h 6"/>
                  <a:gd name="T30" fmla="*/ 0 w 12"/>
                  <a:gd name="T31" fmla="*/ 6 h 6"/>
                  <a:gd name="T32" fmla="*/ 0 w 12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01" name="Freeform 325"/>
              <p:cNvSpPr>
                <a:spLocks/>
              </p:cNvSpPr>
              <p:nvPr/>
            </p:nvSpPr>
            <p:spPr bwMode="auto">
              <a:xfrm>
                <a:off x="6969125" y="4378325"/>
                <a:ext cx="19050" cy="9525"/>
              </a:xfrm>
              <a:custGeom>
                <a:avLst/>
                <a:gdLst>
                  <a:gd name="T0" fmla="*/ 0 w 12"/>
                  <a:gd name="T1" fmla="*/ 6 h 6"/>
                  <a:gd name="T2" fmla="*/ 6 w 12"/>
                  <a:gd name="T3" fmla="*/ 6 h 6"/>
                  <a:gd name="T4" fmla="*/ 6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12 w 12"/>
                  <a:gd name="T11" fmla="*/ 6 h 6"/>
                  <a:gd name="T12" fmla="*/ 12 w 12"/>
                  <a:gd name="T13" fmla="*/ 0 h 6"/>
                  <a:gd name="T14" fmla="*/ 6 w 12"/>
                  <a:gd name="T15" fmla="*/ 0 h 6"/>
                  <a:gd name="T16" fmla="*/ 6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0 h 6"/>
                  <a:gd name="T24" fmla="*/ 6 w 12"/>
                  <a:gd name="T25" fmla="*/ 0 h 6"/>
                  <a:gd name="T26" fmla="*/ 0 w 12"/>
                  <a:gd name="T27" fmla="*/ 0 h 6"/>
                  <a:gd name="T28" fmla="*/ 0 w 12"/>
                  <a:gd name="T29" fmla="*/ 6 h 6"/>
                  <a:gd name="T30" fmla="*/ 0 w 12"/>
                  <a:gd name="T31" fmla="*/ 6 h 6"/>
                  <a:gd name="T32" fmla="*/ 0 w 12"/>
                  <a:gd name="T33" fmla="*/ 6 h 6"/>
                  <a:gd name="T34" fmla="*/ 0 w 12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02" name="Freeform 326"/>
              <p:cNvSpPr>
                <a:spLocks/>
              </p:cNvSpPr>
              <p:nvPr/>
            </p:nvSpPr>
            <p:spPr bwMode="auto">
              <a:xfrm>
                <a:off x="6940550" y="4473575"/>
                <a:ext cx="19050" cy="9525"/>
              </a:xfrm>
              <a:custGeom>
                <a:avLst/>
                <a:gdLst>
                  <a:gd name="T0" fmla="*/ 0 w 12"/>
                  <a:gd name="T1" fmla="*/ 6 h 6"/>
                  <a:gd name="T2" fmla="*/ 6 w 12"/>
                  <a:gd name="T3" fmla="*/ 6 h 6"/>
                  <a:gd name="T4" fmla="*/ 6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12 w 12"/>
                  <a:gd name="T11" fmla="*/ 6 h 6"/>
                  <a:gd name="T12" fmla="*/ 12 w 12"/>
                  <a:gd name="T13" fmla="*/ 0 h 6"/>
                  <a:gd name="T14" fmla="*/ 6 w 12"/>
                  <a:gd name="T15" fmla="*/ 0 h 6"/>
                  <a:gd name="T16" fmla="*/ 6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0 h 6"/>
                  <a:gd name="T24" fmla="*/ 6 w 12"/>
                  <a:gd name="T25" fmla="*/ 0 h 6"/>
                  <a:gd name="T26" fmla="*/ 0 w 12"/>
                  <a:gd name="T27" fmla="*/ 0 h 6"/>
                  <a:gd name="T28" fmla="*/ 0 w 12"/>
                  <a:gd name="T29" fmla="*/ 6 h 6"/>
                  <a:gd name="T30" fmla="*/ 0 w 12"/>
                  <a:gd name="T31" fmla="*/ 6 h 6"/>
                  <a:gd name="T32" fmla="*/ 0 w 12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03" name="Freeform 327"/>
              <p:cNvSpPr>
                <a:spLocks/>
              </p:cNvSpPr>
              <p:nvPr/>
            </p:nvSpPr>
            <p:spPr bwMode="auto">
              <a:xfrm>
                <a:off x="6940550" y="4473575"/>
                <a:ext cx="19050" cy="9525"/>
              </a:xfrm>
              <a:custGeom>
                <a:avLst/>
                <a:gdLst>
                  <a:gd name="T0" fmla="*/ 0 w 12"/>
                  <a:gd name="T1" fmla="*/ 6 h 6"/>
                  <a:gd name="T2" fmla="*/ 6 w 12"/>
                  <a:gd name="T3" fmla="*/ 6 h 6"/>
                  <a:gd name="T4" fmla="*/ 6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12 w 12"/>
                  <a:gd name="T11" fmla="*/ 6 h 6"/>
                  <a:gd name="T12" fmla="*/ 12 w 12"/>
                  <a:gd name="T13" fmla="*/ 0 h 6"/>
                  <a:gd name="T14" fmla="*/ 6 w 12"/>
                  <a:gd name="T15" fmla="*/ 0 h 6"/>
                  <a:gd name="T16" fmla="*/ 6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0 h 6"/>
                  <a:gd name="T24" fmla="*/ 6 w 12"/>
                  <a:gd name="T25" fmla="*/ 0 h 6"/>
                  <a:gd name="T26" fmla="*/ 0 w 12"/>
                  <a:gd name="T27" fmla="*/ 0 h 6"/>
                  <a:gd name="T28" fmla="*/ 0 w 12"/>
                  <a:gd name="T29" fmla="*/ 6 h 6"/>
                  <a:gd name="T30" fmla="*/ 0 w 12"/>
                  <a:gd name="T31" fmla="*/ 6 h 6"/>
                  <a:gd name="T32" fmla="*/ 0 w 12"/>
                  <a:gd name="T33" fmla="*/ 6 h 6"/>
                  <a:gd name="T34" fmla="*/ 0 w 12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04" name="Rectangle 328"/>
              <p:cNvSpPr>
                <a:spLocks noChangeArrowheads="1"/>
              </p:cNvSpPr>
              <p:nvPr/>
            </p:nvSpPr>
            <p:spPr bwMode="auto">
              <a:xfrm>
                <a:off x="7016750" y="5064125"/>
                <a:ext cx="352425" cy="352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05" name="Freeform 329"/>
              <p:cNvSpPr>
                <a:spLocks/>
              </p:cNvSpPr>
              <p:nvPr/>
            </p:nvSpPr>
            <p:spPr bwMode="auto">
              <a:xfrm>
                <a:off x="7092950" y="5083175"/>
                <a:ext cx="9525" cy="19050"/>
              </a:xfrm>
              <a:custGeom>
                <a:avLst/>
                <a:gdLst>
                  <a:gd name="T0" fmla="*/ 6 w 6"/>
                  <a:gd name="T1" fmla="*/ 12 h 12"/>
                  <a:gd name="T2" fmla="*/ 6 w 6"/>
                  <a:gd name="T3" fmla="*/ 6 h 12"/>
                  <a:gd name="T4" fmla="*/ 6 w 6"/>
                  <a:gd name="T5" fmla="*/ 6 h 12"/>
                  <a:gd name="T6" fmla="*/ 6 w 6"/>
                  <a:gd name="T7" fmla="*/ 6 h 12"/>
                  <a:gd name="T8" fmla="*/ 6 w 6"/>
                  <a:gd name="T9" fmla="*/ 6 h 12"/>
                  <a:gd name="T10" fmla="*/ 6 w 6"/>
                  <a:gd name="T11" fmla="*/ 6 h 12"/>
                  <a:gd name="T12" fmla="*/ 6 w 6"/>
                  <a:gd name="T13" fmla="*/ 0 h 12"/>
                  <a:gd name="T14" fmla="*/ 6 w 6"/>
                  <a:gd name="T15" fmla="*/ 0 h 12"/>
                  <a:gd name="T16" fmla="*/ 6 w 6"/>
                  <a:gd name="T17" fmla="*/ 0 h 12"/>
                  <a:gd name="T18" fmla="*/ 0 w 6"/>
                  <a:gd name="T19" fmla="*/ 0 h 12"/>
                  <a:gd name="T20" fmla="*/ 0 w 6"/>
                  <a:gd name="T21" fmla="*/ 6 h 12"/>
                  <a:gd name="T22" fmla="*/ 0 w 6"/>
                  <a:gd name="T23" fmla="*/ 6 h 12"/>
                  <a:gd name="T24" fmla="*/ 0 w 6"/>
                  <a:gd name="T25" fmla="*/ 6 h 12"/>
                  <a:gd name="T26" fmla="*/ 0 w 6"/>
                  <a:gd name="T27" fmla="*/ 6 h 12"/>
                  <a:gd name="T28" fmla="*/ 0 w 6"/>
                  <a:gd name="T29" fmla="*/ 6 h 12"/>
                  <a:gd name="T30" fmla="*/ 6 w 6"/>
                  <a:gd name="T31" fmla="*/ 12 h 12"/>
                  <a:gd name="T32" fmla="*/ 6 w 6"/>
                  <a:gd name="T3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06" name="Freeform 330"/>
              <p:cNvSpPr>
                <a:spLocks/>
              </p:cNvSpPr>
              <p:nvPr/>
            </p:nvSpPr>
            <p:spPr bwMode="auto">
              <a:xfrm>
                <a:off x="7092950" y="5083175"/>
                <a:ext cx="9525" cy="19050"/>
              </a:xfrm>
              <a:custGeom>
                <a:avLst/>
                <a:gdLst>
                  <a:gd name="T0" fmla="*/ 6 w 6"/>
                  <a:gd name="T1" fmla="*/ 12 h 12"/>
                  <a:gd name="T2" fmla="*/ 6 w 6"/>
                  <a:gd name="T3" fmla="*/ 6 h 12"/>
                  <a:gd name="T4" fmla="*/ 6 w 6"/>
                  <a:gd name="T5" fmla="*/ 6 h 12"/>
                  <a:gd name="T6" fmla="*/ 6 w 6"/>
                  <a:gd name="T7" fmla="*/ 6 h 12"/>
                  <a:gd name="T8" fmla="*/ 6 w 6"/>
                  <a:gd name="T9" fmla="*/ 6 h 12"/>
                  <a:gd name="T10" fmla="*/ 6 w 6"/>
                  <a:gd name="T11" fmla="*/ 6 h 12"/>
                  <a:gd name="T12" fmla="*/ 6 w 6"/>
                  <a:gd name="T13" fmla="*/ 0 h 12"/>
                  <a:gd name="T14" fmla="*/ 6 w 6"/>
                  <a:gd name="T15" fmla="*/ 0 h 12"/>
                  <a:gd name="T16" fmla="*/ 6 w 6"/>
                  <a:gd name="T17" fmla="*/ 0 h 12"/>
                  <a:gd name="T18" fmla="*/ 0 w 6"/>
                  <a:gd name="T19" fmla="*/ 0 h 12"/>
                  <a:gd name="T20" fmla="*/ 0 w 6"/>
                  <a:gd name="T21" fmla="*/ 6 h 12"/>
                  <a:gd name="T22" fmla="*/ 0 w 6"/>
                  <a:gd name="T23" fmla="*/ 6 h 12"/>
                  <a:gd name="T24" fmla="*/ 0 w 6"/>
                  <a:gd name="T25" fmla="*/ 6 h 12"/>
                  <a:gd name="T26" fmla="*/ 0 w 6"/>
                  <a:gd name="T27" fmla="*/ 6 h 12"/>
                  <a:gd name="T28" fmla="*/ 0 w 6"/>
                  <a:gd name="T29" fmla="*/ 6 h 12"/>
                  <a:gd name="T30" fmla="*/ 6 w 6"/>
                  <a:gd name="T31" fmla="*/ 12 h 12"/>
                  <a:gd name="T32" fmla="*/ 6 w 6"/>
                  <a:gd name="T33" fmla="*/ 12 h 12"/>
                  <a:gd name="T34" fmla="*/ 6 w 6"/>
                  <a:gd name="T3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07" name="Freeform 331"/>
              <p:cNvSpPr>
                <a:spLocks/>
              </p:cNvSpPr>
              <p:nvPr/>
            </p:nvSpPr>
            <p:spPr bwMode="auto">
              <a:xfrm>
                <a:off x="7102475" y="5111750"/>
                <a:ext cx="19050" cy="9525"/>
              </a:xfrm>
              <a:custGeom>
                <a:avLst/>
                <a:gdLst>
                  <a:gd name="T0" fmla="*/ 6 w 12"/>
                  <a:gd name="T1" fmla="*/ 6 h 6"/>
                  <a:gd name="T2" fmla="*/ 6 w 12"/>
                  <a:gd name="T3" fmla="*/ 6 h 6"/>
                  <a:gd name="T4" fmla="*/ 12 w 12"/>
                  <a:gd name="T5" fmla="*/ 6 h 6"/>
                  <a:gd name="T6" fmla="*/ 12 w 12"/>
                  <a:gd name="T7" fmla="*/ 6 h 6"/>
                  <a:gd name="T8" fmla="*/ 12 w 12"/>
                  <a:gd name="T9" fmla="*/ 6 h 6"/>
                  <a:gd name="T10" fmla="*/ 12 w 12"/>
                  <a:gd name="T11" fmla="*/ 0 h 6"/>
                  <a:gd name="T12" fmla="*/ 6 w 12"/>
                  <a:gd name="T13" fmla="*/ 0 h 6"/>
                  <a:gd name="T14" fmla="*/ 6 w 12"/>
                  <a:gd name="T15" fmla="*/ 0 h 6"/>
                  <a:gd name="T16" fmla="*/ 6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0 w 12"/>
                  <a:gd name="T23" fmla="*/ 6 h 6"/>
                  <a:gd name="T24" fmla="*/ 0 w 12"/>
                  <a:gd name="T25" fmla="*/ 6 h 6"/>
                  <a:gd name="T26" fmla="*/ 6 w 12"/>
                  <a:gd name="T27" fmla="*/ 6 h 6"/>
                  <a:gd name="T28" fmla="*/ 6 w 12"/>
                  <a:gd name="T29" fmla="*/ 6 h 6"/>
                  <a:gd name="T30" fmla="*/ 6 w 12"/>
                  <a:gd name="T31" fmla="*/ 6 h 6"/>
                  <a:gd name="T32" fmla="*/ 6 w 12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" h="6">
                    <a:moveTo>
                      <a:pt x="6" y="6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08" name="Freeform 332"/>
              <p:cNvSpPr>
                <a:spLocks/>
              </p:cNvSpPr>
              <p:nvPr/>
            </p:nvSpPr>
            <p:spPr bwMode="auto">
              <a:xfrm>
                <a:off x="7102475" y="5111750"/>
                <a:ext cx="19050" cy="9525"/>
              </a:xfrm>
              <a:custGeom>
                <a:avLst/>
                <a:gdLst>
                  <a:gd name="T0" fmla="*/ 6 w 12"/>
                  <a:gd name="T1" fmla="*/ 6 h 6"/>
                  <a:gd name="T2" fmla="*/ 6 w 12"/>
                  <a:gd name="T3" fmla="*/ 6 h 6"/>
                  <a:gd name="T4" fmla="*/ 12 w 12"/>
                  <a:gd name="T5" fmla="*/ 6 h 6"/>
                  <a:gd name="T6" fmla="*/ 12 w 12"/>
                  <a:gd name="T7" fmla="*/ 6 h 6"/>
                  <a:gd name="T8" fmla="*/ 12 w 12"/>
                  <a:gd name="T9" fmla="*/ 6 h 6"/>
                  <a:gd name="T10" fmla="*/ 12 w 12"/>
                  <a:gd name="T11" fmla="*/ 0 h 6"/>
                  <a:gd name="T12" fmla="*/ 6 w 12"/>
                  <a:gd name="T13" fmla="*/ 0 h 6"/>
                  <a:gd name="T14" fmla="*/ 6 w 12"/>
                  <a:gd name="T15" fmla="*/ 0 h 6"/>
                  <a:gd name="T16" fmla="*/ 6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0 w 12"/>
                  <a:gd name="T23" fmla="*/ 6 h 6"/>
                  <a:gd name="T24" fmla="*/ 0 w 12"/>
                  <a:gd name="T25" fmla="*/ 6 h 6"/>
                  <a:gd name="T26" fmla="*/ 6 w 12"/>
                  <a:gd name="T27" fmla="*/ 6 h 6"/>
                  <a:gd name="T28" fmla="*/ 6 w 12"/>
                  <a:gd name="T29" fmla="*/ 6 h 6"/>
                  <a:gd name="T30" fmla="*/ 6 w 12"/>
                  <a:gd name="T31" fmla="*/ 6 h 6"/>
                  <a:gd name="T32" fmla="*/ 6 w 12"/>
                  <a:gd name="T33" fmla="*/ 6 h 6"/>
                  <a:gd name="T34" fmla="*/ 6 w 12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6">
                    <a:moveTo>
                      <a:pt x="6" y="6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09" name="Freeform 333"/>
              <p:cNvSpPr>
                <a:spLocks/>
              </p:cNvSpPr>
              <p:nvPr/>
            </p:nvSpPr>
            <p:spPr bwMode="auto">
              <a:xfrm>
                <a:off x="7131050" y="5083175"/>
                <a:ext cx="19050" cy="9525"/>
              </a:xfrm>
              <a:custGeom>
                <a:avLst/>
                <a:gdLst>
                  <a:gd name="T0" fmla="*/ 6 w 12"/>
                  <a:gd name="T1" fmla="*/ 6 h 6"/>
                  <a:gd name="T2" fmla="*/ 6 w 12"/>
                  <a:gd name="T3" fmla="*/ 6 h 6"/>
                  <a:gd name="T4" fmla="*/ 6 w 12"/>
                  <a:gd name="T5" fmla="*/ 6 h 6"/>
                  <a:gd name="T6" fmla="*/ 12 w 12"/>
                  <a:gd name="T7" fmla="*/ 6 h 6"/>
                  <a:gd name="T8" fmla="*/ 12 w 12"/>
                  <a:gd name="T9" fmla="*/ 6 h 6"/>
                  <a:gd name="T10" fmla="*/ 6 w 12"/>
                  <a:gd name="T11" fmla="*/ 0 h 6"/>
                  <a:gd name="T12" fmla="*/ 6 w 12"/>
                  <a:gd name="T13" fmla="*/ 0 h 6"/>
                  <a:gd name="T14" fmla="*/ 6 w 12"/>
                  <a:gd name="T15" fmla="*/ 0 h 6"/>
                  <a:gd name="T16" fmla="*/ 6 w 12"/>
                  <a:gd name="T17" fmla="*/ 0 h 6"/>
                  <a:gd name="T18" fmla="*/ 6 w 12"/>
                  <a:gd name="T19" fmla="*/ 0 h 6"/>
                  <a:gd name="T20" fmla="*/ 0 w 12"/>
                  <a:gd name="T21" fmla="*/ 0 h 6"/>
                  <a:gd name="T22" fmla="*/ 0 w 12"/>
                  <a:gd name="T23" fmla="*/ 6 h 6"/>
                  <a:gd name="T24" fmla="*/ 0 w 12"/>
                  <a:gd name="T25" fmla="*/ 6 h 6"/>
                  <a:gd name="T26" fmla="*/ 0 w 12"/>
                  <a:gd name="T27" fmla="*/ 6 h 6"/>
                  <a:gd name="T28" fmla="*/ 6 w 12"/>
                  <a:gd name="T29" fmla="*/ 6 h 6"/>
                  <a:gd name="T30" fmla="*/ 6 w 12"/>
                  <a:gd name="T31" fmla="*/ 6 h 6"/>
                  <a:gd name="T32" fmla="*/ 6 w 12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10" name="Freeform 334"/>
              <p:cNvSpPr>
                <a:spLocks/>
              </p:cNvSpPr>
              <p:nvPr/>
            </p:nvSpPr>
            <p:spPr bwMode="auto">
              <a:xfrm>
                <a:off x="7131050" y="5083175"/>
                <a:ext cx="19050" cy="9525"/>
              </a:xfrm>
              <a:custGeom>
                <a:avLst/>
                <a:gdLst>
                  <a:gd name="T0" fmla="*/ 6 w 12"/>
                  <a:gd name="T1" fmla="*/ 6 h 6"/>
                  <a:gd name="T2" fmla="*/ 6 w 12"/>
                  <a:gd name="T3" fmla="*/ 6 h 6"/>
                  <a:gd name="T4" fmla="*/ 6 w 12"/>
                  <a:gd name="T5" fmla="*/ 6 h 6"/>
                  <a:gd name="T6" fmla="*/ 12 w 12"/>
                  <a:gd name="T7" fmla="*/ 6 h 6"/>
                  <a:gd name="T8" fmla="*/ 12 w 12"/>
                  <a:gd name="T9" fmla="*/ 6 h 6"/>
                  <a:gd name="T10" fmla="*/ 6 w 12"/>
                  <a:gd name="T11" fmla="*/ 0 h 6"/>
                  <a:gd name="T12" fmla="*/ 6 w 12"/>
                  <a:gd name="T13" fmla="*/ 0 h 6"/>
                  <a:gd name="T14" fmla="*/ 6 w 12"/>
                  <a:gd name="T15" fmla="*/ 0 h 6"/>
                  <a:gd name="T16" fmla="*/ 6 w 12"/>
                  <a:gd name="T17" fmla="*/ 0 h 6"/>
                  <a:gd name="T18" fmla="*/ 6 w 12"/>
                  <a:gd name="T19" fmla="*/ 0 h 6"/>
                  <a:gd name="T20" fmla="*/ 0 w 12"/>
                  <a:gd name="T21" fmla="*/ 0 h 6"/>
                  <a:gd name="T22" fmla="*/ 0 w 12"/>
                  <a:gd name="T23" fmla="*/ 6 h 6"/>
                  <a:gd name="T24" fmla="*/ 0 w 12"/>
                  <a:gd name="T25" fmla="*/ 6 h 6"/>
                  <a:gd name="T26" fmla="*/ 0 w 12"/>
                  <a:gd name="T27" fmla="*/ 6 h 6"/>
                  <a:gd name="T28" fmla="*/ 6 w 12"/>
                  <a:gd name="T29" fmla="*/ 6 h 6"/>
                  <a:gd name="T30" fmla="*/ 6 w 12"/>
                  <a:gd name="T31" fmla="*/ 6 h 6"/>
                  <a:gd name="T32" fmla="*/ 6 w 12"/>
                  <a:gd name="T33" fmla="*/ 6 h 6"/>
                  <a:gd name="T34" fmla="*/ 6 w 12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11" name="Freeform 335"/>
              <p:cNvSpPr>
                <a:spLocks/>
              </p:cNvSpPr>
              <p:nvPr/>
            </p:nvSpPr>
            <p:spPr bwMode="auto">
              <a:xfrm>
                <a:off x="7150100" y="5149850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0 h 6"/>
                  <a:gd name="T8" fmla="*/ 6 w 6"/>
                  <a:gd name="T9" fmla="*/ 0 h 6"/>
                  <a:gd name="T10" fmla="*/ 6 w 6"/>
                  <a:gd name="T11" fmla="*/ 0 h 6"/>
                  <a:gd name="T12" fmla="*/ 6 w 6"/>
                  <a:gd name="T13" fmla="*/ 0 h 6"/>
                  <a:gd name="T14" fmla="*/ 0 w 6"/>
                  <a:gd name="T15" fmla="*/ 0 h 6"/>
                  <a:gd name="T16" fmla="*/ 0 w 6"/>
                  <a:gd name="T17" fmla="*/ 0 h 6"/>
                  <a:gd name="T18" fmla="*/ 0 w 6"/>
                  <a:gd name="T19" fmla="*/ 0 h 6"/>
                  <a:gd name="T20" fmla="*/ 0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6 h 6"/>
                  <a:gd name="T28" fmla="*/ 0 w 6"/>
                  <a:gd name="T29" fmla="*/ 6 h 6"/>
                  <a:gd name="T30" fmla="*/ 0 w 6"/>
                  <a:gd name="T31" fmla="*/ 6 h 6"/>
                  <a:gd name="T32" fmla="*/ 0 w 6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12" name="Freeform 336"/>
              <p:cNvSpPr>
                <a:spLocks/>
              </p:cNvSpPr>
              <p:nvPr/>
            </p:nvSpPr>
            <p:spPr bwMode="auto">
              <a:xfrm>
                <a:off x="7150100" y="5149850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0 h 6"/>
                  <a:gd name="T8" fmla="*/ 6 w 6"/>
                  <a:gd name="T9" fmla="*/ 0 h 6"/>
                  <a:gd name="T10" fmla="*/ 6 w 6"/>
                  <a:gd name="T11" fmla="*/ 0 h 6"/>
                  <a:gd name="T12" fmla="*/ 6 w 6"/>
                  <a:gd name="T13" fmla="*/ 0 h 6"/>
                  <a:gd name="T14" fmla="*/ 0 w 6"/>
                  <a:gd name="T15" fmla="*/ 0 h 6"/>
                  <a:gd name="T16" fmla="*/ 0 w 6"/>
                  <a:gd name="T17" fmla="*/ 0 h 6"/>
                  <a:gd name="T18" fmla="*/ 0 w 6"/>
                  <a:gd name="T19" fmla="*/ 0 h 6"/>
                  <a:gd name="T20" fmla="*/ 0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6 h 6"/>
                  <a:gd name="T28" fmla="*/ 0 w 6"/>
                  <a:gd name="T29" fmla="*/ 6 h 6"/>
                  <a:gd name="T30" fmla="*/ 0 w 6"/>
                  <a:gd name="T31" fmla="*/ 6 h 6"/>
                  <a:gd name="T32" fmla="*/ 0 w 6"/>
                  <a:gd name="T33" fmla="*/ 6 h 6"/>
                  <a:gd name="T34" fmla="*/ 0 w 6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13" name="Freeform 337"/>
              <p:cNvSpPr>
                <a:spLocks/>
              </p:cNvSpPr>
              <p:nvPr/>
            </p:nvSpPr>
            <p:spPr bwMode="auto">
              <a:xfrm>
                <a:off x="7045325" y="5168900"/>
                <a:ext cx="9525" cy="19050"/>
              </a:xfrm>
              <a:custGeom>
                <a:avLst/>
                <a:gdLst>
                  <a:gd name="T0" fmla="*/ 6 w 6"/>
                  <a:gd name="T1" fmla="*/ 12 h 12"/>
                  <a:gd name="T2" fmla="*/ 6 w 6"/>
                  <a:gd name="T3" fmla="*/ 12 h 12"/>
                  <a:gd name="T4" fmla="*/ 6 w 6"/>
                  <a:gd name="T5" fmla="*/ 6 h 12"/>
                  <a:gd name="T6" fmla="*/ 6 w 6"/>
                  <a:gd name="T7" fmla="*/ 6 h 12"/>
                  <a:gd name="T8" fmla="*/ 6 w 6"/>
                  <a:gd name="T9" fmla="*/ 6 h 12"/>
                  <a:gd name="T10" fmla="*/ 6 w 6"/>
                  <a:gd name="T11" fmla="*/ 6 h 12"/>
                  <a:gd name="T12" fmla="*/ 6 w 6"/>
                  <a:gd name="T13" fmla="*/ 0 h 12"/>
                  <a:gd name="T14" fmla="*/ 6 w 6"/>
                  <a:gd name="T15" fmla="*/ 0 h 12"/>
                  <a:gd name="T16" fmla="*/ 6 w 6"/>
                  <a:gd name="T17" fmla="*/ 0 h 12"/>
                  <a:gd name="T18" fmla="*/ 0 w 6"/>
                  <a:gd name="T19" fmla="*/ 0 h 12"/>
                  <a:gd name="T20" fmla="*/ 0 w 6"/>
                  <a:gd name="T21" fmla="*/ 6 h 12"/>
                  <a:gd name="T22" fmla="*/ 0 w 6"/>
                  <a:gd name="T23" fmla="*/ 6 h 12"/>
                  <a:gd name="T24" fmla="*/ 0 w 6"/>
                  <a:gd name="T25" fmla="*/ 6 h 12"/>
                  <a:gd name="T26" fmla="*/ 0 w 6"/>
                  <a:gd name="T27" fmla="*/ 6 h 12"/>
                  <a:gd name="T28" fmla="*/ 0 w 6"/>
                  <a:gd name="T29" fmla="*/ 12 h 12"/>
                  <a:gd name="T30" fmla="*/ 6 w 6"/>
                  <a:gd name="T31" fmla="*/ 12 h 12"/>
                  <a:gd name="T32" fmla="*/ 6 w 6"/>
                  <a:gd name="T3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lnTo>
                      <a:pt x="6" y="12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14" name="Freeform 338"/>
              <p:cNvSpPr>
                <a:spLocks/>
              </p:cNvSpPr>
              <p:nvPr/>
            </p:nvSpPr>
            <p:spPr bwMode="auto">
              <a:xfrm>
                <a:off x="7045325" y="5168900"/>
                <a:ext cx="9525" cy="19050"/>
              </a:xfrm>
              <a:custGeom>
                <a:avLst/>
                <a:gdLst>
                  <a:gd name="T0" fmla="*/ 6 w 6"/>
                  <a:gd name="T1" fmla="*/ 12 h 12"/>
                  <a:gd name="T2" fmla="*/ 6 w 6"/>
                  <a:gd name="T3" fmla="*/ 12 h 12"/>
                  <a:gd name="T4" fmla="*/ 6 w 6"/>
                  <a:gd name="T5" fmla="*/ 6 h 12"/>
                  <a:gd name="T6" fmla="*/ 6 w 6"/>
                  <a:gd name="T7" fmla="*/ 6 h 12"/>
                  <a:gd name="T8" fmla="*/ 6 w 6"/>
                  <a:gd name="T9" fmla="*/ 6 h 12"/>
                  <a:gd name="T10" fmla="*/ 6 w 6"/>
                  <a:gd name="T11" fmla="*/ 6 h 12"/>
                  <a:gd name="T12" fmla="*/ 6 w 6"/>
                  <a:gd name="T13" fmla="*/ 0 h 12"/>
                  <a:gd name="T14" fmla="*/ 6 w 6"/>
                  <a:gd name="T15" fmla="*/ 0 h 12"/>
                  <a:gd name="T16" fmla="*/ 6 w 6"/>
                  <a:gd name="T17" fmla="*/ 0 h 12"/>
                  <a:gd name="T18" fmla="*/ 0 w 6"/>
                  <a:gd name="T19" fmla="*/ 0 h 12"/>
                  <a:gd name="T20" fmla="*/ 0 w 6"/>
                  <a:gd name="T21" fmla="*/ 6 h 12"/>
                  <a:gd name="T22" fmla="*/ 0 w 6"/>
                  <a:gd name="T23" fmla="*/ 6 h 12"/>
                  <a:gd name="T24" fmla="*/ 0 w 6"/>
                  <a:gd name="T25" fmla="*/ 6 h 12"/>
                  <a:gd name="T26" fmla="*/ 0 w 6"/>
                  <a:gd name="T27" fmla="*/ 6 h 12"/>
                  <a:gd name="T28" fmla="*/ 0 w 6"/>
                  <a:gd name="T29" fmla="*/ 12 h 12"/>
                  <a:gd name="T30" fmla="*/ 6 w 6"/>
                  <a:gd name="T31" fmla="*/ 12 h 12"/>
                  <a:gd name="T32" fmla="*/ 6 w 6"/>
                  <a:gd name="T33" fmla="*/ 12 h 12"/>
                  <a:gd name="T34" fmla="*/ 6 w 6"/>
                  <a:gd name="T3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lnTo>
                      <a:pt x="6" y="12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15" name="Freeform 339"/>
              <p:cNvSpPr>
                <a:spLocks/>
              </p:cNvSpPr>
              <p:nvPr/>
            </p:nvSpPr>
            <p:spPr bwMode="auto">
              <a:xfrm>
                <a:off x="7102475" y="5207000"/>
                <a:ext cx="9525" cy="19050"/>
              </a:xfrm>
              <a:custGeom>
                <a:avLst/>
                <a:gdLst>
                  <a:gd name="T0" fmla="*/ 6 w 6"/>
                  <a:gd name="T1" fmla="*/ 12 h 12"/>
                  <a:gd name="T2" fmla="*/ 6 w 6"/>
                  <a:gd name="T3" fmla="*/ 6 h 12"/>
                  <a:gd name="T4" fmla="*/ 6 w 6"/>
                  <a:gd name="T5" fmla="*/ 6 h 12"/>
                  <a:gd name="T6" fmla="*/ 6 w 6"/>
                  <a:gd name="T7" fmla="*/ 6 h 12"/>
                  <a:gd name="T8" fmla="*/ 6 w 6"/>
                  <a:gd name="T9" fmla="*/ 6 h 12"/>
                  <a:gd name="T10" fmla="*/ 6 w 6"/>
                  <a:gd name="T11" fmla="*/ 6 h 12"/>
                  <a:gd name="T12" fmla="*/ 6 w 6"/>
                  <a:gd name="T13" fmla="*/ 0 h 12"/>
                  <a:gd name="T14" fmla="*/ 6 w 6"/>
                  <a:gd name="T15" fmla="*/ 0 h 12"/>
                  <a:gd name="T16" fmla="*/ 6 w 6"/>
                  <a:gd name="T17" fmla="*/ 0 h 12"/>
                  <a:gd name="T18" fmla="*/ 0 w 6"/>
                  <a:gd name="T19" fmla="*/ 0 h 12"/>
                  <a:gd name="T20" fmla="*/ 0 w 6"/>
                  <a:gd name="T21" fmla="*/ 6 h 12"/>
                  <a:gd name="T22" fmla="*/ 0 w 6"/>
                  <a:gd name="T23" fmla="*/ 6 h 12"/>
                  <a:gd name="T24" fmla="*/ 0 w 6"/>
                  <a:gd name="T25" fmla="*/ 6 h 12"/>
                  <a:gd name="T26" fmla="*/ 0 w 6"/>
                  <a:gd name="T27" fmla="*/ 6 h 12"/>
                  <a:gd name="T28" fmla="*/ 0 w 6"/>
                  <a:gd name="T29" fmla="*/ 6 h 12"/>
                  <a:gd name="T30" fmla="*/ 6 w 6"/>
                  <a:gd name="T31" fmla="*/ 12 h 12"/>
                  <a:gd name="T32" fmla="*/ 6 w 6"/>
                  <a:gd name="T3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16" name="Freeform 340"/>
              <p:cNvSpPr>
                <a:spLocks/>
              </p:cNvSpPr>
              <p:nvPr/>
            </p:nvSpPr>
            <p:spPr bwMode="auto">
              <a:xfrm>
                <a:off x="7102475" y="5207000"/>
                <a:ext cx="9525" cy="19050"/>
              </a:xfrm>
              <a:custGeom>
                <a:avLst/>
                <a:gdLst>
                  <a:gd name="T0" fmla="*/ 6 w 6"/>
                  <a:gd name="T1" fmla="*/ 12 h 12"/>
                  <a:gd name="T2" fmla="*/ 6 w 6"/>
                  <a:gd name="T3" fmla="*/ 6 h 12"/>
                  <a:gd name="T4" fmla="*/ 6 w 6"/>
                  <a:gd name="T5" fmla="*/ 6 h 12"/>
                  <a:gd name="T6" fmla="*/ 6 w 6"/>
                  <a:gd name="T7" fmla="*/ 6 h 12"/>
                  <a:gd name="T8" fmla="*/ 6 w 6"/>
                  <a:gd name="T9" fmla="*/ 6 h 12"/>
                  <a:gd name="T10" fmla="*/ 6 w 6"/>
                  <a:gd name="T11" fmla="*/ 6 h 12"/>
                  <a:gd name="T12" fmla="*/ 6 w 6"/>
                  <a:gd name="T13" fmla="*/ 0 h 12"/>
                  <a:gd name="T14" fmla="*/ 6 w 6"/>
                  <a:gd name="T15" fmla="*/ 0 h 12"/>
                  <a:gd name="T16" fmla="*/ 6 w 6"/>
                  <a:gd name="T17" fmla="*/ 0 h 12"/>
                  <a:gd name="T18" fmla="*/ 0 w 6"/>
                  <a:gd name="T19" fmla="*/ 0 h 12"/>
                  <a:gd name="T20" fmla="*/ 0 w 6"/>
                  <a:gd name="T21" fmla="*/ 6 h 12"/>
                  <a:gd name="T22" fmla="*/ 0 w 6"/>
                  <a:gd name="T23" fmla="*/ 6 h 12"/>
                  <a:gd name="T24" fmla="*/ 0 w 6"/>
                  <a:gd name="T25" fmla="*/ 6 h 12"/>
                  <a:gd name="T26" fmla="*/ 0 w 6"/>
                  <a:gd name="T27" fmla="*/ 6 h 12"/>
                  <a:gd name="T28" fmla="*/ 0 w 6"/>
                  <a:gd name="T29" fmla="*/ 6 h 12"/>
                  <a:gd name="T30" fmla="*/ 6 w 6"/>
                  <a:gd name="T31" fmla="*/ 12 h 12"/>
                  <a:gd name="T32" fmla="*/ 6 w 6"/>
                  <a:gd name="T33" fmla="*/ 12 h 12"/>
                  <a:gd name="T34" fmla="*/ 6 w 6"/>
                  <a:gd name="T3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17" name="Freeform 341"/>
              <p:cNvSpPr>
                <a:spLocks/>
              </p:cNvSpPr>
              <p:nvPr/>
            </p:nvSpPr>
            <p:spPr bwMode="auto">
              <a:xfrm>
                <a:off x="7102475" y="5149850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0 h 6"/>
                  <a:gd name="T8" fmla="*/ 6 w 6"/>
                  <a:gd name="T9" fmla="*/ 0 h 6"/>
                  <a:gd name="T10" fmla="*/ 6 w 6"/>
                  <a:gd name="T11" fmla="*/ 0 h 6"/>
                  <a:gd name="T12" fmla="*/ 6 w 6"/>
                  <a:gd name="T13" fmla="*/ 0 h 6"/>
                  <a:gd name="T14" fmla="*/ 0 w 6"/>
                  <a:gd name="T15" fmla="*/ 0 h 6"/>
                  <a:gd name="T16" fmla="*/ 0 w 6"/>
                  <a:gd name="T17" fmla="*/ 0 h 6"/>
                  <a:gd name="T18" fmla="*/ 0 w 6"/>
                  <a:gd name="T19" fmla="*/ 0 h 6"/>
                  <a:gd name="T20" fmla="*/ 0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6 h 6"/>
                  <a:gd name="T28" fmla="*/ 0 w 6"/>
                  <a:gd name="T29" fmla="*/ 6 h 6"/>
                  <a:gd name="T30" fmla="*/ 0 w 6"/>
                  <a:gd name="T31" fmla="*/ 6 h 6"/>
                  <a:gd name="T32" fmla="*/ 0 w 6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18" name="Freeform 342"/>
              <p:cNvSpPr>
                <a:spLocks/>
              </p:cNvSpPr>
              <p:nvPr/>
            </p:nvSpPr>
            <p:spPr bwMode="auto">
              <a:xfrm>
                <a:off x="7102475" y="5149850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0 h 6"/>
                  <a:gd name="T8" fmla="*/ 6 w 6"/>
                  <a:gd name="T9" fmla="*/ 0 h 6"/>
                  <a:gd name="T10" fmla="*/ 6 w 6"/>
                  <a:gd name="T11" fmla="*/ 0 h 6"/>
                  <a:gd name="T12" fmla="*/ 6 w 6"/>
                  <a:gd name="T13" fmla="*/ 0 h 6"/>
                  <a:gd name="T14" fmla="*/ 0 w 6"/>
                  <a:gd name="T15" fmla="*/ 0 h 6"/>
                  <a:gd name="T16" fmla="*/ 0 w 6"/>
                  <a:gd name="T17" fmla="*/ 0 h 6"/>
                  <a:gd name="T18" fmla="*/ 0 w 6"/>
                  <a:gd name="T19" fmla="*/ 0 h 6"/>
                  <a:gd name="T20" fmla="*/ 0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6 h 6"/>
                  <a:gd name="T28" fmla="*/ 0 w 6"/>
                  <a:gd name="T29" fmla="*/ 6 h 6"/>
                  <a:gd name="T30" fmla="*/ 0 w 6"/>
                  <a:gd name="T31" fmla="*/ 6 h 6"/>
                  <a:gd name="T32" fmla="*/ 0 w 6"/>
                  <a:gd name="T33" fmla="*/ 6 h 6"/>
                  <a:gd name="T34" fmla="*/ 0 w 6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19" name="Freeform 343"/>
              <p:cNvSpPr>
                <a:spLocks/>
              </p:cNvSpPr>
              <p:nvPr/>
            </p:nvSpPr>
            <p:spPr bwMode="auto">
              <a:xfrm>
                <a:off x="7131050" y="5216525"/>
                <a:ext cx="19050" cy="9525"/>
              </a:xfrm>
              <a:custGeom>
                <a:avLst/>
                <a:gdLst>
                  <a:gd name="T0" fmla="*/ 6 w 12"/>
                  <a:gd name="T1" fmla="*/ 6 h 6"/>
                  <a:gd name="T2" fmla="*/ 6 w 12"/>
                  <a:gd name="T3" fmla="*/ 6 h 6"/>
                  <a:gd name="T4" fmla="*/ 6 w 12"/>
                  <a:gd name="T5" fmla="*/ 0 h 6"/>
                  <a:gd name="T6" fmla="*/ 12 w 12"/>
                  <a:gd name="T7" fmla="*/ 0 h 6"/>
                  <a:gd name="T8" fmla="*/ 12 w 12"/>
                  <a:gd name="T9" fmla="*/ 0 h 6"/>
                  <a:gd name="T10" fmla="*/ 6 w 12"/>
                  <a:gd name="T11" fmla="*/ 0 h 6"/>
                  <a:gd name="T12" fmla="*/ 6 w 12"/>
                  <a:gd name="T13" fmla="*/ 0 h 6"/>
                  <a:gd name="T14" fmla="*/ 6 w 12"/>
                  <a:gd name="T15" fmla="*/ 0 h 6"/>
                  <a:gd name="T16" fmla="*/ 6 w 12"/>
                  <a:gd name="T17" fmla="*/ 0 h 6"/>
                  <a:gd name="T18" fmla="*/ 6 w 12"/>
                  <a:gd name="T19" fmla="*/ 0 h 6"/>
                  <a:gd name="T20" fmla="*/ 0 w 12"/>
                  <a:gd name="T21" fmla="*/ 0 h 6"/>
                  <a:gd name="T22" fmla="*/ 0 w 12"/>
                  <a:gd name="T23" fmla="*/ 0 h 6"/>
                  <a:gd name="T24" fmla="*/ 0 w 12"/>
                  <a:gd name="T25" fmla="*/ 0 h 6"/>
                  <a:gd name="T26" fmla="*/ 0 w 12"/>
                  <a:gd name="T27" fmla="*/ 0 h 6"/>
                  <a:gd name="T28" fmla="*/ 6 w 12"/>
                  <a:gd name="T29" fmla="*/ 6 h 6"/>
                  <a:gd name="T30" fmla="*/ 6 w 12"/>
                  <a:gd name="T31" fmla="*/ 6 h 6"/>
                  <a:gd name="T32" fmla="*/ 6 w 12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20" name="Freeform 344"/>
              <p:cNvSpPr>
                <a:spLocks/>
              </p:cNvSpPr>
              <p:nvPr/>
            </p:nvSpPr>
            <p:spPr bwMode="auto">
              <a:xfrm>
                <a:off x="7131050" y="5216525"/>
                <a:ext cx="19050" cy="9525"/>
              </a:xfrm>
              <a:custGeom>
                <a:avLst/>
                <a:gdLst>
                  <a:gd name="T0" fmla="*/ 6 w 12"/>
                  <a:gd name="T1" fmla="*/ 6 h 6"/>
                  <a:gd name="T2" fmla="*/ 6 w 12"/>
                  <a:gd name="T3" fmla="*/ 6 h 6"/>
                  <a:gd name="T4" fmla="*/ 6 w 12"/>
                  <a:gd name="T5" fmla="*/ 0 h 6"/>
                  <a:gd name="T6" fmla="*/ 12 w 12"/>
                  <a:gd name="T7" fmla="*/ 0 h 6"/>
                  <a:gd name="T8" fmla="*/ 12 w 12"/>
                  <a:gd name="T9" fmla="*/ 0 h 6"/>
                  <a:gd name="T10" fmla="*/ 6 w 12"/>
                  <a:gd name="T11" fmla="*/ 0 h 6"/>
                  <a:gd name="T12" fmla="*/ 6 w 12"/>
                  <a:gd name="T13" fmla="*/ 0 h 6"/>
                  <a:gd name="T14" fmla="*/ 6 w 12"/>
                  <a:gd name="T15" fmla="*/ 0 h 6"/>
                  <a:gd name="T16" fmla="*/ 6 w 12"/>
                  <a:gd name="T17" fmla="*/ 0 h 6"/>
                  <a:gd name="T18" fmla="*/ 6 w 12"/>
                  <a:gd name="T19" fmla="*/ 0 h 6"/>
                  <a:gd name="T20" fmla="*/ 0 w 12"/>
                  <a:gd name="T21" fmla="*/ 0 h 6"/>
                  <a:gd name="T22" fmla="*/ 0 w 12"/>
                  <a:gd name="T23" fmla="*/ 0 h 6"/>
                  <a:gd name="T24" fmla="*/ 0 w 12"/>
                  <a:gd name="T25" fmla="*/ 0 h 6"/>
                  <a:gd name="T26" fmla="*/ 0 w 12"/>
                  <a:gd name="T27" fmla="*/ 0 h 6"/>
                  <a:gd name="T28" fmla="*/ 6 w 12"/>
                  <a:gd name="T29" fmla="*/ 6 h 6"/>
                  <a:gd name="T30" fmla="*/ 6 w 12"/>
                  <a:gd name="T31" fmla="*/ 6 h 6"/>
                  <a:gd name="T32" fmla="*/ 6 w 12"/>
                  <a:gd name="T33" fmla="*/ 6 h 6"/>
                  <a:gd name="T34" fmla="*/ 6 w 12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21" name="Freeform 345"/>
              <p:cNvSpPr>
                <a:spLocks/>
              </p:cNvSpPr>
              <p:nvPr/>
            </p:nvSpPr>
            <p:spPr bwMode="auto">
              <a:xfrm>
                <a:off x="7178675" y="5140325"/>
                <a:ext cx="19050" cy="9525"/>
              </a:xfrm>
              <a:custGeom>
                <a:avLst/>
                <a:gdLst>
                  <a:gd name="T0" fmla="*/ 6 w 12"/>
                  <a:gd name="T1" fmla="*/ 6 h 6"/>
                  <a:gd name="T2" fmla="*/ 6 w 12"/>
                  <a:gd name="T3" fmla="*/ 6 h 6"/>
                  <a:gd name="T4" fmla="*/ 6 w 12"/>
                  <a:gd name="T5" fmla="*/ 6 h 6"/>
                  <a:gd name="T6" fmla="*/ 12 w 12"/>
                  <a:gd name="T7" fmla="*/ 0 h 6"/>
                  <a:gd name="T8" fmla="*/ 12 w 12"/>
                  <a:gd name="T9" fmla="*/ 0 h 6"/>
                  <a:gd name="T10" fmla="*/ 6 w 12"/>
                  <a:gd name="T11" fmla="*/ 0 h 6"/>
                  <a:gd name="T12" fmla="*/ 6 w 12"/>
                  <a:gd name="T13" fmla="*/ 0 h 6"/>
                  <a:gd name="T14" fmla="*/ 6 w 12"/>
                  <a:gd name="T15" fmla="*/ 0 h 6"/>
                  <a:gd name="T16" fmla="*/ 6 w 12"/>
                  <a:gd name="T17" fmla="*/ 0 h 6"/>
                  <a:gd name="T18" fmla="*/ 6 w 12"/>
                  <a:gd name="T19" fmla="*/ 0 h 6"/>
                  <a:gd name="T20" fmla="*/ 0 w 12"/>
                  <a:gd name="T21" fmla="*/ 0 h 6"/>
                  <a:gd name="T22" fmla="*/ 0 w 12"/>
                  <a:gd name="T23" fmla="*/ 0 h 6"/>
                  <a:gd name="T24" fmla="*/ 0 w 12"/>
                  <a:gd name="T25" fmla="*/ 0 h 6"/>
                  <a:gd name="T26" fmla="*/ 0 w 12"/>
                  <a:gd name="T27" fmla="*/ 6 h 6"/>
                  <a:gd name="T28" fmla="*/ 6 w 12"/>
                  <a:gd name="T29" fmla="*/ 6 h 6"/>
                  <a:gd name="T30" fmla="*/ 6 w 12"/>
                  <a:gd name="T31" fmla="*/ 6 h 6"/>
                  <a:gd name="T32" fmla="*/ 6 w 12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22" name="Freeform 346"/>
              <p:cNvSpPr>
                <a:spLocks/>
              </p:cNvSpPr>
              <p:nvPr/>
            </p:nvSpPr>
            <p:spPr bwMode="auto">
              <a:xfrm>
                <a:off x="7178675" y="5140325"/>
                <a:ext cx="19050" cy="9525"/>
              </a:xfrm>
              <a:custGeom>
                <a:avLst/>
                <a:gdLst>
                  <a:gd name="T0" fmla="*/ 6 w 12"/>
                  <a:gd name="T1" fmla="*/ 6 h 6"/>
                  <a:gd name="T2" fmla="*/ 6 w 12"/>
                  <a:gd name="T3" fmla="*/ 6 h 6"/>
                  <a:gd name="T4" fmla="*/ 6 w 12"/>
                  <a:gd name="T5" fmla="*/ 6 h 6"/>
                  <a:gd name="T6" fmla="*/ 12 w 12"/>
                  <a:gd name="T7" fmla="*/ 0 h 6"/>
                  <a:gd name="T8" fmla="*/ 12 w 12"/>
                  <a:gd name="T9" fmla="*/ 0 h 6"/>
                  <a:gd name="T10" fmla="*/ 6 w 12"/>
                  <a:gd name="T11" fmla="*/ 0 h 6"/>
                  <a:gd name="T12" fmla="*/ 6 w 12"/>
                  <a:gd name="T13" fmla="*/ 0 h 6"/>
                  <a:gd name="T14" fmla="*/ 6 w 12"/>
                  <a:gd name="T15" fmla="*/ 0 h 6"/>
                  <a:gd name="T16" fmla="*/ 6 w 12"/>
                  <a:gd name="T17" fmla="*/ 0 h 6"/>
                  <a:gd name="T18" fmla="*/ 6 w 12"/>
                  <a:gd name="T19" fmla="*/ 0 h 6"/>
                  <a:gd name="T20" fmla="*/ 0 w 12"/>
                  <a:gd name="T21" fmla="*/ 0 h 6"/>
                  <a:gd name="T22" fmla="*/ 0 w 12"/>
                  <a:gd name="T23" fmla="*/ 0 h 6"/>
                  <a:gd name="T24" fmla="*/ 0 w 12"/>
                  <a:gd name="T25" fmla="*/ 0 h 6"/>
                  <a:gd name="T26" fmla="*/ 0 w 12"/>
                  <a:gd name="T27" fmla="*/ 6 h 6"/>
                  <a:gd name="T28" fmla="*/ 6 w 12"/>
                  <a:gd name="T29" fmla="*/ 6 h 6"/>
                  <a:gd name="T30" fmla="*/ 6 w 12"/>
                  <a:gd name="T31" fmla="*/ 6 h 6"/>
                  <a:gd name="T32" fmla="*/ 6 w 12"/>
                  <a:gd name="T33" fmla="*/ 6 h 6"/>
                  <a:gd name="T34" fmla="*/ 6 w 12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23" name="Freeform 347"/>
              <p:cNvSpPr>
                <a:spLocks/>
              </p:cNvSpPr>
              <p:nvPr/>
            </p:nvSpPr>
            <p:spPr bwMode="auto">
              <a:xfrm>
                <a:off x="7169150" y="5102225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0 h 6"/>
                  <a:gd name="T8" fmla="*/ 6 w 6"/>
                  <a:gd name="T9" fmla="*/ 0 h 6"/>
                  <a:gd name="T10" fmla="*/ 6 w 6"/>
                  <a:gd name="T11" fmla="*/ 0 h 6"/>
                  <a:gd name="T12" fmla="*/ 6 w 6"/>
                  <a:gd name="T13" fmla="*/ 0 h 6"/>
                  <a:gd name="T14" fmla="*/ 0 w 6"/>
                  <a:gd name="T15" fmla="*/ 0 h 6"/>
                  <a:gd name="T16" fmla="*/ 0 w 6"/>
                  <a:gd name="T17" fmla="*/ 0 h 6"/>
                  <a:gd name="T18" fmla="*/ 0 w 6"/>
                  <a:gd name="T19" fmla="*/ 0 h 6"/>
                  <a:gd name="T20" fmla="*/ 0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6 h 6"/>
                  <a:gd name="T28" fmla="*/ 0 w 6"/>
                  <a:gd name="T29" fmla="*/ 6 h 6"/>
                  <a:gd name="T30" fmla="*/ 0 w 6"/>
                  <a:gd name="T31" fmla="*/ 6 h 6"/>
                  <a:gd name="T32" fmla="*/ 0 w 6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24" name="Freeform 348"/>
              <p:cNvSpPr>
                <a:spLocks/>
              </p:cNvSpPr>
              <p:nvPr/>
            </p:nvSpPr>
            <p:spPr bwMode="auto">
              <a:xfrm>
                <a:off x="7169150" y="5102225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0 h 6"/>
                  <a:gd name="T8" fmla="*/ 6 w 6"/>
                  <a:gd name="T9" fmla="*/ 0 h 6"/>
                  <a:gd name="T10" fmla="*/ 6 w 6"/>
                  <a:gd name="T11" fmla="*/ 0 h 6"/>
                  <a:gd name="T12" fmla="*/ 6 w 6"/>
                  <a:gd name="T13" fmla="*/ 0 h 6"/>
                  <a:gd name="T14" fmla="*/ 0 w 6"/>
                  <a:gd name="T15" fmla="*/ 0 h 6"/>
                  <a:gd name="T16" fmla="*/ 0 w 6"/>
                  <a:gd name="T17" fmla="*/ 0 h 6"/>
                  <a:gd name="T18" fmla="*/ 0 w 6"/>
                  <a:gd name="T19" fmla="*/ 0 h 6"/>
                  <a:gd name="T20" fmla="*/ 0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6 h 6"/>
                  <a:gd name="T28" fmla="*/ 0 w 6"/>
                  <a:gd name="T29" fmla="*/ 6 h 6"/>
                  <a:gd name="T30" fmla="*/ 0 w 6"/>
                  <a:gd name="T31" fmla="*/ 6 h 6"/>
                  <a:gd name="T32" fmla="*/ 0 w 6"/>
                  <a:gd name="T33" fmla="*/ 6 h 6"/>
                  <a:gd name="T34" fmla="*/ 0 w 6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25" name="Freeform 349"/>
              <p:cNvSpPr>
                <a:spLocks/>
              </p:cNvSpPr>
              <p:nvPr/>
            </p:nvSpPr>
            <p:spPr bwMode="auto">
              <a:xfrm>
                <a:off x="7159625" y="5226050"/>
                <a:ext cx="19050" cy="9525"/>
              </a:xfrm>
              <a:custGeom>
                <a:avLst/>
                <a:gdLst>
                  <a:gd name="T0" fmla="*/ 6 w 12"/>
                  <a:gd name="T1" fmla="*/ 6 h 6"/>
                  <a:gd name="T2" fmla="*/ 6 w 12"/>
                  <a:gd name="T3" fmla="*/ 6 h 6"/>
                  <a:gd name="T4" fmla="*/ 12 w 12"/>
                  <a:gd name="T5" fmla="*/ 6 h 6"/>
                  <a:gd name="T6" fmla="*/ 12 w 12"/>
                  <a:gd name="T7" fmla="*/ 6 h 6"/>
                  <a:gd name="T8" fmla="*/ 12 w 12"/>
                  <a:gd name="T9" fmla="*/ 6 h 6"/>
                  <a:gd name="T10" fmla="*/ 12 w 12"/>
                  <a:gd name="T11" fmla="*/ 0 h 6"/>
                  <a:gd name="T12" fmla="*/ 6 w 12"/>
                  <a:gd name="T13" fmla="*/ 0 h 6"/>
                  <a:gd name="T14" fmla="*/ 6 w 12"/>
                  <a:gd name="T15" fmla="*/ 0 h 6"/>
                  <a:gd name="T16" fmla="*/ 6 w 12"/>
                  <a:gd name="T17" fmla="*/ 0 h 6"/>
                  <a:gd name="T18" fmla="*/ 6 w 12"/>
                  <a:gd name="T19" fmla="*/ 0 h 6"/>
                  <a:gd name="T20" fmla="*/ 0 w 12"/>
                  <a:gd name="T21" fmla="*/ 0 h 6"/>
                  <a:gd name="T22" fmla="*/ 0 w 12"/>
                  <a:gd name="T23" fmla="*/ 6 h 6"/>
                  <a:gd name="T24" fmla="*/ 0 w 12"/>
                  <a:gd name="T25" fmla="*/ 6 h 6"/>
                  <a:gd name="T26" fmla="*/ 0 w 12"/>
                  <a:gd name="T27" fmla="*/ 6 h 6"/>
                  <a:gd name="T28" fmla="*/ 6 w 12"/>
                  <a:gd name="T29" fmla="*/ 6 h 6"/>
                  <a:gd name="T30" fmla="*/ 6 w 12"/>
                  <a:gd name="T31" fmla="*/ 6 h 6"/>
                  <a:gd name="T32" fmla="*/ 6 w 12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" h="6">
                    <a:moveTo>
                      <a:pt x="6" y="6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26" name="Freeform 350"/>
              <p:cNvSpPr>
                <a:spLocks/>
              </p:cNvSpPr>
              <p:nvPr/>
            </p:nvSpPr>
            <p:spPr bwMode="auto">
              <a:xfrm>
                <a:off x="7159625" y="5226050"/>
                <a:ext cx="19050" cy="9525"/>
              </a:xfrm>
              <a:custGeom>
                <a:avLst/>
                <a:gdLst>
                  <a:gd name="T0" fmla="*/ 6 w 12"/>
                  <a:gd name="T1" fmla="*/ 6 h 6"/>
                  <a:gd name="T2" fmla="*/ 6 w 12"/>
                  <a:gd name="T3" fmla="*/ 6 h 6"/>
                  <a:gd name="T4" fmla="*/ 12 w 12"/>
                  <a:gd name="T5" fmla="*/ 6 h 6"/>
                  <a:gd name="T6" fmla="*/ 12 w 12"/>
                  <a:gd name="T7" fmla="*/ 6 h 6"/>
                  <a:gd name="T8" fmla="*/ 12 w 12"/>
                  <a:gd name="T9" fmla="*/ 6 h 6"/>
                  <a:gd name="T10" fmla="*/ 12 w 12"/>
                  <a:gd name="T11" fmla="*/ 0 h 6"/>
                  <a:gd name="T12" fmla="*/ 6 w 12"/>
                  <a:gd name="T13" fmla="*/ 0 h 6"/>
                  <a:gd name="T14" fmla="*/ 6 w 12"/>
                  <a:gd name="T15" fmla="*/ 0 h 6"/>
                  <a:gd name="T16" fmla="*/ 6 w 12"/>
                  <a:gd name="T17" fmla="*/ 0 h 6"/>
                  <a:gd name="T18" fmla="*/ 6 w 12"/>
                  <a:gd name="T19" fmla="*/ 0 h 6"/>
                  <a:gd name="T20" fmla="*/ 0 w 12"/>
                  <a:gd name="T21" fmla="*/ 0 h 6"/>
                  <a:gd name="T22" fmla="*/ 0 w 12"/>
                  <a:gd name="T23" fmla="*/ 6 h 6"/>
                  <a:gd name="T24" fmla="*/ 0 w 12"/>
                  <a:gd name="T25" fmla="*/ 6 h 6"/>
                  <a:gd name="T26" fmla="*/ 0 w 12"/>
                  <a:gd name="T27" fmla="*/ 6 h 6"/>
                  <a:gd name="T28" fmla="*/ 6 w 12"/>
                  <a:gd name="T29" fmla="*/ 6 h 6"/>
                  <a:gd name="T30" fmla="*/ 6 w 12"/>
                  <a:gd name="T31" fmla="*/ 6 h 6"/>
                  <a:gd name="T32" fmla="*/ 6 w 12"/>
                  <a:gd name="T33" fmla="*/ 6 h 6"/>
                  <a:gd name="T34" fmla="*/ 6 w 12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6">
                    <a:moveTo>
                      <a:pt x="6" y="6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27" name="Freeform 351"/>
              <p:cNvSpPr>
                <a:spLocks/>
              </p:cNvSpPr>
              <p:nvPr/>
            </p:nvSpPr>
            <p:spPr bwMode="auto">
              <a:xfrm>
                <a:off x="7188200" y="5254625"/>
                <a:ext cx="9525" cy="9525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0 h 6"/>
                  <a:gd name="T12" fmla="*/ 6 w 6"/>
                  <a:gd name="T13" fmla="*/ 0 h 6"/>
                  <a:gd name="T14" fmla="*/ 6 w 6"/>
                  <a:gd name="T15" fmla="*/ 0 h 6"/>
                  <a:gd name="T16" fmla="*/ 6 w 6"/>
                  <a:gd name="T17" fmla="*/ 0 h 6"/>
                  <a:gd name="T18" fmla="*/ 0 w 6"/>
                  <a:gd name="T19" fmla="*/ 0 h 6"/>
                  <a:gd name="T20" fmla="*/ 0 w 6"/>
                  <a:gd name="T21" fmla="*/ 0 h 6"/>
                  <a:gd name="T22" fmla="*/ 0 w 6"/>
                  <a:gd name="T23" fmla="*/ 6 h 6"/>
                  <a:gd name="T24" fmla="*/ 0 w 6"/>
                  <a:gd name="T25" fmla="*/ 6 h 6"/>
                  <a:gd name="T26" fmla="*/ 0 w 6"/>
                  <a:gd name="T27" fmla="*/ 6 h 6"/>
                  <a:gd name="T28" fmla="*/ 0 w 6"/>
                  <a:gd name="T29" fmla="*/ 6 h 6"/>
                  <a:gd name="T30" fmla="*/ 6 w 6"/>
                  <a:gd name="T31" fmla="*/ 6 h 6"/>
                  <a:gd name="T32" fmla="*/ 6 w 6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28" name="Freeform 352"/>
              <p:cNvSpPr>
                <a:spLocks/>
              </p:cNvSpPr>
              <p:nvPr/>
            </p:nvSpPr>
            <p:spPr bwMode="auto">
              <a:xfrm>
                <a:off x="7188200" y="5254625"/>
                <a:ext cx="9525" cy="9525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0 h 6"/>
                  <a:gd name="T12" fmla="*/ 6 w 6"/>
                  <a:gd name="T13" fmla="*/ 0 h 6"/>
                  <a:gd name="T14" fmla="*/ 6 w 6"/>
                  <a:gd name="T15" fmla="*/ 0 h 6"/>
                  <a:gd name="T16" fmla="*/ 6 w 6"/>
                  <a:gd name="T17" fmla="*/ 0 h 6"/>
                  <a:gd name="T18" fmla="*/ 0 w 6"/>
                  <a:gd name="T19" fmla="*/ 0 h 6"/>
                  <a:gd name="T20" fmla="*/ 0 w 6"/>
                  <a:gd name="T21" fmla="*/ 0 h 6"/>
                  <a:gd name="T22" fmla="*/ 0 w 6"/>
                  <a:gd name="T23" fmla="*/ 6 h 6"/>
                  <a:gd name="T24" fmla="*/ 0 w 6"/>
                  <a:gd name="T25" fmla="*/ 6 h 6"/>
                  <a:gd name="T26" fmla="*/ 0 w 6"/>
                  <a:gd name="T27" fmla="*/ 6 h 6"/>
                  <a:gd name="T28" fmla="*/ 0 w 6"/>
                  <a:gd name="T29" fmla="*/ 6 h 6"/>
                  <a:gd name="T30" fmla="*/ 6 w 6"/>
                  <a:gd name="T31" fmla="*/ 6 h 6"/>
                  <a:gd name="T32" fmla="*/ 6 w 6"/>
                  <a:gd name="T33" fmla="*/ 6 h 6"/>
                  <a:gd name="T34" fmla="*/ 6 w 6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29" name="Freeform 353"/>
              <p:cNvSpPr>
                <a:spLocks/>
              </p:cNvSpPr>
              <p:nvPr/>
            </p:nvSpPr>
            <p:spPr bwMode="auto">
              <a:xfrm>
                <a:off x="7102475" y="5273675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0 h 6"/>
                  <a:gd name="T8" fmla="*/ 6 w 6"/>
                  <a:gd name="T9" fmla="*/ 0 h 6"/>
                  <a:gd name="T10" fmla="*/ 6 w 6"/>
                  <a:gd name="T11" fmla="*/ 0 h 6"/>
                  <a:gd name="T12" fmla="*/ 6 w 6"/>
                  <a:gd name="T13" fmla="*/ 0 h 6"/>
                  <a:gd name="T14" fmla="*/ 0 w 6"/>
                  <a:gd name="T15" fmla="*/ 0 h 6"/>
                  <a:gd name="T16" fmla="*/ 0 w 6"/>
                  <a:gd name="T17" fmla="*/ 0 h 6"/>
                  <a:gd name="T18" fmla="*/ 0 w 6"/>
                  <a:gd name="T19" fmla="*/ 0 h 6"/>
                  <a:gd name="T20" fmla="*/ 0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6 h 6"/>
                  <a:gd name="T28" fmla="*/ 0 w 6"/>
                  <a:gd name="T29" fmla="*/ 6 h 6"/>
                  <a:gd name="T30" fmla="*/ 0 w 6"/>
                  <a:gd name="T31" fmla="*/ 6 h 6"/>
                  <a:gd name="T32" fmla="*/ 0 w 6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30" name="Freeform 354"/>
              <p:cNvSpPr>
                <a:spLocks/>
              </p:cNvSpPr>
              <p:nvPr/>
            </p:nvSpPr>
            <p:spPr bwMode="auto">
              <a:xfrm>
                <a:off x="7102475" y="5273675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0 h 6"/>
                  <a:gd name="T8" fmla="*/ 6 w 6"/>
                  <a:gd name="T9" fmla="*/ 0 h 6"/>
                  <a:gd name="T10" fmla="*/ 6 w 6"/>
                  <a:gd name="T11" fmla="*/ 0 h 6"/>
                  <a:gd name="T12" fmla="*/ 6 w 6"/>
                  <a:gd name="T13" fmla="*/ 0 h 6"/>
                  <a:gd name="T14" fmla="*/ 0 w 6"/>
                  <a:gd name="T15" fmla="*/ 0 h 6"/>
                  <a:gd name="T16" fmla="*/ 0 w 6"/>
                  <a:gd name="T17" fmla="*/ 0 h 6"/>
                  <a:gd name="T18" fmla="*/ 0 w 6"/>
                  <a:gd name="T19" fmla="*/ 0 h 6"/>
                  <a:gd name="T20" fmla="*/ 0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6 h 6"/>
                  <a:gd name="T28" fmla="*/ 0 w 6"/>
                  <a:gd name="T29" fmla="*/ 6 h 6"/>
                  <a:gd name="T30" fmla="*/ 0 w 6"/>
                  <a:gd name="T31" fmla="*/ 6 h 6"/>
                  <a:gd name="T32" fmla="*/ 0 w 6"/>
                  <a:gd name="T33" fmla="*/ 6 h 6"/>
                  <a:gd name="T34" fmla="*/ 0 w 6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31" name="Freeform 355"/>
              <p:cNvSpPr>
                <a:spLocks/>
              </p:cNvSpPr>
              <p:nvPr/>
            </p:nvSpPr>
            <p:spPr bwMode="auto">
              <a:xfrm>
                <a:off x="7159625" y="5273675"/>
                <a:ext cx="9525" cy="9525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0 h 6"/>
                  <a:gd name="T12" fmla="*/ 6 w 6"/>
                  <a:gd name="T13" fmla="*/ 0 h 6"/>
                  <a:gd name="T14" fmla="*/ 6 w 6"/>
                  <a:gd name="T15" fmla="*/ 0 h 6"/>
                  <a:gd name="T16" fmla="*/ 6 w 6"/>
                  <a:gd name="T17" fmla="*/ 0 h 6"/>
                  <a:gd name="T18" fmla="*/ 0 w 6"/>
                  <a:gd name="T19" fmla="*/ 0 h 6"/>
                  <a:gd name="T20" fmla="*/ 0 w 6"/>
                  <a:gd name="T21" fmla="*/ 0 h 6"/>
                  <a:gd name="T22" fmla="*/ 0 w 6"/>
                  <a:gd name="T23" fmla="*/ 6 h 6"/>
                  <a:gd name="T24" fmla="*/ 0 w 6"/>
                  <a:gd name="T25" fmla="*/ 6 h 6"/>
                  <a:gd name="T26" fmla="*/ 0 w 6"/>
                  <a:gd name="T27" fmla="*/ 6 h 6"/>
                  <a:gd name="T28" fmla="*/ 0 w 6"/>
                  <a:gd name="T29" fmla="*/ 6 h 6"/>
                  <a:gd name="T30" fmla="*/ 6 w 6"/>
                  <a:gd name="T31" fmla="*/ 6 h 6"/>
                  <a:gd name="T32" fmla="*/ 6 w 6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32" name="Freeform 356"/>
              <p:cNvSpPr>
                <a:spLocks/>
              </p:cNvSpPr>
              <p:nvPr/>
            </p:nvSpPr>
            <p:spPr bwMode="auto">
              <a:xfrm>
                <a:off x="7159625" y="5273675"/>
                <a:ext cx="9525" cy="9525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0 h 6"/>
                  <a:gd name="T12" fmla="*/ 6 w 6"/>
                  <a:gd name="T13" fmla="*/ 0 h 6"/>
                  <a:gd name="T14" fmla="*/ 6 w 6"/>
                  <a:gd name="T15" fmla="*/ 0 h 6"/>
                  <a:gd name="T16" fmla="*/ 6 w 6"/>
                  <a:gd name="T17" fmla="*/ 0 h 6"/>
                  <a:gd name="T18" fmla="*/ 0 w 6"/>
                  <a:gd name="T19" fmla="*/ 0 h 6"/>
                  <a:gd name="T20" fmla="*/ 0 w 6"/>
                  <a:gd name="T21" fmla="*/ 0 h 6"/>
                  <a:gd name="T22" fmla="*/ 0 w 6"/>
                  <a:gd name="T23" fmla="*/ 6 h 6"/>
                  <a:gd name="T24" fmla="*/ 0 w 6"/>
                  <a:gd name="T25" fmla="*/ 6 h 6"/>
                  <a:gd name="T26" fmla="*/ 0 w 6"/>
                  <a:gd name="T27" fmla="*/ 6 h 6"/>
                  <a:gd name="T28" fmla="*/ 0 w 6"/>
                  <a:gd name="T29" fmla="*/ 6 h 6"/>
                  <a:gd name="T30" fmla="*/ 6 w 6"/>
                  <a:gd name="T31" fmla="*/ 6 h 6"/>
                  <a:gd name="T32" fmla="*/ 6 w 6"/>
                  <a:gd name="T33" fmla="*/ 6 h 6"/>
                  <a:gd name="T34" fmla="*/ 6 w 6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33" name="Freeform 357"/>
              <p:cNvSpPr>
                <a:spLocks/>
              </p:cNvSpPr>
              <p:nvPr/>
            </p:nvSpPr>
            <p:spPr bwMode="auto">
              <a:xfrm>
                <a:off x="7092950" y="5349875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6 h 6"/>
                  <a:gd name="T4" fmla="*/ 6 w 6"/>
                  <a:gd name="T5" fmla="*/ 0 h 6"/>
                  <a:gd name="T6" fmla="*/ 6 w 6"/>
                  <a:gd name="T7" fmla="*/ 0 h 6"/>
                  <a:gd name="T8" fmla="*/ 6 w 6"/>
                  <a:gd name="T9" fmla="*/ 0 h 6"/>
                  <a:gd name="T10" fmla="*/ 6 w 6"/>
                  <a:gd name="T11" fmla="*/ 0 h 6"/>
                  <a:gd name="T12" fmla="*/ 6 w 6"/>
                  <a:gd name="T13" fmla="*/ 0 h 6"/>
                  <a:gd name="T14" fmla="*/ 0 w 6"/>
                  <a:gd name="T15" fmla="*/ 0 h 6"/>
                  <a:gd name="T16" fmla="*/ 0 w 6"/>
                  <a:gd name="T17" fmla="*/ 0 h 6"/>
                  <a:gd name="T18" fmla="*/ 0 w 6"/>
                  <a:gd name="T19" fmla="*/ 0 h 6"/>
                  <a:gd name="T20" fmla="*/ 0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0 h 6"/>
                  <a:gd name="T28" fmla="*/ 0 w 6"/>
                  <a:gd name="T29" fmla="*/ 6 h 6"/>
                  <a:gd name="T30" fmla="*/ 0 w 6"/>
                  <a:gd name="T31" fmla="*/ 6 h 6"/>
                  <a:gd name="T32" fmla="*/ 0 w 6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34" name="Freeform 358"/>
              <p:cNvSpPr>
                <a:spLocks/>
              </p:cNvSpPr>
              <p:nvPr/>
            </p:nvSpPr>
            <p:spPr bwMode="auto">
              <a:xfrm>
                <a:off x="7092950" y="5349875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6 h 6"/>
                  <a:gd name="T4" fmla="*/ 6 w 6"/>
                  <a:gd name="T5" fmla="*/ 0 h 6"/>
                  <a:gd name="T6" fmla="*/ 6 w 6"/>
                  <a:gd name="T7" fmla="*/ 0 h 6"/>
                  <a:gd name="T8" fmla="*/ 6 w 6"/>
                  <a:gd name="T9" fmla="*/ 0 h 6"/>
                  <a:gd name="T10" fmla="*/ 6 w 6"/>
                  <a:gd name="T11" fmla="*/ 0 h 6"/>
                  <a:gd name="T12" fmla="*/ 6 w 6"/>
                  <a:gd name="T13" fmla="*/ 0 h 6"/>
                  <a:gd name="T14" fmla="*/ 0 w 6"/>
                  <a:gd name="T15" fmla="*/ 0 h 6"/>
                  <a:gd name="T16" fmla="*/ 0 w 6"/>
                  <a:gd name="T17" fmla="*/ 0 h 6"/>
                  <a:gd name="T18" fmla="*/ 0 w 6"/>
                  <a:gd name="T19" fmla="*/ 0 h 6"/>
                  <a:gd name="T20" fmla="*/ 0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0 h 6"/>
                  <a:gd name="T28" fmla="*/ 0 w 6"/>
                  <a:gd name="T29" fmla="*/ 6 h 6"/>
                  <a:gd name="T30" fmla="*/ 0 w 6"/>
                  <a:gd name="T31" fmla="*/ 6 h 6"/>
                  <a:gd name="T32" fmla="*/ 0 w 6"/>
                  <a:gd name="T33" fmla="*/ 6 h 6"/>
                  <a:gd name="T34" fmla="*/ 0 w 6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35" name="Freeform 359"/>
              <p:cNvSpPr>
                <a:spLocks/>
              </p:cNvSpPr>
              <p:nvPr/>
            </p:nvSpPr>
            <p:spPr bwMode="auto">
              <a:xfrm>
                <a:off x="7197725" y="5216525"/>
                <a:ext cx="9525" cy="9525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6 w 6"/>
                  <a:gd name="T5" fmla="*/ 0 h 6"/>
                  <a:gd name="T6" fmla="*/ 6 w 6"/>
                  <a:gd name="T7" fmla="*/ 0 h 6"/>
                  <a:gd name="T8" fmla="*/ 6 w 6"/>
                  <a:gd name="T9" fmla="*/ 0 h 6"/>
                  <a:gd name="T10" fmla="*/ 6 w 6"/>
                  <a:gd name="T11" fmla="*/ 0 h 6"/>
                  <a:gd name="T12" fmla="*/ 6 w 6"/>
                  <a:gd name="T13" fmla="*/ 0 h 6"/>
                  <a:gd name="T14" fmla="*/ 6 w 6"/>
                  <a:gd name="T15" fmla="*/ 0 h 6"/>
                  <a:gd name="T16" fmla="*/ 6 w 6"/>
                  <a:gd name="T17" fmla="*/ 0 h 6"/>
                  <a:gd name="T18" fmla="*/ 0 w 6"/>
                  <a:gd name="T19" fmla="*/ 0 h 6"/>
                  <a:gd name="T20" fmla="*/ 0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0 h 6"/>
                  <a:gd name="T28" fmla="*/ 0 w 6"/>
                  <a:gd name="T29" fmla="*/ 6 h 6"/>
                  <a:gd name="T30" fmla="*/ 6 w 6"/>
                  <a:gd name="T31" fmla="*/ 6 h 6"/>
                  <a:gd name="T32" fmla="*/ 6 w 6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36" name="Freeform 360"/>
              <p:cNvSpPr>
                <a:spLocks/>
              </p:cNvSpPr>
              <p:nvPr/>
            </p:nvSpPr>
            <p:spPr bwMode="auto">
              <a:xfrm>
                <a:off x="7197725" y="5216525"/>
                <a:ext cx="9525" cy="9525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6 w 6"/>
                  <a:gd name="T5" fmla="*/ 0 h 6"/>
                  <a:gd name="T6" fmla="*/ 6 w 6"/>
                  <a:gd name="T7" fmla="*/ 0 h 6"/>
                  <a:gd name="T8" fmla="*/ 6 w 6"/>
                  <a:gd name="T9" fmla="*/ 0 h 6"/>
                  <a:gd name="T10" fmla="*/ 6 w 6"/>
                  <a:gd name="T11" fmla="*/ 0 h 6"/>
                  <a:gd name="T12" fmla="*/ 6 w 6"/>
                  <a:gd name="T13" fmla="*/ 0 h 6"/>
                  <a:gd name="T14" fmla="*/ 6 w 6"/>
                  <a:gd name="T15" fmla="*/ 0 h 6"/>
                  <a:gd name="T16" fmla="*/ 6 w 6"/>
                  <a:gd name="T17" fmla="*/ 0 h 6"/>
                  <a:gd name="T18" fmla="*/ 0 w 6"/>
                  <a:gd name="T19" fmla="*/ 0 h 6"/>
                  <a:gd name="T20" fmla="*/ 0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0 h 6"/>
                  <a:gd name="T28" fmla="*/ 0 w 6"/>
                  <a:gd name="T29" fmla="*/ 6 h 6"/>
                  <a:gd name="T30" fmla="*/ 6 w 6"/>
                  <a:gd name="T31" fmla="*/ 6 h 6"/>
                  <a:gd name="T32" fmla="*/ 6 w 6"/>
                  <a:gd name="T33" fmla="*/ 6 h 6"/>
                  <a:gd name="T34" fmla="*/ 6 w 6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37" name="Freeform 361"/>
              <p:cNvSpPr>
                <a:spLocks/>
              </p:cNvSpPr>
              <p:nvPr/>
            </p:nvSpPr>
            <p:spPr bwMode="auto">
              <a:xfrm>
                <a:off x="7159625" y="5197475"/>
                <a:ext cx="9525" cy="9525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0 h 6"/>
                  <a:gd name="T8" fmla="*/ 6 w 6"/>
                  <a:gd name="T9" fmla="*/ 0 h 6"/>
                  <a:gd name="T10" fmla="*/ 6 w 6"/>
                  <a:gd name="T11" fmla="*/ 0 h 6"/>
                  <a:gd name="T12" fmla="*/ 6 w 6"/>
                  <a:gd name="T13" fmla="*/ 0 h 6"/>
                  <a:gd name="T14" fmla="*/ 6 w 6"/>
                  <a:gd name="T15" fmla="*/ 0 h 6"/>
                  <a:gd name="T16" fmla="*/ 6 w 6"/>
                  <a:gd name="T17" fmla="*/ 0 h 6"/>
                  <a:gd name="T18" fmla="*/ 0 w 6"/>
                  <a:gd name="T19" fmla="*/ 0 h 6"/>
                  <a:gd name="T20" fmla="*/ 0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6 h 6"/>
                  <a:gd name="T28" fmla="*/ 0 w 6"/>
                  <a:gd name="T29" fmla="*/ 6 h 6"/>
                  <a:gd name="T30" fmla="*/ 6 w 6"/>
                  <a:gd name="T31" fmla="*/ 6 h 6"/>
                  <a:gd name="T32" fmla="*/ 6 w 6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38" name="Freeform 362"/>
              <p:cNvSpPr>
                <a:spLocks/>
              </p:cNvSpPr>
              <p:nvPr/>
            </p:nvSpPr>
            <p:spPr bwMode="auto">
              <a:xfrm>
                <a:off x="7159625" y="5197475"/>
                <a:ext cx="9525" cy="9525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0 h 6"/>
                  <a:gd name="T8" fmla="*/ 6 w 6"/>
                  <a:gd name="T9" fmla="*/ 0 h 6"/>
                  <a:gd name="T10" fmla="*/ 6 w 6"/>
                  <a:gd name="T11" fmla="*/ 0 h 6"/>
                  <a:gd name="T12" fmla="*/ 6 w 6"/>
                  <a:gd name="T13" fmla="*/ 0 h 6"/>
                  <a:gd name="T14" fmla="*/ 6 w 6"/>
                  <a:gd name="T15" fmla="*/ 0 h 6"/>
                  <a:gd name="T16" fmla="*/ 6 w 6"/>
                  <a:gd name="T17" fmla="*/ 0 h 6"/>
                  <a:gd name="T18" fmla="*/ 0 w 6"/>
                  <a:gd name="T19" fmla="*/ 0 h 6"/>
                  <a:gd name="T20" fmla="*/ 0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6 h 6"/>
                  <a:gd name="T28" fmla="*/ 0 w 6"/>
                  <a:gd name="T29" fmla="*/ 6 h 6"/>
                  <a:gd name="T30" fmla="*/ 6 w 6"/>
                  <a:gd name="T31" fmla="*/ 6 h 6"/>
                  <a:gd name="T32" fmla="*/ 6 w 6"/>
                  <a:gd name="T33" fmla="*/ 6 h 6"/>
                  <a:gd name="T34" fmla="*/ 6 w 6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39" name="Freeform 363"/>
              <p:cNvSpPr>
                <a:spLocks/>
              </p:cNvSpPr>
              <p:nvPr/>
            </p:nvSpPr>
            <p:spPr bwMode="auto">
              <a:xfrm>
                <a:off x="7131050" y="5264150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6 h 6"/>
                  <a:gd name="T4" fmla="*/ 6 w 6"/>
                  <a:gd name="T5" fmla="*/ 0 h 6"/>
                  <a:gd name="T6" fmla="*/ 6 w 6"/>
                  <a:gd name="T7" fmla="*/ 0 h 6"/>
                  <a:gd name="T8" fmla="*/ 6 w 6"/>
                  <a:gd name="T9" fmla="*/ 0 h 6"/>
                  <a:gd name="T10" fmla="*/ 6 w 6"/>
                  <a:gd name="T11" fmla="*/ 0 h 6"/>
                  <a:gd name="T12" fmla="*/ 6 w 6"/>
                  <a:gd name="T13" fmla="*/ 0 h 6"/>
                  <a:gd name="T14" fmla="*/ 0 w 6"/>
                  <a:gd name="T15" fmla="*/ 0 h 6"/>
                  <a:gd name="T16" fmla="*/ 0 w 6"/>
                  <a:gd name="T17" fmla="*/ 0 h 6"/>
                  <a:gd name="T18" fmla="*/ 0 w 6"/>
                  <a:gd name="T19" fmla="*/ 0 h 6"/>
                  <a:gd name="T20" fmla="*/ 0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0 h 6"/>
                  <a:gd name="T28" fmla="*/ 0 w 6"/>
                  <a:gd name="T29" fmla="*/ 6 h 6"/>
                  <a:gd name="T30" fmla="*/ 0 w 6"/>
                  <a:gd name="T31" fmla="*/ 6 h 6"/>
                  <a:gd name="T32" fmla="*/ 0 w 6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40" name="Freeform 364"/>
              <p:cNvSpPr>
                <a:spLocks/>
              </p:cNvSpPr>
              <p:nvPr/>
            </p:nvSpPr>
            <p:spPr bwMode="auto">
              <a:xfrm>
                <a:off x="7131050" y="5264150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6 h 6"/>
                  <a:gd name="T4" fmla="*/ 6 w 6"/>
                  <a:gd name="T5" fmla="*/ 0 h 6"/>
                  <a:gd name="T6" fmla="*/ 6 w 6"/>
                  <a:gd name="T7" fmla="*/ 0 h 6"/>
                  <a:gd name="T8" fmla="*/ 6 w 6"/>
                  <a:gd name="T9" fmla="*/ 0 h 6"/>
                  <a:gd name="T10" fmla="*/ 6 w 6"/>
                  <a:gd name="T11" fmla="*/ 0 h 6"/>
                  <a:gd name="T12" fmla="*/ 6 w 6"/>
                  <a:gd name="T13" fmla="*/ 0 h 6"/>
                  <a:gd name="T14" fmla="*/ 0 w 6"/>
                  <a:gd name="T15" fmla="*/ 0 h 6"/>
                  <a:gd name="T16" fmla="*/ 0 w 6"/>
                  <a:gd name="T17" fmla="*/ 0 h 6"/>
                  <a:gd name="T18" fmla="*/ 0 w 6"/>
                  <a:gd name="T19" fmla="*/ 0 h 6"/>
                  <a:gd name="T20" fmla="*/ 0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0 h 6"/>
                  <a:gd name="T28" fmla="*/ 0 w 6"/>
                  <a:gd name="T29" fmla="*/ 6 h 6"/>
                  <a:gd name="T30" fmla="*/ 0 w 6"/>
                  <a:gd name="T31" fmla="*/ 6 h 6"/>
                  <a:gd name="T32" fmla="*/ 0 w 6"/>
                  <a:gd name="T33" fmla="*/ 6 h 6"/>
                  <a:gd name="T34" fmla="*/ 0 w 6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41" name="Freeform 365"/>
              <p:cNvSpPr>
                <a:spLocks/>
              </p:cNvSpPr>
              <p:nvPr/>
            </p:nvSpPr>
            <p:spPr bwMode="auto">
              <a:xfrm>
                <a:off x="7131050" y="5121275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0 h 6"/>
                  <a:gd name="T8" fmla="*/ 6 w 6"/>
                  <a:gd name="T9" fmla="*/ 0 h 6"/>
                  <a:gd name="T10" fmla="*/ 6 w 6"/>
                  <a:gd name="T11" fmla="*/ 0 h 6"/>
                  <a:gd name="T12" fmla="*/ 6 w 6"/>
                  <a:gd name="T13" fmla="*/ 0 h 6"/>
                  <a:gd name="T14" fmla="*/ 0 w 6"/>
                  <a:gd name="T15" fmla="*/ 0 h 6"/>
                  <a:gd name="T16" fmla="*/ 0 w 6"/>
                  <a:gd name="T17" fmla="*/ 0 h 6"/>
                  <a:gd name="T18" fmla="*/ 0 w 6"/>
                  <a:gd name="T19" fmla="*/ 0 h 6"/>
                  <a:gd name="T20" fmla="*/ 0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6 h 6"/>
                  <a:gd name="T28" fmla="*/ 0 w 6"/>
                  <a:gd name="T29" fmla="*/ 6 h 6"/>
                  <a:gd name="T30" fmla="*/ 0 w 6"/>
                  <a:gd name="T31" fmla="*/ 6 h 6"/>
                  <a:gd name="T32" fmla="*/ 0 w 6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42" name="Freeform 366"/>
              <p:cNvSpPr>
                <a:spLocks/>
              </p:cNvSpPr>
              <p:nvPr/>
            </p:nvSpPr>
            <p:spPr bwMode="auto">
              <a:xfrm>
                <a:off x="7131050" y="5121275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0 h 6"/>
                  <a:gd name="T8" fmla="*/ 6 w 6"/>
                  <a:gd name="T9" fmla="*/ 0 h 6"/>
                  <a:gd name="T10" fmla="*/ 6 w 6"/>
                  <a:gd name="T11" fmla="*/ 0 h 6"/>
                  <a:gd name="T12" fmla="*/ 6 w 6"/>
                  <a:gd name="T13" fmla="*/ 0 h 6"/>
                  <a:gd name="T14" fmla="*/ 0 w 6"/>
                  <a:gd name="T15" fmla="*/ 0 h 6"/>
                  <a:gd name="T16" fmla="*/ 0 w 6"/>
                  <a:gd name="T17" fmla="*/ 0 h 6"/>
                  <a:gd name="T18" fmla="*/ 0 w 6"/>
                  <a:gd name="T19" fmla="*/ 0 h 6"/>
                  <a:gd name="T20" fmla="*/ 0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6 h 6"/>
                  <a:gd name="T28" fmla="*/ 0 w 6"/>
                  <a:gd name="T29" fmla="*/ 6 h 6"/>
                  <a:gd name="T30" fmla="*/ 0 w 6"/>
                  <a:gd name="T31" fmla="*/ 6 h 6"/>
                  <a:gd name="T32" fmla="*/ 0 w 6"/>
                  <a:gd name="T33" fmla="*/ 6 h 6"/>
                  <a:gd name="T34" fmla="*/ 0 w 6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43" name="Freeform 367"/>
              <p:cNvSpPr>
                <a:spLocks/>
              </p:cNvSpPr>
              <p:nvPr/>
            </p:nvSpPr>
            <p:spPr bwMode="auto">
              <a:xfrm>
                <a:off x="7178675" y="5083175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0 h 6"/>
                  <a:gd name="T12" fmla="*/ 6 w 6"/>
                  <a:gd name="T13" fmla="*/ 0 h 6"/>
                  <a:gd name="T14" fmla="*/ 0 w 6"/>
                  <a:gd name="T15" fmla="*/ 0 h 6"/>
                  <a:gd name="T16" fmla="*/ 0 w 6"/>
                  <a:gd name="T17" fmla="*/ 0 h 6"/>
                  <a:gd name="T18" fmla="*/ 0 w 6"/>
                  <a:gd name="T19" fmla="*/ 0 h 6"/>
                  <a:gd name="T20" fmla="*/ 0 w 6"/>
                  <a:gd name="T21" fmla="*/ 0 h 6"/>
                  <a:gd name="T22" fmla="*/ 0 w 6"/>
                  <a:gd name="T23" fmla="*/ 6 h 6"/>
                  <a:gd name="T24" fmla="*/ 0 w 6"/>
                  <a:gd name="T25" fmla="*/ 6 h 6"/>
                  <a:gd name="T26" fmla="*/ 0 w 6"/>
                  <a:gd name="T27" fmla="*/ 6 h 6"/>
                  <a:gd name="T28" fmla="*/ 0 w 6"/>
                  <a:gd name="T29" fmla="*/ 6 h 6"/>
                  <a:gd name="T30" fmla="*/ 0 w 6"/>
                  <a:gd name="T31" fmla="*/ 6 h 6"/>
                  <a:gd name="T32" fmla="*/ 0 w 6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44" name="Freeform 368"/>
              <p:cNvSpPr>
                <a:spLocks/>
              </p:cNvSpPr>
              <p:nvPr/>
            </p:nvSpPr>
            <p:spPr bwMode="auto">
              <a:xfrm>
                <a:off x="7178675" y="5083175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0 h 6"/>
                  <a:gd name="T12" fmla="*/ 6 w 6"/>
                  <a:gd name="T13" fmla="*/ 0 h 6"/>
                  <a:gd name="T14" fmla="*/ 0 w 6"/>
                  <a:gd name="T15" fmla="*/ 0 h 6"/>
                  <a:gd name="T16" fmla="*/ 0 w 6"/>
                  <a:gd name="T17" fmla="*/ 0 h 6"/>
                  <a:gd name="T18" fmla="*/ 0 w 6"/>
                  <a:gd name="T19" fmla="*/ 0 h 6"/>
                  <a:gd name="T20" fmla="*/ 0 w 6"/>
                  <a:gd name="T21" fmla="*/ 0 h 6"/>
                  <a:gd name="T22" fmla="*/ 0 w 6"/>
                  <a:gd name="T23" fmla="*/ 6 h 6"/>
                  <a:gd name="T24" fmla="*/ 0 w 6"/>
                  <a:gd name="T25" fmla="*/ 6 h 6"/>
                  <a:gd name="T26" fmla="*/ 0 w 6"/>
                  <a:gd name="T27" fmla="*/ 6 h 6"/>
                  <a:gd name="T28" fmla="*/ 0 w 6"/>
                  <a:gd name="T29" fmla="*/ 6 h 6"/>
                  <a:gd name="T30" fmla="*/ 0 w 6"/>
                  <a:gd name="T31" fmla="*/ 6 h 6"/>
                  <a:gd name="T32" fmla="*/ 0 w 6"/>
                  <a:gd name="T33" fmla="*/ 6 h 6"/>
                  <a:gd name="T34" fmla="*/ 0 w 6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45" name="Freeform 369"/>
              <p:cNvSpPr>
                <a:spLocks/>
              </p:cNvSpPr>
              <p:nvPr/>
            </p:nvSpPr>
            <p:spPr bwMode="auto">
              <a:xfrm>
                <a:off x="7197725" y="5121275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0 h 6"/>
                  <a:gd name="T12" fmla="*/ 6 w 6"/>
                  <a:gd name="T13" fmla="*/ 0 h 6"/>
                  <a:gd name="T14" fmla="*/ 0 w 6"/>
                  <a:gd name="T15" fmla="*/ 0 h 6"/>
                  <a:gd name="T16" fmla="*/ 0 w 6"/>
                  <a:gd name="T17" fmla="*/ 0 h 6"/>
                  <a:gd name="T18" fmla="*/ 0 w 6"/>
                  <a:gd name="T19" fmla="*/ 0 h 6"/>
                  <a:gd name="T20" fmla="*/ 0 w 6"/>
                  <a:gd name="T21" fmla="*/ 0 h 6"/>
                  <a:gd name="T22" fmla="*/ 0 w 6"/>
                  <a:gd name="T23" fmla="*/ 6 h 6"/>
                  <a:gd name="T24" fmla="*/ 0 w 6"/>
                  <a:gd name="T25" fmla="*/ 6 h 6"/>
                  <a:gd name="T26" fmla="*/ 0 w 6"/>
                  <a:gd name="T27" fmla="*/ 6 h 6"/>
                  <a:gd name="T28" fmla="*/ 0 w 6"/>
                  <a:gd name="T29" fmla="*/ 6 h 6"/>
                  <a:gd name="T30" fmla="*/ 0 w 6"/>
                  <a:gd name="T31" fmla="*/ 6 h 6"/>
                  <a:gd name="T32" fmla="*/ 0 w 6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46" name="Freeform 370"/>
              <p:cNvSpPr>
                <a:spLocks/>
              </p:cNvSpPr>
              <p:nvPr/>
            </p:nvSpPr>
            <p:spPr bwMode="auto">
              <a:xfrm>
                <a:off x="7197725" y="5121275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0 h 6"/>
                  <a:gd name="T12" fmla="*/ 6 w 6"/>
                  <a:gd name="T13" fmla="*/ 0 h 6"/>
                  <a:gd name="T14" fmla="*/ 0 w 6"/>
                  <a:gd name="T15" fmla="*/ 0 h 6"/>
                  <a:gd name="T16" fmla="*/ 0 w 6"/>
                  <a:gd name="T17" fmla="*/ 0 h 6"/>
                  <a:gd name="T18" fmla="*/ 0 w 6"/>
                  <a:gd name="T19" fmla="*/ 0 h 6"/>
                  <a:gd name="T20" fmla="*/ 0 w 6"/>
                  <a:gd name="T21" fmla="*/ 0 h 6"/>
                  <a:gd name="T22" fmla="*/ 0 w 6"/>
                  <a:gd name="T23" fmla="*/ 6 h 6"/>
                  <a:gd name="T24" fmla="*/ 0 w 6"/>
                  <a:gd name="T25" fmla="*/ 6 h 6"/>
                  <a:gd name="T26" fmla="*/ 0 w 6"/>
                  <a:gd name="T27" fmla="*/ 6 h 6"/>
                  <a:gd name="T28" fmla="*/ 0 w 6"/>
                  <a:gd name="T29" fmla="*/ 6 h 6"/>
                  <a:gd name="T30" fmla="*/ 0 w 6"/>
                  <a:gd name="T31" fmla="*/ 6 h 6"/>
                  <a:gd name="T32" fmla="*/ 0 w 6"/>
                  <a:gd name="T33" fmla="*/ 6 h 6"/>
                  <a:gd name="T34" fmla="*/ 0 w 6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47" name="Freeform 371"/>
              <p:cNvSpPr>
                <a:spLocks/>
              </p:cNvSpPr>
              <p:nvPr/>
            </p:nvSpPr>
            <p:spPr bwMode="auto">
              <a:xfrm>
                <a:off x="7216775" y="5149850"/>
                <a:ext cx="19050" cy="9525"/>
              </a:xfrm>
              <a:custGeom>
                <a:avLst/>
                <a:gdLst>
                  <a:gd name="T0" fmla="*/ 6 w 12"/>
                  <a:gd name="T1" fmla="*/ 6 h 6"/>
                  <a:gd name="T2" fmla="*/ 6 w 12"/>
                  <a:gd name="T3" fmla="*/ 6 h 6"/>
                  <a:gd name="T4" fmla="*/ 6 w 12"/>
                  <a:gd name="T5" fmla="*/ 6 h 6"/>
                  <a:gd name="T6" fmla="*/ 12 w 12"/>
                  <a:gd name="T7" fmla="*/ 0 h 6"/>
                  <a:gd name="T8" fmla="*/ 12 w 12"/>
                  <a:gd name="T9" fmla="*/ 0 h 6"/>
                  <a:gd name="T10" fmla="*/ 6 w 12"/>
                  <a:gd name="T11" fmla="*/ 0 h 6"/>
                  <a:gd name="T12" fmla="*/ 6 w 12"/>
                  <a:gd name="T13" fmla="*/ 0 h 6"/>
                  <a:gd name="T14" fmla="*/ 6 w 12"/>
                  <a:gd name="T15" fmla="*/ 0 h 6"/>
                  <a:gd name="T16" fmla="*/ 6 w 12"/>
                  <a:gd name="T17" fmla="*/ 0 h 6"/>
                  <a:gd name="T18" fmla="*/ 6 w 12"/>
                  <a:gd name="T19" fmla="*/ 0 h 6"/>
                  <a:gd name="T20" fmla="*/ 0 w 12"/>
                  <a:gd name="T21" fmla="*/ 0 h 6"/>
                  <a:gd name="T22" fmla="*/ 0 w 12"/>
                  <a:gd name="T23" fmla="*/ 0 h 6"/>
                  <a:gd name="T24" fmla="*/ 0 w 12"/>
                  <a:gd name="T25" fmla="*/ 0 h 6"/>
                  <a:gd name="T26" fmla="*/ 0 w 12"/>
                  <a:gd name="T27" fmla="*/ 6 h 6"/>
                  <a:gd name="T28" fmla="*/ 6 w 12"/>
                  <a:gd name="T29" fmla="*/ 6 h 6"/>
                  <a:gd name="T30" fmla="*/ 6 w 12"/>
                  <a:gd name="T31" fmla="*/ 6 h 6"/>
                  <a:gd name="T32" fmla="*/ 6 w 12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48" name="Freeform 372"/>
              <p:cNvSpPr>
                <a:spLocks/>
              </p:cNvSpPr>
              <p:nvPr/>
            </p:nvSpPr>
            <p:spPr bwMode="auto">
              <a:xfrm>
                <a:off x="7083425" y="5235575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0 h 6"/>
                  <a:gd name="T8" fmla="*/ 6 w 6"/>
                  <a:gd name="T9" fmla="*/ 0 h 6"/>
                  <a:gd name="T10" fmla="*/ 6 w 6"/>
                  <a:gd name="T11" fmla="*/ 0 h 6"/>
                  <a:gd name="T12" fmla="*/ 6 w 6"/>
                  <a:gd name="T13" fmla="*/ 0 h 6"/>
                  <a:gd name="T14" fmla="*/ 0 w 6"/>
                  <a:gd name="T15" fmla="*/ 0 h 6"/>
                  <a:gd name="T16" fmla="*/ 0 w 6"/>
                  <a:gd name="T17" fmla="*/ 0 h 6"/>
                  <a:gd name="T18" fmla="*/ 0 w 6"/>
                  <a:gd name="T19" fmla="*/ 0 h 6"/>
                  <a:gd name="T20" fmla="*/ 0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6 h 6"/>
                  <a:gd name="T28" fmla="*/ 0 w 6"/>
                  <a:gd name="T29" fmla="*/ 6 h 6"/>
                  <a:gd name="T30" fmla="*/ 0 w 6"/>
                  <a:gd name="T31" fmla="*/ 6 h 6"/>
                  <a:gd name="T32" fmla="*/ 0 w 6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49" name="Freeform 373"/>
              <p:cNvSpPr>
                <a:spLocks/>
              </p:cNvSpPr>
              <p:nvPr/>
            </p:nvSpPr>
            <p:spPr bwMode="auto">
              <a:xfrm>
                <a:off x="7083425" y="5235575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0 h 6"/>
                  <a:gd name="T8" fmla="*/ 6 w 6"/>
                  <a:gd name="T9" fmla="*/ 0 h 6"/>
                  <a:gd name="T10" fmla="*/ 6 w 6"/>
                  <a:gd name="T11" fmla="*/ 0 h 6"/>
                  <a:gd name="T12" fmla="*/ 6 w 6"/>
                  <a:gd name="T13" fmla="*/ 0 h 6"/>
                  <a:gd name="T14" fmla="*/ 0 w 6"/>
                  <a:gd name="T15" fmla="*/ 0 h 6"/>
                  <a:gd name="T16" fmla="*/ 0 w 6"/>
                  <a:gd name="T17" fmla="*/ 0 h 6"/>
                  <a:gd name="T18" fmla="*/ 0 w 6"/>
                  <a:gd name="T19" fmla="*/ 0 h 6"/>
                  <a:gd name="T20" fmla="*/ 0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6 h 6"/>
                  <a:gd name="T28" fmla="*/ 0 w 6"/>
                  <a:gd name="T29" fmla="*/ 6 h 6"/>
                  <a:gd name="T30" fmla="*/ 0 w 6"/>
                  <a:gd name="T31" fmla="*/ 6 h 6"/>
                  <a:gd name="T32" fmla="*/ 0 w 6"/>
                  <a:gd name="T33" fmla="*/ 6 h 6"/>
                  <a:gd name="T34" fmla="*/ 0 w 6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50" name="Freeform 374"/>
              <p:cNvSpPr>
                <a:spLocks/>
              </p:cNvSpPr>
              <p:nvPr/>
            </p:nvSpPr>
            <p:spPr bwMode="auto">
              <a:xfrm>
                <a:off x="7054850" y="5283200"/>
                <a:ext cx="9525" cy="9525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0 h 6"/>
                  <a:gd name="T8" fmla="*/ 6 w 6"/>
                  <a:gd name="T9" fmla="*/ 0 h 6"/>
                  <a:gd name="T10" fmla="*/ 6 w 6"/>
                  <a:gd name="T11" fmla="*/ 0 h 6"/>
                  <a:gd name="T12" fmla="*/ 6 w 6"/>
                  <a:gd name="T13" fmla="*/ 0 h 6"/>
                  <a:gd name="T14" fmla="*/ 6 w 6"/>
                  <a:gd name="T15" fmla="*/ 0 h 6"/>
                  <a:gd name="T16" fmla="*/ 6 w 6"/>
                  <a:gd name="T17" fmla="*/ 0 h 6"/>
                  <a:gd name="T18" fmla="*/ 6 w 6"/>
                  <a:gd name="T19" fmla="*/ 0 h 6"/>
                  <a:gd name="T20" fmla="*/ 0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6 h 6"/>
                  <a:gd name="T28" fmla="*/ 6 w 6"/>
                  <a:gd name="T29" fmla="*/ 6 h 6"/>
                  <a:gd name="T30" fmla="*/ 6 w 6"/>
                  <a:gd name="T31" fmla="*/ 6 h 6"/>
                  <a:gd name="T32" fmla="*/ 6 w 6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51" name="Freeform 375"/>
              <p:cNvSpPr>
                <a:spLocks/>
              </p:cNvSpPr>
              <p:nvPr/>
            </p:nvSpPr>
            <p:spPr bwMode="auto">
              <a:xfrm>
                <a:off x="7054850" y="5283200"/>
                <a:ext cx="9525" cy="9525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0 h 6"/>
                  <a:gd name="T8" fmla="*/ 6 w 6"/>
                  <a:gd name="T9" fmla="*/ 0 h 6"/>
                  <a:gd name="T10" fmla="*/ 6 w 6"/>
                  <a:gd name="T11" fmla="*/ 0 h 6"/>
                  <a:gd name="T12" fmla="*/ 6 w 6"/>
                  <a:gd name="T13" fmla="*/ 0 h 6"/>
                  <a:gd name="T14" fmla="*/ 6 w 6"/>
                  <a:gd name="T15" fmla="*/ 0 h 6"/>
                  <a:gd name="T16" fmla="*/ 6 w 6"/>
                  <a:gd name="T17" fmla="*/ 0 h 6"/>
                  <a:gd name="T18" fmla="*/ 6 w 6"/>
                  <a:gd name="T19" fmla="*/ 0 h 6"/>
                  <a:gd name="T20" fmla="*/ 0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6 h 6"/>
                  <a:gd name="T28" fmla="*/ 6 w 6"/>
                  <a:gd name="T29" fmla="*/ 6 h 6"/>
                  <a:gd name="T30" fmla="*/ 6 w 6"/>
                  <a:gd name="T31" fmla="*/ 6 h 6"/>
                  <a:gd name="T32" fmla="*/ 6 w 6"/>
                  <a:gd name="T33" fmla="*/ 6 h 6"/>
                  <a:gd name="T34" fmla="*/ 6 w 6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52" name="Freeform 376"/>
              <p:cNvSpPr>
                <a:spLocks/>
              </p:cNvSpPr>
              <p:nvPr/>
            </p:nvSpPr>
            <p:spPr bwMode="auto">
              <a:xfrm>
                <a:off x="7178675" y="5168900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6 h 6"/>
                  <a:gd name="T12" fmla="*/ 6 w 6"/>
                  <a:gd name="T13" fmla="*/ 0 h 6"/>
                  <a:gd name="T14" fmla="*/ 6 w 6"/>
                  <a:gd name="T15" fmla="*/ 0 h 6"/>
                  <a:gd name="T16" fmla="*/ 6 w 6"/>
                  <a:gd name="T17" fmla="*/ 0 h 6"/>
                  <a:gd name="T18" fmla="*/ 6 w 6"/>
                  <a:gd name="T19" fmla="*/ 0 h 6"/>
                  <a:gd name="T20" fmla="*/ 6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0 h 6"/>
                  <a:gd name="T28" fmla="*/ 0 w 6"/>
                  <a:gd name="T29" fmla="*/ 6 h 6"/>
                  <a:gd name="T30" fmla="*/ 0 w 6"/>
                  <a:gd name="T31" fmla="*/ 6 h 6"/>
                  <a:gd name="T32" fmla="*/ 0 w 6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53" name="Freeform 377"/>
              <p:cNvSpPr>
                <a:spLocks/>
              </p:cNvSpPr>
              <p:nvPr/>
            </p:nvSpPr>
            <p:spPr bwMode="auto">
              <a:xfrm>
                <a:off x="7178675" y="5168900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6 h 6"/>
                  <a:gd name="T12" fmla="*/ 6 w 6"/>
                  <a:gd name="T13" fmla="*/ 0 h 6"/>
                  <a:gd name="T14" fmla="*/ 6 w 6"/>
                  <a:gd name="T15" fmla="*/ 0 h 6"/>
                  <a:gd name="T16" fmla="*/ 6 w 6"/>
                  <a:gd name="T17" fmla="*/ 0 h 6"/>
                  <a:gd name="T18" fmla="*/ 6 w 6"/>
                  <a:gd name="T19" fmla="*/ 0 h 6"/>
                  <a:gd name="T20" fmla="*/ 6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0 h 6"/>
                  <a:gd name="T28" fmla="*/ 0 w 6"/>
                  <a:gd name="T29" fmla="*/ 6 h 6"/>
                  <a:gd name="T30" fmla="*/ 0 w 6"/>
                  <a:gd name="T31" fmla="*/ 6 h 6"/>
                  <a:gd name="T32" fmla="*/ 0 w 6"/>
                  <a:gd name="T33" fmla="*/ 6 h 6"/>
                  <a:gd name="T34" fmla="*/ 0 w 6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54" name="Freeform 378"/>
              <p:cNvSpPr>
                <a:spLocks/>
              </p:cNvSpPr>
              <p:nvPr/>
            </p:nvSpPr>
            <p:spPr bwMode="auto">
              <a:xfrm>
                <a:off x="7131050" y="5168900"/>
                <a:ext cx="9525" cy="19050"/>
              </a:xfrm>
              <a:custGeom>
                <a:avLst/>
                <a:gdLst>
                  <a:gd name="T0" fmla="*/ 0 w 6"/>
                  <a:gd name="T1" fmla="*/ 6 h 12"/>
                  <a:gd name="T2" fmla="*/ 0 w 6"/>
                  <a:gd name="T3" fmla="*/ 12 h 12"/>
                  <a:gd name="T4" fmla="*/ 6 w 6"/>
                  <a:gd name="T5" fmla="*/ 12 h 12"/>
                  <a:gd name="T6" fmla="*/ 6 w 6"/>
                  <a:gd name="T7" fmla="*/ 6 h 12"/>
                  <a:gd name="T8" fmla="*/ 6 w 6"/>
                  <a:gd name="T9" fmla="*/ 6 h 12"/>
                  <a:gd name="T10" fmla="*/ 6 w 6"/>
                  <a:gd name="T11" fmla="*/ 6 h 12"/>
                  <a:gd name="T12" fmla="*/ 6 w 6"/>
                  <a:gd name="T13" fmla="*/ 6 h 12"/>
                  <a:gd name="T14" fmla="*/ 6 w 6"/>
                  <a:gd name="T15" fmla="*/ 6 h 12"/>
                  <a:gd name="T16" fmla="*/ 6 w 6"/>
                  <a:gd name="T17" fmla="*/ 6 h 12"/>
                  <a:gd name="T18" fmla="*/ 6 w 6"/>
                  <a:gd name="T19" fmla="*/ 0 h 12"/>
                  <a:gd name="T20" fmla="*/ 0 w 6"/>
                  <a:gd name="T21" fmla="*/ 0 h 12"/>
                  <a:gd name="T22" fmla="*/ 0 w 6"/>
                  <a:gd name="T23" fmla="*/ 0 h 12"/>
                  <a:gd name="T24" fmla="*/ 0 w 6"/>
                  <a:gd name="T25" fmla="*/ 0 h 12"/>
                  <a:gd name="T26" fmla="*/ 0 w 6"/>
                  <a:gd name="T27" fmla="*/ 6 h 12"/>
                  <a:gd name="T28" fmla="*/ 0 w 6"/>
                  <a:gd name="T29" fmla="*/ 6 h 12"/>
                  <a:gd name="T30" fmla="*/ 0 w 6"/>
                  <a:gd name="T31" fmla="*/ 6 h 12"/>
                  <a:gd name="T32" fmla="*/ 0 w 6"/>
                  <a:gd name="T33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12">
                    <a:moveTo>
                      <a:pt x="0" y="6"/>
                    </a:moveTo>
                    <a:lnTo>
                      <a:pt x="0" y="12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55" name="Freeform 379"/>
              <p:cNvSpPr>
                <a:spLocks/>
              </p:cNvSpPr>
              <p:nvPr/>
            </p:nvSpPr>
            <p:spPr bwMode="auto">
              <a:xfrm>
                <a:off x="7131050" y="5168900"/>
                <a:ext cx="9525" cy="19050"/>
              </a:xfrm>
              <a:custGeom>
                <a:avLst/>
                <a:gdLst>
                  <a:gd name="T0" fmla="*/ 0 w 6"/>
                  <a:gd name="T1" fmla="*/ 6 h 12"/>
                  <a:gd name="T2" fmla="*/ 0 w 6"/>
                  <a:gd name="T3" fmla="*/ 12 h 12"/>
                  <a:gd name="T4" fmla="*/ 6 w 6"/>
                  <a:gd name="T5" fmla="*/ 12 h 12"/>
                  <a:gd name="T6" fmla="*/ 6 w 6"/>
                  <a:gd name="T7" fmla="*/ 6 h 12"/>
                  <a:gd name="T8" fmla="*/ 6 w 6"/>
                  <a:gd name="T9" fmla="*/ 6 h 12"/>
                  <a:gd name="T10" fmla="*/ 6 w 6"/>
                  <a:gd name="T11" fmla="*/ 6 h 12"/>
                  <a:gd name="T12" fmla="*/ 6 w 6"/>
                  <a:gd name="T13" fmla="*/ 6 h 12"/>
                  <a:gd name="T14" fmla="*/ 6 w 6"/>
                  <a:gd name="T15" fmla="*/ 6 h 12"/>
                  <a:gd name="T16" fmla="*/ 6 w 6"/>
                  <a:gd name="T17" fmla="*/ 6 h 12"/>
                  <a:gd name="T18" fmla="*/ 6 w 6"/>
                  <a:gd name="T19" fmla="*/ 0 h 12"/>
                  <a:gd name="T20" fmla="*/ 0 w 6"/>
                  <a:gd name="T21" fmla="*/ 0 h 12"/>
                  <a:gd name="T22" fmla="*/ 0 w 6"/>
                  <a:gd name="T23" fmla="*/ 0 h 12"/>
                  <a:gd name="T24" fmla="*/ 0 w 6"/>
                  <a:gd name="T25" fmla="*/ 0 h 12"/>
                  <a:gd name="T26" fmla="*/ 0 w 6"/>
                  <a:gd name="T27" fmla="*/ 6 h 12"/>
                  <a:gd name="T28" fmla="*/ 0 w 6"/>
                  <a:gd name="T29" fmla="*/ 6 h 12"/>
                  <a:gd name="T30" fmla="*/ 0 w 6"/>
                  <a:gd name="T31" fmla="*/ 6 h 12"/>
                  <a:gd name="T32" fmla="*/ 0 w 6"/>
                  <a:gd name="T33" fmla="*/ 6 h 12"/>
                  <a:gd name="T34" fmla="*/ 0 w 6"/>
                  <a:gd name="T3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12">
                    <a:moveTo>
                      <a:pt x="0" y="6"/>
                    </a:moveTo>
                    <a:lnTo>
                      <a:pt x="0" y="12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56" name="Freeform 380"/>
              <p:cNvSpPr>
                <a:spLocks/>
              </p:cNvSpPr>
              <p:nvPr/>
            </p:nvSpPr>
            <p:spPr bwMode="auto">
              <a:xfrm>
                <a:off x="7169150" y="5292725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6 h 6"/>
                  <a:gd name="T12" fmla="*/ 6 w 6"/>
                  <a:gd name="T13" fmla="*/ 6 h 6"/>
                  <a:gd name="T14" fmla="*/ 6 w 6"/>
                  <a:gd name="T15" fmla="*/ 0 h 6"/>
                  <a:gd name="T16" fmla="*/ 6 w 6"/>
                  <a:gd name="T17" fmla="*/ 0 h 6"/>
                  <a:gd name="T18" fmla="*/ 6 w 6"/>
                  <a:gd name="T19" fmla="*/ 0 h 6"/>
                  <a:gd name="T20" fmla="*/ 6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0 h 6"/>
                  <a:gd name="T28" fmla="*/ 0 w 6"/>
                  <a:gd name="T29" fmla="*/ 6 h 6"/>
                  <a:gd name="T30" fmla="*/ 0 w 6"/>
                  <a:gd name="T31" fmla="*/ 6 h 6"/>
                  <a:gd name="T32" fmla="*/ 0 w 6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57" name="Freeform 381"/>
              <p:cNvSpPr>
                <a:spLocks/>
              </p:cNvSpPr>
              <p:nvPr/>
            </p:nvSpPr>
            <p:spPr bwMode="auto">
              <a:xfrm>
                <a:off x="7169150" y="5292725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6 h 6"/>
                  <a:gd name="T12" fmla="*/ 6 w 6"/>
                  <a:gd name="T13" fmla="*/ 6 h 6"/>
                  <a:gd name="T14" fmla="*/ 6 w 6"/>
                  <a:gd name="T15" fmla="*/ 0 h 6"/>
                  <a:gd name="T16" fmla="*/ 6 w 6"/>
                  <a:gd name="T17" fmla="*/ 0 h 6"/>
                  <a:gd name="T18" fmla="*/ 6 w 6"/>
                  <a:gd name="T19" fmla="*/ 0 h 6"/>
                  <a:gd name="T20" fmla="*/ 6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0 h 6"/>
                  <a:gd name="T28" fmla="*/ 0 w 6"/>
                  <a:gd name="T29" fmla="*/ 6 h 6"/>
                  <a:gd name="T30" fmla="*/ 0 w 6"/>
                  <a:gd name="T31" fmla="*/ 6 h 6"/>
                  <a:gd name="T32" fmla="*/ 0 w 6"/>
                  <a:gd name="T33" fmla="*/ 6 h 6"/>
                  <a:gd name="T34" fmla="*/ 0 w 6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58" name="Freeform 382"/>
              <p:cNvSpPr>
                <a:spLocks/>
              </p:cNvSpPr>
              <p:nvPr/>
            </p:nvSpPr>
            <p:spPr bwMode="auto">
              <a:xfrm>
                <a:off x="7188200" y="5321300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0 h 6"/>
                  <a:gd name="T12" fmla="*/ 6 w 6"/>
                  <a:gd name="T13" fmla="*/ 0 h 6"/>
                  <a:gd name="T14" fmla="*/ 6 w 6"/>
                  <a:gd name="T15" fmla="*/ 0 h 6"/>
                  <a:gd name="T16" fmla="*/ 6 w 6"/>
                  <a:gd name="T17" fmla="*/ 0 h 6"/>
                  <a:gd name="T18" fmla="*/ 6 w 6"/>
                  <a:gd name="T19" fmla="*/ 0 h 6"/>
                  <a:gd name="T20" fmla="*/ 6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0 h 6"/>
                  <a:gd name="T28" fmla="*/ 0 w 6"/>
                  <a:gd name="T29" fmla="*/ 0 h 6"/>
                  <a:gd name="T30" fmla="*/ 0 w 6"/>
                  <a:gd name="T31" fmla="*/ 6 h 6"/>
                  <a:gd name="T32" fmla="*/ 0 w 6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59" name="Freeform 383"/>
              <p:cNvSpPr>
                <a:spLocks/>
              </p:cNvSpPr>
              <p:nvPr/>
            </p:nvSpPr>
            <p:spPr bwMode="auto">
              <a:xfrm>
                <a:off x="7188200" y="5321300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0 h 6"/>
                  <a:gd name="T12" fmla="*/ 6 w 6"/>
                  <a:gd name="T13" fmla="*/ 0 h 6"/>
                  <a:gd name="T14" fmla="*/ 6 w 6"/>
                  <a:gd name="T15" fmla="*/ 0 h 6"/>
                  <a:gd name="T16" fmla="*/ 6 w 6"/>
                  <a:gd name="T17" fmla="*/ 0 h 6"/>
                  <a:gd name="T18" fmla="*/ 6 w 6"/>
                  <a:gd name="T19" fmla="*/ 0 h 6"/>
                  <a:gd name="T20" fmla="*/ 6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0 h 6"/>
                  <a:gd name="T28" fmla="*/ 0 w 6"/>
                  <a:gd name="T29" fmla="*/ 0 h 6"/>
                  <a:gd name="T30" fmla="*/ 0 w 6"/>
                  <a:gd name="T31" fmla="*/ 6 h 6"/>
                  <a:gd name="T32" fmla="*/ 0 w 6"/>
                  <a:gd name="T33" fmla="*/ 6 h 6"/>
                  <a:gd name="T34" fmla="*/ 0 w 6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60" name="Freeform 384"/>
              <p:cNvSpPr>
                <a:spLocks/>
              </p:cNvSpPr>
              <p:nvPr/>
            </p:nvSpPr>
            <p:spPr bwMode="auto">
              <a:xfrm>
                <a:off x="7245350" y="5397500"/>
                <a:ext cx="9525" cy="19050"/>
              </a:xfrm>
              <a:custGeom>
                <a:avLst/>
                <a:gdLst>
                  <a:gd name="T0" fmla="*/ 0 w 6"/>
                  <a:gd name="T1" fmla="*/ 6 h 12"/>
                  <a:gd name="T2" fmla="*/ 0 w 6"/>
                  <a:gd name="T3" fmla="*/ 12 h 12"/>
                  <a:gd name="T4" fmla="*/ 6 w 6"/>
                  <a:gd name="T5" fmla="*/ 12 h 12"/>
                  <a:gd name="T6" fmla="*/ 6 w 6"/>
                  <a:gd name="T7" fmla="*/ 12 h 12"/>
                  <a:gd name="T8" fmla="*/ 6 w 6"/>
                  <a:gd name="T9" fmla="*/ 12 h 12"/>
                  <a:gd name="T10" fmla="*/ 6 w 6"/>
                  <a:gd name="T11" fmla="*/ 6 h 12"/>
                  <a:gd name="T12" fmla="*/ 6 w 6"/>
                  <a:gd name="T13" fmla="*/ 6 h 12"/>
                  <a:gd name="T14" fmla="*/ 6 w 6"/>
                  <a:gd name="T15" fmla="*/ 6 h 12"/>
                  <a:gd name="T16" fmla="*/ 6 w 6"/>
                  <a:gd name="T17" fmla="*/ 6 h 12"/>
                  <a:gd name="T18" fmla="*/ 6 w 6"/>
                  <a:gd name="T19" fmla="*/ 0 h 12"/>
                  <a:gd name="T20" fmla="*/ 0 w 6"/>
                  <a:gd name="T21" fmla="*/ 0 h 12"/>
                  <a:gd name="T22" fmla="*/ 0 w 6"/>
                  <a:gd name="T23" fmla="*/ 6 h 12"/>
                  <a:gd name="T24" fmla="*/ 0 w 6"/>
                  <a:gd name="T25" fmla="*/ 6 h 12"/>
                  <a:gd name="T26" fmla="*/ 0 w 6"/>
                  <a:gd name="T27" fmla="*/ 6 h 12"/>
                  <a:gd name="T28" fmla="*/ 0 w 6"/>
                  <a:gd name="T29" fmla="*/ 6 h 12"/>
                  <a:gd name="T30" fmla="*/ 0 w 6"/>
                  <a:gd name="T31" fmla="*/ 6 h 12"/>
                  <a:gd name="T32" fmla="*/ 0 w 6"/>
                  <a:gd name="T33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12">
                    <a:moveTo>
                      <a:pt x="0" y="6"/>
                    </a:moveTo>
                    <a:lnTo>
                      <a:pt x="0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61" name="Freeform 385"/>
              <p:cNvSpPr>
                <a:spLocks/>
              </p:cNvSpPr>
              <p:nvPr/>
            </p:nvSpPr>
            <p:spPr bwMode="auto">
              <a:xfrm>
                <a:off x="7245350" y="5397500"/>
                <a:ext cx="9525" cy="19050"/>
              </a:xfrm>
              <a:custGeom>
                <a:avLst/>
                <a:gdLst>
                  <a:gd name="T0" fmla="*/ 0 w 6"/>
                  <a:gd name="T1" fmla="*/ 6 h 12"/>
                  <a:gd name="T2" fmla="*/ 0 w 6"/>
                  <a:gd name="T3" fmla="*/ 12 h 12"/>
                  <a:gd name="T4" fmla="*/ 6 w 6"/>
                  <a:gd name="T5" fmla="*/ 12 h 12"/>
                  <a:gd name="T6" fmla="*/ 6 w 6"/>
                  <a:gd name="T7" fmla="*/ 12 h 12"/>
                  <a:gd name="T8" fmla="*/ 6 w 6"/>
                  <a:gd name="T9" fmla="*/ 12 h 12"/>
                  <a:gd name="T10" fmla="*/ 6 w 6"/>
                  <a:gd name="T11" fmla="*/ 6 h 12"/>
                  <a:gd name="T12" fmla="*/ 6 w 6"/>
                  <a:gd name="T13" fmla="*/ 6 h 12"/>
                  <a:gd name="T14" fmla="*/ 6 w 6"/>
                  <a:gd name="T15" fmla="*/ 6 h 12"/>
                  <a:gd name="T16" fmla="*/ 6 w 6"/>
                  <a:gd name="T17" fmla="*/ 6 h 12"/>
                  <a:gd name="T18" fmla="*/ 6 w 6"/>
                  <a:gd name="T19" fmla="*/ 0 h 12"/>
                  <a:gd name="T20" fmla="*/ 0 w 6"/>
                  <a:gd name="T21" fmla="*/ 0 h 12"/>
                  <a:gd name="T22" fmla="*/ 0 w 6"/>
                  <a:gd name="T23" fmla="*/ 6 h 12"/>
                  <a:gd name="T24" fmla="*/ 0 w 6"/>
                  <a:gd name="T25" fmla="*/ 6 h 12"/>
                  <a:gd name="T26" fmla="*/ 0 w 6"/>
                  <a:gd name="T27" fmla="*/ 6 h 12"/>
                  <a:gd name="T28" fmla="*/ 0 w 6"/>
                  <a:gd name="T29" fmla="*/ 6 h 12"/>
                  <a:gd name="T30" fmla="*/ 0 w 6"/>
                  <a:gd name="T31" fmla="*/ 6 h 12"/>
                  <a:gd name="T32" fmla="*/ 0 w 6"/>
                  <a:gd name="T33" fmla="*/ 6 h 12"/>
                  <a:gd name="T34" fmla="*/ 0 w 6"/>
                  <a:gd name="T3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12">
                    <a:moveTo>
                      <a:pt x="0" y="6"/>
                    </a:moveTo>
                    <a:lnTo>
                      <a:pt x="0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62" name="Freeform 386"/>
              <p:cNvSpPr>
                <a:spLocks/>
              </p:cNvSpPr>
              <p:nvPr/>
            </p:nvSpPr>
            <p:spPr bwMode="auto">
              <a:xfrm>
                <a:off x="7197725" y="5349875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6 h 6"/>
                  <a:gd name="T12" fmla="*/ 6 w 6"/>
                  <a:gd name="T13" fmla="*/ 0 h 6"/>
                  <a:gd name="T14" fmla="*/ 6 w 6"/>
                  <a:gd name="T15" fmla="*/ 0 h 6"/>
                  <a:gd name="T16" fmla="*/ 6 w 6"/>
                  <a:gd name="T17" fmla="*/ 0 h 6"/>
                  <a:gd name="T18" fmla="*/ 6 w 6"/>
                  <a:gd name="T19" fmla="*/ 0 h 6"/>
                  <a:gd name="T20" fmla="*/ 0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0 h 6"/>
                  <a:gd name="T28" fmla="*/ 0 w 6"/>
                  <a:gd name="T29" fmla="*/ 6 h 6"/>
                  <a:gd name="T30" fmla="*/ 0 w 6"/>
                  <a:gd name="T31" fmla="*/ 6 h 6"/>
                  <a:gd name="T32" fmla="*/ 0 w 6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63" name="Freeform 387"/>
              <p:cNvSpPr>
                <a:spLocks/>
              </p:cNvSpPr>
              <p:nvPr/>
            </p:nvSpPr>
            <p:spPr bwMode="auto">
              <a:xfrm>
                <a:off x="7197725" y="5349875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6 h 6"/>
                  <a:gd name="T12" fmla="*/ 6 w 6"/>
                  <a:gd name="T13" fmla="*/ 0 h 6"/>
                  <a:gd name="T14" fmla="*/ 6 w 6"/>
                  <a:gd name="T15" fmla="*/ 0 h 6"/>
                  <a:gd name="T16" fmla="*/ 6 w 6"/>
                  <a:gd name="T17" fmla="*/ 0 h 6"/>
                  <a:gd name="T18" fmla="*/ 6 w 6"/>
                  <a:gd name="T19" fmla="*/ 0 h 6"/>
                  <a:gd name="T20" fmla="*/ 0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0 h 6"/>
                  <a:gd name="T28" fmla="*/ 0 w 6"/>
                  <a:gd name="T29" fmla="*/ 6 h 6"/>
                  <a:gd name="T30" fmla="*/ 0 w 6"/>
                  <a:gd name="T31" fmla="*/ 6 h 6"/>
                  <a:gd name="T32" fmla="*/ 0 w 6"/>
                  <a:gd name="T33" fmla="*/ 6 h 6"/>
                  <a:gd name="T34" fmla="*/ 0 w 6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64" name="Freeform 388"/>
              <p:cNvSpPr>
                <a:spLocks/>
              </p:cNvSpPr>
              <p:nvPr/>
            </p:nvSpPr>
            <p:spPr bwMode="auto">
              <a:xfrm>
                <a:off x="7188200" y="5387975"/>
                <a:ext cx="19050" cy="9525"/>
              </a:xfrm>
              <a:custGeom>
                <a:avLst/>
                <a:gdLst>
                  <a:gd name="T0" fmla="*/ 6 w 12"/>
                  <a:gd name="T1" fmla="*/ 6 h 6"/>
                  <a:gd name="T2" fmla="*/ 6 w 12"/>
                  <a:gd name="T3" fmla="*/ 6 h 6"/>
                  <a:gd name="T4" fmla="*/ 6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12 w 12"/>
                  <a:gd name="T11" fmla="*/ 6 h 6"/>
                  <a:gd name="T12" fmla="*/ 12 w 12"/>
                  <a:gd name="T13" fmla="*/ 0 h 6"/>
                  <a:gd name="T14" fmla="*/ 12 w 12"/>
                  <a:gd name="T15" fmla="*/ 0 h 6"/>
                  <a:gd name="T16" fmla="*/ 12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0 h 6"/>
                  <a:gd name="T24" fmla="*/ 6 w 12"/>
                  <a:gd name="T25" fmla="*/ 0 h 6"/>
                  <a:gd name="T26" fmla="*/ 6 w 12"/>
                  <a:gd name="T27" fmla="*/ 0 h 6"/>
                  <a:gd name="T28" fmla="*/ 0 w 12"/>
                  <a:gd name="T29" fmla="*/ 6 h 6"/>
                  <a:gd name="T30" fmla="*/ 6 w 12"/>
                  <a:gd name="T31" fmla="*/ 6 h 6"/>
                  <a:gd name="T32" fmla="*/ 6 w 12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65" name="Freeform 389"/>
              <p:cNvSpPr>
                <a:spLocks/>
              </p:cNvSpPr>
              <p:nvPr/>
            </p:nvSpPr>
            <p:spPr bwMode="auto">
              <a:xfrm>
                <a:off x="7188200" y="5387975"/>
                <a:ext cx="19050" cy="9525"/>
              </a:xfrm>
              <a:custGeom>
                <a:avLst/>
                <a:gdLst>
                  <a:gd name="T0" fmla="*/ 6 w 12"/>
                  <a:gd name="T1" fmla="*/ 6 h 6"/>
                  <a:gd name="T2" fmla="*/ 6 w 12"/>
                  <a:gd name="T3" fmla="*/ 6 h 6"/>
                  <a:gd name="T4" fmla="*/ 6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12 w 12"/>
                  <a:gd name="T11" fmla="*/ 6 h 6"/>
                  <a:gd name="T12" fmla="*/ 12 w 12"/>
                  <a:gd name="T13" fmla="*/ 0 h 6"/>
                  <a:gd name="T14" fmla="*/ 12 w 12"/>
                  <a:gd name="T15" fmla="*/ 0 h 6"/>
                  <a:gd name="T16" fmla="*/ 12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0 h 6"/>
                  <a:gd name="T24" fmla="*/ 6 w 12"/>
                  <a:gd name="T25" fmla="*/ 0 h 6"/>
                  <a:gd name="T26" fmla="*/ 6 w 12"/>
                  <a:gd name="T27" fmla="*/ 0 h 6"/>
                  <a:gd name="T28" fmla="*/ 0 w 12"/>
                  <a:gd name="T29" fmla="*/ 6 h 6"/>
                  <a:gd name="T30" fmla="*/ 6 w 12"/>
                  <a:gd name="T31" fmla="*/ 6 h 6"/>
                  <a:gd name="T32" fmla="*/ 6 w 12"/>
                  <a:gd name="T33" fmla="*/ 6 h 6"/>
                  <a:gd name="T34" fmla="*/ 6 w 12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66" name="Freeform 390"/>
              <p:cNvSpPr>
                <a:spLocks/>
              </p:cNvSpPr>
              <p:nvPr/>
            </p:nvSpPr>
            <p:spPr bwMode="auto">
              <a:xfrm>
                <a:off x="7121525" y="5330825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6 h 6"/>
                  <a:gd name="T12" fmla="*/ 6 w 6"/>
                  <a:gd name="T13" fmla="*/ 6 h 6"/>
                  <a:gd name="T14" fmla="*/ 6 w 6"/>
                  <a:gd name="T15" fmla="*/ 0 h 6"/>
                  <a:gd name="T16" fmla="*/ 6 w 6"/>
                  <a:gd name="T17" fmla="*/ 0 h 6"/>
                  <a:gd name="T18" fmla="*/ 6 w 6"/>
                  <a:gd name="T19" fmla="*/ 0 h 6"/>
                  <a:gd name="T20" fmla="*/ 0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6 h 6"/>
                  <a:gd name="T28" fmla="*/ 0 w 6"/>
                  <a:gd name="T29" fmla="*/ 6 h 6"/>
                  <a:gd name="T30" fmla="*/ 0 w 6"/>
                  <a:gd name="T31" fmla="*/ 6 h 6"/>
                  <a:gd name="T32" fmla="*/ 0 w 6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67" name="Freeform 391"/>
              <p:cNvSpPr>
                <a:spLocks/>
              </p:cNvSpPr>
              <p:nvPr/>
            </p:nvSpPr>
            <p:spPr bwMode="auto">
              <a:xfrm>
                <a:off x="7121525" y="5330825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6 h 6"/>
                  <a:gd name="T12" fmla="*/ 6 w 6"/>
                  <a:gd name="T13" fmla="*/ 6 h 6"/>
                  <a:gd name="T14" fmla="*/ 6 w 6"/>
                  <a:gd name="T15" fmla="*/ 0 h 6"/>
                  <a:gd name="T16" fmla="*/ 6 w 6"/>
                  <a:gd name="T17" fmla="*/ 0 h 6"/>
                  <a:gd name="T18" fmla="*/ 6 w 6"/>
                  <a:gd name="T19" fmla="*/ 0 h 6"/>
                  <a:gd name="T20" fmla="*/ 0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6 h 6"/>
                  <a:gd name="T28" fmla="*/ 0 w 6"/>
                  <a:gd name="T29" fmla="*/ 6 h 6"/>
                  <a:gd name="T30" fmla="*/ 0 w 6"/>
                  <a:gd name="T31" fmla="*/ 6 h 6"/>
                  <a:gd name="T32" fmla="*/ 0 w 6"/>
                  <a:gd name="T33" fmla="*/ 6 h 6"/>
                  <a:gd name="T34" fmla="*/ 0 w 6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68" name="Freeform 392"/>
              <p:cNvSpPr>
                <a:spLocks/>
              </p:cNvSpPr>
              <p:nvPr/>
            </p:nvSpPr>
            <p:spPr bwMode="auto">
              <a:xfrm>
                <a:off x="7159625" y="5378450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6 h 6"/>
                  <a:gd name="T12" fmla="*/ 6 w 6"/>
                  <a:gd name="T13" fmla="*/ 6 h 6"/>
                  <a:gd name="T14" fmla="*/ 6 w 6"/>
                  <a:gd name="T15" fmla="*/ 0 h 6"/>
                  <a:gd name="T16" fmla="*/ 6 w 6"/>
                  <a:gd name="T17" fmla="*/ 0 h 6"/>
                  <a:gd name="T18" fmla="*/ 6 w 6"/>
                  <a:gd name="T19" fmla="*/ 0 h 6"/>
                  <a:gd name="T20" fmla="*/ 0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6 h 6"/>
                  <a:gd name="T28" fmla="*/ 0 w 6"/>
                  <a:gd name="T29" fmla="*/ 6 h 6"/>
                  <a:gd name="T30" fmla="*/ 0 w 6"/>
                  <a:gd name="T31" fmla="*/ 6 h 6"/>
                  <a:gd name="T32" fmla="*/ 0 w 6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69" name="Freeform 393"/>
              <p:cNvSpPr>
                <a:spLocks/>
              </p:cNvSpPr>
              <p:nvPr/>
            </p:nvSpPr>
            <p:spPr bwMode="auto">
              <a:xfrm>
                <a:off x="7159625" y="5378450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6 h 6"/>
                  <a:gd name="T12" fmla="*/ 6 w 6"/>
                  <a:gd name="T13" fmla="*/ 6 h 6"/>
                  <a:gd name="T14" fmla="*/ 6 w 6"/>
                  <a:gd name="T15" fmla="*/ 0 h 6"/>
                  <a:gd name="T16" fmla="*/ 6 w 6"/>
                  <a:gd name="T17" fmla="*/ 0 h 6"/>
                  <a:gd name="T18" fmla="*/ 6 w 6"/>
                  <a:gd name="T19" fmla="*/ 0 h 6"/>
                  <a:gd name="T20" fmla="*/ 0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6 h 6"/>
                  <a:gd name="T28" fmla="*/ 0 w 6"/>
                  <a:gd name="T29" fmla="*/ 6 h 6"/>
                  <a:gd name="T30" fmla="*/ 0 w 6"/>
                  <a:gd name="T31" fmla="*/ 6 h 6"/>
                  <a:gd name="T32" fmla="*/ 0 w 6"/>
                  <a:gd name="T33" fmla="*/ 6 h 6"/>
                  <a:gd name="T34" fmla="*/ 0 w 6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70" name="Freeform 394"/>
              <p:cNvSpPr>
                <a:spLocks/>
              </p:cNvSpPr>
              <p:nvPr/>
            </p:nvSpPr>
            <p:spPr bwMode="auto">
              <a:xfrm>
                <a:off x="7092950" y="5387975"/>
                <a:ext cx="9525" cy="19050"/>
              </a:xfrm>
              <a:custGeom>
                <a:avLst/>
                <a:gdLst>
                  <a:gd name="T0" fmla="*/ 0 w 6"/>
                  <a:gd name="T1" fmla="*/ 6 h 12"/>
                  <a:gd name="T2" fmla="*/ 6 w 6"/>
                  <a:gd name="T3" fmla="*/ 12 h 12"/>
                  <a:gd name="T4" fmla="*/ 6 w 6"/>
                  <a:gd name="T5" fmla="*/ 12 h 12"/>
                  <a:gd name="T6" fmla="*/ 6 w 6"/>
                  <a:gd name="T7" fmla="*/ 6 h 12"/>
                  <a:gd name="T8" fmla="*/ 6 w 6"/>
                  <a:gd name="T9" fmla="*/ 6 h 12"/>
                  <a:gd name="T10" fmla="*/ 6 w 6"/>
                  <a:gd name="T11" fmla="*/ 6 h 12"/>
                  <a:gd name="T12" fmla="*/ 6 w 6"/>
                  <a:gd name="T13" fmla="*/ 6 h 12"/>
                  <a:gd name="T14" fmla="*/ 6 w 6"/>
                  <a:gd name="T15" fmla="*/ 6 h 12"/>
                  <a:gd name="T16" fmla="*/ 6 w 6"/>
                  <a:gd name="T17" fmla="*/ 6 h 12"/>
                  <a:gd name="T18" fmla="*/ 6 w 6"/>
                  <a:gd name="T19" fmla="*/ 0 h 12"/>
                  <a:gd name="T20" fmla="*/ 6 w 6"/>
                  <a:gd name="T21" fmla="*/ 0 h 12"/>
                  <a:gd name="T22" fmla="*/ 0 w 6"/>
                  <a:gd name="T23" fmla="*/ 6 h 12"/>
                  <a:gd name="T24" fmla="*/ 0 w 6"/>
                  <a:gd name="T25" fmla="*/ 6 h 12"/>
                  <a:gd name="T26" fmla="*/ 0 w 6"/>
                  <a:gd name="T27" fmla="*/ 6 h 12"/>
                  <a:gd name="T28" fmla="*/ 0 w 6"/>
                  <a:gd name="T29" fmla="*/ 6 h 12"/>
                  <a:gd name="T30" fmla="*/ 0 w 6"/>
                  <a:gd name="T31" fmla="*/ 6 h 12"/>
                  <a:gd name="T32" fmla="*/ 0 w 6"/>
                  <a:gd name="T33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12">
                    <a:moveTo>
                      <a:pt x="0" y="6"/>
                    </a:moveTo>
                    <a:lnTo>
                      <a:pt x="6" y="12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71" name="Freeform 395"/>
              <p:cNvSpPr>
                <a:spLocks/>
              </p:cNvSpPr>
              <p:nvPr/>
            </p:nvSpPr>
            <p:spPr bwMode="auto">
              <a:xfrm>
                <a:off x="7092950" y="5387975"/>
                <a:ext cx="9525" cy="19050"/>
              </a:xfrm>
              <a:custGeom>
                <a:avLst/>
                <a:gdLst>
                  <a:gd name="T0" fmla="*/ 0 w 6"/>
                  <a:gd name="T1" fmla="*/ 6 h 12"/>
                  <a:gd name="T2" fmla="*/ 6 w 6"/>
                  <a:gd name="T3" fmla="*/ 12 h 12"/>
                  <a:gd name="T4" fmla="*/ 6 w 6"/>
                  <a:gd name="T5" fmla="*/ 12 h 12"/>
                  <a:gd name="T6" fmla="*/ 6 w 6"/>
                  <a:gd name="T7" fmla="*/ 6 h 12"/>
                  <a:gd name="T8" fmla="*/ 6 w 6"/>
                  <a:gd name="T9" fmla="*/ 6 h 12"/>
                  <a:gd name="T10" fmla="*/ 6 w 6"/>
                  <a:gd name="T11" fmla="*/ 6 h 12"/>
                  <a:gd name="T12" fmla="*/ 6 w 6"/>
                  <a:gd name="T13" fmla="*/ 6 h 12"/>
                  <a:gd name="T14" fmla="*/ 6 w 6"/>
                  <a:gd name="T15" fmla="*/ 6 h 12"/>
                  <a:gd name="T16" fmla="*/ 6 w 6"/>
                  <a:gd name="T17" fmla="*/ 6 h 12"/>
                  <a:gd name="T18" fmla="*/ 6 w 6"/>
                  <a:gd name="T19" fmla="*/ 0 h 12"/>
                  <a:gd name="T20" fmla="*/ 6 w 6"/>
                  <a:gd name="T21" fmla="*/ 0 h 12"/>
                  <a:gd name="T22" fmla="*/ 0 w 6"/>
                  <a:gd name="T23" fmla="*/ 6 h 12"/>
                  <a:gd name="T24" fmla="*/ 0 w 6"/>
                  <a:gd name="T25" fmla="*/ 6 h 12"/>
                  <a:gd name="T26" fmla="*/ 0 w 6"/>
                  <a:gd name="T27" fmla="*/ 6 h 12"/>
                  <a:gd name="T28" fmla="*/ 0 w 6"/>
                  <a:gd name="T29" fmla="*/ 6 h 12"/>
                  <a:gd name="T30" fmla="*/ 0 w 6"/>
                  <a:gd name="T31" fmla="*/ 6 h 12"/>
                  <a:gd name="T32" fmla="*/ 0 w 6"/>
                  <a:gd name="T33" fmla="*/ 6 h 12"/>
                  <a:gd name="T34" fmla="*/ 0 w 6"/>
                  <a:gd name="T3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12">
                    <a:moveTo>
                      <a:pt x="0" y="6"/>
                    </a:moveTo>
                    <a:lnTo>
                      <a:pt x="6" y="12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72" name="Freeform 396"/>
              <p:cNvSpPr>
                <a:spLocks/>
              </p:cNvSpPr>
              <p:nvPr/>
            </p:nvSpPr>
            <p:spPr bwMode="auto">
              <a:xfrm>
                <a:off x="7226300" y="5368925"/>
                <a:ext cx="19050" cy="9525"/>
              </a:xfrm>
              <a:custGeom>
                <a:avLst/>
                <a:gdLst>
                  <a:gd name="T0" fmla="*/ 6 w 12"/>
                  <a:gd name="T1" fmla="*/ 6 h 6"/>
                  <a:gd name="T2" fmla="*/ 6 w 12"/>
                  <a:gd name="T3" fmla="*/ 6 h 6"/>
                  <a:gd name="T4" fmla="*/ 6 w 12"/>
                  <a:gd name="T5" fmla="*/ 6 h 6"/>
                  <a:gd name="T6" fmla="*/ 12 w 12"/>
                  <a:gd name="T7" fmla="*/ 6 h 6"/>
                  <a:gd name="T8" fmla="*/ 12 w 12"/>
                  <a:gd name="T9" fmla="*/ 6 h 6"/>
                  <a:gd name="T10" fmla="*/ 12 w 12"/>
                  <a:gd name="T11" fmla="*/ 6 h 6"/>
                  <a:gd name="T12" fmla="*/ 12 w 12"/>
                  <a:gd name="T13" fmla="*/ 0 h 6"/>
                  <a:gd name="T14" fmla="*/ 12 w 12"/>
                  <a:gd name="T15" fmla="*/ 0 h 6"/>
                  <a:gd name="T16" fmla="*/ 12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0 h 6"/>
                  <a:gd name="T24" fmla="*/ 6 w 12"/>
                  <a:gd name="T25" fmla="*/ 0 h 6"/>
                  <a:gd name="T26" fmla="*/ 6 w 12"/>
                  <a:gd name="T27" fmla="*/ 0 h 6"/>
                  <a:gd name="T28" fmla="*/ 0 w 12"/>
                  <a:gd name="T29" fmla="*/ 6 h 6"/>
                  <a:gd name="T30" fmla="*/ 6 w 12"/>
                  <a:gd name="T31" fmla="*/ 6 h 6"/>
                  <a:gd name="T32" fmla="*/ 6 w 12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73" name="Freeform 397"/>
              <p:cNvSpPr>
                <a:spLocks/>
              </p:cNvSpPr>
              <p:nvPr/>
            </p:nvSpPr>
            <p:spPr bwMode="auto">
              <a:xfrm>
                <a:off x="7226300" y="5368925"/>
                <a:ext cx="19050" cy="9525"/>
              </a:xfrm>
              <a:custGeom>
                <a:avLst/>
                <a:gdLst>
                  <a:gd name="T0" fmla="*/ 6 w 12"/>
                  <a:gd name="T1" fmla="*/ 6 h 6"/>
                  <a:gd name="T2" fmla="*/ 6 w 12"/>
                  <a:gd name="T3" fmla="*/ 6 h 6"/>
                  <a:gd name="T4" fmla="*/ 6 w 12"/>
                  <a:gd name="T5" fmla="*/ 6 h 6"/>
                  <a:gd name="T6" fmla="*/ 12 w 12"/>
                  <a:gd name="T7" fmla="*/ 6 h 6"/>
                  <a:gd name="T8" fmla="*/ 12 w 12"/>
                  <a:gd name="T9" fmla="*/ 6 h 6"/>
                  <a:gd name="T10" fmla="*/ 12 w 12"/>
                  <a:gd name="T11" fmla="*/ 6 h 6"/>
                  <a:gd name="T12" fmla="*/ 12 w 12"/>
                  <a:gd name="T13" fmla="*/ 0 h 6"/>
                  <a:gd name="T14" fmla="*/ 12 w 12"/>
                  <a:gd name="T15" fmla="*/ 0 h 6"/>
                  <a:gd name="T16" fmla="*/ 12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0 h 6"/>
                  <a:gd name="T24" fmla="*/ 6 w 12"/>
                  <a:gd name="T25" fmla="*/ 0 h 6"/>
                  <a:gd name="T26" fmla="*/ 6 w 12"/>
                  <a:gd name="T27" fmla="*/ 0 h 6"/>
                  <a:gd name="T28" fmla="*/ 0 w 12"/>
                  <a:gd name="T29" fmla="*/ 6 h 6"/>
                  <a:gd name="T30" fmla="*/ 6 w 12"/>
                  <a:gd name="T31" fmla="*/ 6 h 6"/>
                  <a:gd name="T32" fmla="*/ 6 w 12"/>
                  <a:gd name="T33" fmla="*/ 6 h 6"/>
                  <a:gd name="T34" fmla="*/ 6 w 12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74" name="Freeform 398"/>
              <p:cNvSpPr>
                <a:spLocks/>
              </p:cNvSpPr>
              <p:nvPr/>
            </p:nvSpPr>
            <p:spPr bwMode="auto">
              <a:xfrm>
                <a:off x="7216775" y="5330825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0 h 6"/>
                  <a:gd name="T12" fmla="*/ 6 w 6"/>
                  <a:gd name="T13" fmla="*/ 0 h 6"/>
                  <a:gd name="T14" fmla="*/ 6 w 6"/>
                  <a:gd name="T15" fmla="*/ 0 h 6"/>
                  <a:gd name="T16" fmla="*/ 6 w 6"/>
                  <a:gd name="T17" fmla="*/ 0 h 6"/>
                  <a:gd name="T18" fmla="*/ 6 w 6"/>
                  <a:gd name="T19" fmla="*/ 0 h 6"/>
                  <a:gd name="T20" fmla="*/ 6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0 h 6"/>
                  <a:gd name="T28" fmla="*/ 0 w 6"/>
                  <a:gd name="T29" fmla="*/ 0 h 6"/>
                  <a:gd name="T30" fmla="*/ 0 w 6"/>
                  <a:gd name="T31" fmla="*/ 6 h 6"/>
                  <a:gd name="T32" fmla="*/ 0 w 6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75" name="Freeform 399"/>
              <p:cNvSpPr>
                <a:spLocks/>
              </p:cNvSpPr>
              <p:nvPr/>
            </p:nvSpPr>
            <p:spPr bwMode="auto">
              <a:xfrm>
                <a:off x="7216775" y="5330825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0 h 6"/>
                  <a:gd name="T12" fmla="*/ 6 w 6"/>
                  <a:gd name="T13" fmla="*/ 0 h 6"/>
                  <a:gd name="T14" fmla="*/ 6 w 6"/>
                  <a:gd name="T15" fmla="*/ 0 h 6"/>
                  <a:gd name="T16" fmla="*/ 6 w 6"/>
                  <a:gd name="T17" fmla="*/ 0 h 6"/>
                  <a:gd name="T18" fmla="*/ 6 w 6"/>
                  <a:gd name="T19" fmla="*/ 0 h 6"/>
                  <a:gd name="T20" fmla="*/ 6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0 h 6"/>
                  <a:gd name="T28" fmla="*/ 0 w 6"/>
                  <a:gd name="T29" fmla="*/ 0 h 6"/>
                  <a:gd name="T30" fmla="*/ 0 w 6"/>
                  <a:gd name="T31" fmla="*/ 6 h 6"/>
                  <a:gd name="T32" fmla="*/ 0 w 6"/>
                  <a:gd name="T33" fmla="*/ 6 h 6"/>
                  <a:gd name="T34" fmla="*/ 0 w 6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76" name="Freeform 400"/>
              <p:cNvSpPr>
                <a:spLocks/>
              </p:cNvSpPr>
              <p:nvPr/>
            </p:nvSpPr>
            <p:spPr bwMode="auto">
              <a:xfrm>
                <a:off x="7150100" y="5349875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0 h 6"/>
                  <a:gd name="T12" fmla="*/ 6 w 6"/>
                  <a:gd name="T13" fmla="*/ 0 h 6"/>
                  <a:gd name="T14" fmla="*/ 6 w 6"/>
                  <a:gd name="T15" fmla="*/ 0 h 6"/>
                  <a:gd name="T16" fmla="*/ 6 w 6"/>
                  <a:gd name="T17" fmla="*/ 0 h 6"/>
                  <a:gd name="T18" fmla="*/ 6 w 6"/>
                  <a:gd name="T19" fmla="*/ 0 h 6"/>
                  <a:gd name="T20" fmla="*/ 0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0 h 6"/>
                  <a:gd name="T28" fmla="*/ 0 w 6"/>
                  <a:gd name="T29" fmla="*/ 0 h 6"/>
                  <a:gd name="T30" fmla="*/ 0 w 6"/>
                  <a:gd name="T31" fmla="*/ 6 h 6"/>
                  <a:gd name="T32" fmla="*/ 0 w 6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77" name="Freeform 401"/>
              <p:cNvSpPr>
                <a:spLocks/>
              </p:cNvSpPr>
              <p:nvPr/>
            </p:nvSpPr>
            <p:spPr bwMode="auto">
              <a:xfrm>
                <a:off x="7150100" y="5349875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0 h 6"/>
                  <a:gd name="T12" fmla="*/ 6 w 6"/>
                  <a:gd name="T13" fmla="*/ 0 h 6"/>
                  <a:gd name="T14" fmla="*/ 6 w 6"/>
                  <a:gd name="T15" fmla="*/ 0 h 6"/>
                  <a:gd name="T16" fmla="*/ 6 w 6"/>
                  <a:gd name="T17" fmla="*/ 0 h 6"/>
                  <a:gd name="T18" fmla="*/ 6 w 6"/>
                  <a:gd name="T19" fmla="*/ 0 h 6"/>
                  <a:gd name="T20" fmla="*/ 0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0 h 6"/>
                  <a:gd name="T28" fmla="*/ 0 w 6"/>
                  <a:gd name="T29" fmla="*/ 0 h 6"/>
                  <a:gd name="T30" fmla="*/ 0 w 6"/>
                  <a:gd name="T31" fmla="*/ 6 h 6"/>
                  <a:gd name="T32" fmla="*/ 0 w 6"/>
                  <a:gd name="T33" fmla="*/ 6 h 6"/>
                  <a:gd name="T34" fmla="*/ 0 w 6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78" name="Freeform 402"/>
              <p:cNvSpPr>
                <a:spLocks/>
              </p:cNvSpPr>
              <p:nvPr/>
            </p:nvSpPr>
            <p:spPr bwMode="auto">
              <a:xfrm>
                <a:off x="7273925" y="5349875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0 h 6"/>
                  <a:gd name="T12" fmla="*/ 6 w 6"/>
                  <a:gd name="T13" fmla="*/ 0 h 6"/>
                  <a:gd name="T14" fmla="*/ 6 w 6"/>
                  <a:gd name="T15" fmla="*/ 0 h 6"/>
                  <a:gd name="T16" fmla="*/ 6 w 6"/>
                  <a:gd name="T17" fmla="*/ 0 h 6"/>
                  <a:gd name="T18" fmla="*/ 0 w 6"/>
                  <a:gd name="T19" fmla="*/ 0 h 6"/>
                  <a:gd name="T20" fmla="*/ 0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0 h 6"/>
                  <a:gd name="T28" fmla="*/ 0 w 6"/>
                  <a:gd name="T29" fmla="*/ 0 h 6"/>
                  <a:gd name="T30" fmla="*/ 0 w 6"/>
                  <a:gd name="T31" fmla="*/ 6 h 6"/>
                  <a:gd name="T32" fmla="*/ 0 w 6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79" name="Freeform 403"/>
              <p:cNvSpPr>
                <a:spLocks/>
              </p:cNvSpPr>
              <p:nvPr/>
            </p:nvSpPr>
            <p:spPr bwMode="auto">
              <a:xfrm>
                <a:off x="7273925" y="5349875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0 h 6"/>
                  <a:gd name="T12" fmla="*/ 6 w 6"/>
                  <a:gd name="T13" fmla="*/ 0 h 6"/>
                  <a:gd name="T14" fmla="*/ 6 w 6"/>
                  <a:gd name="T15" fmla="*/ 0 h 6"/>
                  <a:gd name="T16" fmla="*/ 6 w 6"/>
                  <a:gd name="T17" fmla="*/ 0 h 6"/>
                  <a:gd name="T18" fmla="*/ 0 w 6"/>
                  <a:gd name="T19" fmla="*/ 0 h 6"/>
                  <a:gd name="T20" fmla="*/ 0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0 h 6"/>
                  <a:gd name="T28" fmla="*/ 0 w 6"/>
                  <a:gd name="T29" fmla="*/ 0 h 6"/>
                  <a:gd name="T30" fmla="*/ 0 w 6"/>
                  <a:gd name="T31" fmla="*/ 6 h 6"/>
                  <a:gd name="T32" fmla="*/ 0 w 6"/>
                  <a:gd name="T33" fmla="*/ 6 h 6"/>
                  <a:gd name="T34" fmla="*/ 0 w 6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80" name="Freeform 404"/>
              <p:cNvSpPr>
                <a:spLocks/>
              </p:cNvSpPr>
              <p:nvPr/>
            </p:nvSpPr>
            <p:spPr bwMode="auto">
              <a:xfrm>
                <a:off x="7140575" y="5292725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6 h 6"/>
                  <a:gd name="T12" fmla="*/ 6 w 6"/>
                  <a:gd name="T13" fmla="*/ 0 h 6"/>
                  <a:gd name="T14" fmla="*/ 6 w 6"/>
                  <a:gd name="T15" fmla="*/ 0 h 6"/>
                  <a:gd name="T16" fmla="*/ 6 w 6"/>
                  <a:gd name="T17" fmla="*/ 0 h 6"/>
                  <a:gd name="T18" fmla="*/ 6 w 6"/>
                  <a:gd name="T19" fmla="*/ 0 h 6"/>
                  <a:gd name="T20" fmla="*/ 0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0 h 6"/>
                  <a:gd name="T28" fmla="*/ 0 w 6"/>
                  <a:gd name="T29" fmla="*/ 6 h 6"/>
                  <a:gd name="T30" fmla="*/ 0 w 6"/>
                  <a:gd name="T31" fmla="*/ 6 h 6"/>
                  <a:gd name="T32" fmla="*/ 0 w 6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81" name="Freeform 405"/>
              <p:cNvSpPr>
                <a:spLocks/>
              </p:cNvSpPr>
              <p:nvPr/>
            </p:nvSpPr>
            <p:spPr bwMode="auto">
              <a:xfrm>
                <a:off x="7140575" y="5292725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6 h 6"/>
                  <a:gd name="T12" fmla="*/ 6 w 6"/>
                  <a:gd name="T13" fmla="*/ 0 h 6"/>
                  <a:gd name="T14" fmla="*/ 6 w 6"/>
                  <a:gd name="T15" fmla="*/ 0 h 6"/>
                  <a:gd name="T16" fmla="*/ 6 w 6"/>
                  <a:gd name="T17" fmla="*/ 0 h 6"/>
                  <a:gd name="T18" fmla="*/ 6 w 6"/>
                  <a:gd name="T19" fmla="*/ 0 h 6"/>
                  <a:gd name="T20" fmla="*/ 0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0 h 6"/>
                  <a:gd name="T28" fmla="*/ 0 w 6"/>
                  <a:gd name="T29" fmla="*/ 6 h 6"/>
                  <a:gd name="T30" fmla="*/ 0 w 6"/>
                  <a:gd name="T31" fmla="*/ 6 h 6"/>
                  <a:gd name="T32" fmla="*/ 0 w 6"/>
                  <a:gd name="T33" fmla="*/ 6 h 6"/>
                  <a:gd name="T34" fmla="*/ 0 w 6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82" name="Freeform 406"/>
              <p:cNvSpPr>
                <a:spLocks/>
              </p:cNvSpPr>
              <p:nvPr/>
            </p:nvSpPr>
            <p:spPr bwMode="auto">
              <a:xfrm>
                <a:off x="7083425" y="5302250"/>
                <a:ext cx="19050" cy="19050"/>
              </a:xfrm>
              <a:custGeom>
                <a:avLst/>
                <a:gdLst>
                  <a:gd name="T0" fmla="*/ 0 w 12"/>
                  <a:gd name="T1" fmla="*/ 6 h 12"/>
                  <a:gd name="T2" fmla="*/ 6 w 12"/>
                  <a:gd name="T3" fmla="*/ 6 h 12"/>
                  <a:gd name="T4" fmla="*/ 6 w 12"/>
                  <a:gd name="T5" fmla="*/ 12 h 12"/>
                  <a:gd name="T6" fmla="*/ 6 w 12"/>
                  <a:gd name="T7" fmla="*/ 6 h 12"/>
                  <a:gd name="T8" fmla="*/ 6 w 12"/>
                  <a:gd name="T9" fmla="*/ 6 h 12"/>
                  <a:gd name="T10" fmla="*/ 12 w 12"/>
                  <a:gd name="T11" fmla="*/ 6 h 12"/>
                  <a:gd name="T12" fmla="*/ 12 w 12"/>
                  <a:gd name="T13" fmla="*/ 6 h 12"/>
                  <a:gd name="T14" fmla="*/ 6 w 12"/>
                  <a:gd name="T15" fmla="*/ 0 h 12"/>
                  <a:gd name="T16" fmla="*/ 6 w 12"/>
                  <a:gd name="T17" fmla="*/ 0 h 12"/>
                  <a:gd name="T18" fmla="*/ 6 w 12"/>
                  <a:gd name="T19" fmla="*/ 0 h 12"/>
                  <a:gd name="T20" fmla="*/ 6 w 12"/>
                  <a:gd name="T21" fmla="*/ 0 h 12"/>
                  <a:gd name="T22" fmla="*/ 6 w 12"/>
                  <a:gd name="T23" fmla="*/ 0 h 12"/>
                  <a:gd name="T24" fmla="*/ 6 w 12"/>
                  <a:gd name="T25" fmla="*/ 0 h 12"/>
                  <a:gd name="T26" fmla="*/ 0 w 12"/>
                  <a:gd name="T27" fmla="*/ 6 h 12"/>
                  <a:gd name="T28" fmla="*/ 0 w 12"/>
                  <a:gd name="T29" fmla="*/ 6 h 12"/>
                  <a:gd name="T30" fmla="*/ 0 w 12"/>
                  <a:gd name="T31" fmla="*/ 6 h 12"/>
                  <a:gd name="T32" fmla="*/ 0 w 12"/>
                  <a:gd name="T33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" h="12">
                    <a:moveTo>
                      <a:pt x="0" y="6"/>
                    </a:moveTo>
                    <a:lnTo>
                      <a:pt x="6" y="6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83" name="Freeform 407"/>
              <p:cNvSpPr>
                <a:spLocks/>
              </p:cNvSpPr>
              <p:nvPr/>
            </p:nvSpPr>
            <p:spPr bwMode="auto">
              <a:xfrm>
                <a:off x="7083425" y="5302250"/>
                <a:ext cx="19050" cy="19050"/>
              </a:xfrm>
              <a:custGeom>
                <a:avLst/>
                <a:gdLst>
                  <a:gd name="T0" fmla="*/ 0 w 12"/>
                  <a:gd name="T1" fmla="*/ 6 h 12"/>
                  <a:gd name="T2" fmla="*/ 6 w 12"/>
                  <a:gd name="T3" fmla="*/ 6 h 12"/>
                  <a:gd name="T4" fmla="*/ 6 w 12"/>
                  <a:gd name="T5" fmla="*/ 12 h 12"/>
                  <a:gd name="T6" fmla="*/ 6 w 12"/>
                  <a:gd name="T7" fmla="*/ 6 h 12"/>
                  <a:gd name="T8" fmla="*/ 6 w 12"/>
                  <a:gd name="T9" fmla="*/ 6 h 12"/>
                  <a:gd name="T10" fmla="*/ 12 w 12"/>
                  <a:gd name="T11" fmla="*/ 6 h 12"/>
                  <a:gd name="T12" fmla="*/ 12 w 12"/>
                  <a:gd name="T13" fmla="*/ 6 h 12"/>
                  <a:gd name="T14" fmla="*/ 6 w 12"/>
                  <a:gd name="T15" fmla="*/ 0 h 12"/>
                  <a:gd name="T16" fmla="*/ 6 w 12"/>
                  <a:gd name="T17" fmla="*/ 0 h 12"/>
                  <a:gd name="T18" fmla="*/ 6 w 12"/>
                  <a:gd name="T19" fmla="*/ 0 h 12"/>
                  <a:gd name="T20" fmla="*/ 6 w 12"/>
                  <a:gd name="T21" fmla="*/ 0 h 12"/>
                  <a:gd name="T22" fmla="*/ 6 w 12"/>
                  <a:gd name="T23" fmla="*/ 0 h 12"/>
                  <a:gd name="T24" fmla="*/ 6 w 12"/>
                  <a:gd name="T25" fmla="*/ 0 h 12"/>
                  <a:gd name="T26" fmla="*/ 0 w 12"/>
                  <a:gd name="T27" fmla="*/ 6 h 12"/>
                  <a:gd name="T28" fmla="*/ 0 w 12"/>
                  <a:gd name="T29" fmla="*/ 6 h 12"/>
                  <a:gd name="T30" fmla="*/ 0 w 12"/>
                  <a:gd name="T31" fmla="*/ 6 h 12"/>
                  <a:gd name="T32" fmla="*/ 0 w 12"/>
                  <a:gd name="T33" fmla="*/ 6 h 12"/>
                  <a:gd name="T34" fmla="*/ 0 w 12"/>
                  <a:gd name="T3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12">
                    <a:moveTo>
                      <a:pt x="0" y="6"/>
                    </a:moveTo>
                    <a:lnTo>
                      <a:pt x="6" y="6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84" name="Freeform 408"/>
              <p:cNvSpPr>
                <a:spLocks/>
              </p:cNvSpPr>
              <p:nvPr/>
            </p:nvSpPr>
            <p:spPr bwMode="auto">
              <a:xfrm>
                <a:off x="7197725" y="5102225"/>
                <a:ext cx="19050" cy="9525"/>
              </a:xfrm>
              <a:custGeom>
                <a:avLst/>
                <a:gdLst>
                  <a:gd name="T0" fmla="*/ 6 w 12"/>
                  <a:gd name="T1" fmla="*/ 6 h 6"/>
                  <a:gd name="T2" fmla="*/ 6 w 12"/>
                  <a:gd name="T3" fmla="*/ 6 h 6"/>
                  <a:gd name="T4" fmla="*/ 6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12 w 12"/>
                  <a:gd name="T11" fmla="*/ 0 h 6"/>
                  <a:gd name="T12" fmla="*/ 12 w 12"/>
                  <a:gd name="T13" fmla="*/ 0 h 6"/>
                  <a:gd name="T14" fmla="*/ 12 w 12"/>
                  <a:gd name="T15" fmla="*/ 0 h 6"/>
                  <a:gd name="T16" fmla="*/ 12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0 h 6"/>
                  <a:gd name="T24" fmla="*/ 6 w 12"/>
                  <a:gd name="T25" fmla="*/ 0 h 6"/>
                  <a:gd name="T26" fmla="*/ 0 w 12"/>
                  <a:gd name="T27" fmla="*/ 0 h 6"/>
                  <a:gd name="T28" fmla="*/ 0 w 12"/>
                  <a:gd name="T29" fmla="*/ 0 h 6"/>
                  <a:gd name="T30" fmla="*/ 6 w 12"/>
                  <a:gd name="T31" fmla="*/ 6 h 6"/>
                  <a:gd name="T32" fmla="*/ 6 w 12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85" name="Freeform 409"/>
              <p:cNvSpPr>
                <a:spLocks/>
              </p:cNvSpPr>
              <p:nvPr/>
            </p:nvSpPr>
            <p:spPr bwMode="auto">
              <a:xfrm>
                <a:off x="7197725" y="5102225"/>
                <a:ext cx="19050" cy="9525"/>
              </a:xfrm>
              <a:custGeom>
                <a:avLst/>
                <a:gdLst>
                  <a:gd name="T0" fmla="*/ 6 w 12"/>
                  <a:gd name="T1" fmla="*/ 6 h 6"/>
                  <a:gd name="T2" fmla="*/ 6 w 12"/>
                  <a:gd name="T3" fmla="*/ 6 h 6"/>
                  <a:gd name="T4" fmla="*/ 6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12 w 12"/>
                  <a:gd name="T11" fmla="*/ 0 h 6"/>
                  <a:gd name="T12" fmla="*/ 12 w 12"/>
                  <a:gd name="T13" fmla="*/ 0 h 6"/>
                  <a:gd name="T14" fmla="*/ 12 w 12"/>
                  <a:gd name="T15" fmla="*/ 0 h 6"/>
                  <a:gd name="T16" fmla="*/ 12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0 h 6"/>
                  <a:gd name="T24" fmla="*/ 6 w 12"/>
                  <a:gd name="T25" fmla="*/ 0 h 6"/>
                  <a:gd name="T26" fmla="*/ 0 w 12"/>
                  <a:gd name="T27" fmla="*/ 0 h 6"/>
                  <a:gd name="T28" fmla="*/ 0 w 12"/>
                  <a:gd name="T29" fmla="*/ 0 h 6"/>
                  <a:gd name="T30" fmla="*/ 6 w 12"/>
                  <a:gd name="T31" fmla="*/ 6 h 6"/>
                  <a:gd name="T32" fmla="*/ 6 w 12"/>
                  <a:gd name="T33" fmla="*/ 6 h 6"/>
                  <a:gd name="T34" fmla="*/ 6 w 12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86" name="Freeform 410"/>
              <p:cNvSpPr>
                <a:spLocks/>
              </p:cNvSpPr>
              <p:nvPr/>
            </p:nvSpPr>
            <p:spPr bwMode="auto">
              <a:xfrm>
                <a:off x="7197725" y="5187950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6 h 6"/>
                  <a:gd name="T12" fmla="*/ 6 w 6"/>
                  <a:gd name="T13" fmla="*/ 0 h 6"/>
                  <a:gd name="T14" fmla="*/ 6 w 6"/>
                  <a:gd name="T15" fmla="*/ 0 h 6"/>
                  <a:gd name="T16" fmla="*/ 6 w 6"/>
                  <a:gd name="T17" fmla="*/ 0 h 6"/>
                  <a:gd name="T18" fmla="*/ 6 w 6"/>
                  <a:gd name="T19" fmla="*/ 0 h 6"/>
                  <a:gd name="T20" fmla="*/ 6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0 h 6"/>
                  <a:gd name="T28" fmla="*/ 0 w 6"/>
                  <a:gd name="T29" fmla="*/ 6 h 6"/>
                  <a:gd name="T30" fmla="*/ 0 w 6"/>
                  <a:gd name="T31" fmla="*/ 6 h 6"/>
                  <a:gd name="T32" fmla="*/ 0 w 6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87" name="Freeform 411"/>
              <p:cNvSpPr>
                <a:spLocks/>
              </p:cNvSpPr>
              <p:nvPr/>
            </p:nvSpPr>
            <p:spPr bwMode="auto">
              <a:xfrm>
                <a:off x="7197725" y="5187950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6 h 6"/>
                  <a:gd name="T12" fmla="*/ 6 w 6"/>
                  <a:gd name="T13" fmla="*/ 0 h 6"/>
                  <a:gd name="T14" fmla="*/ 6 w 6"/>
                  <a:gd name="T15" fmla="*/ 0 h 6"/>
                  <a:gd name="T16" fmla="*/ 6 w 6"/>
                  <a:gd name="T17" fmla="*/ 0 h 6"/>
                  <a:gd name="T18" fmla="*/ 6 w 6"/>
                  <a:gd name="T19" fmla="*/ 0 h 6"/>
                  <a:gd name="T20" fmla="*/ 6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0 h 6"/>
                  <a:gd name="T28" fmla="*/ 0 w 6"/>
                  <a:gd name="T29" fmla="*/ 6 h 6"/>
                  <a:gd name="T30" fmla="*/ 0 w 6"/>
                  <a:gd name="T31" fmla="*/ 6 h 6"/>
                  <a:gd name="T32" fmla="*/ 0 w 6"/>
                  <a:gd name="T33" fmla="*/ 6 h 6"/>
                  <a:gd name="T34" fmla="*/ 0 w 6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88" name="Freeform 412"/>
              <p:cNvSpPr>
                <a:spLocks/>
              </p:cNvSpPr>
              <p:nvPr/>
            </p:nvSpPr>
            <p:spPr bwMode="auto">
              <a:xfrm>
                <a:off x="7216775" y="5216525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0 h 6"/>
                  <a:gd name="T12" fmla="*/ 6 w 6"/>
                  <a:gd name="T13" fmla="*/ 0 h 6"/>
                  <a:gd name="T14" fmla="*/ 6 w 6"/>
                  <a:gd name="T15" fmla="*/ 0 h 6"/>
                  <a:gd name="T16" fmla="*/ 6 w 6"/>
                  <a:gd name="T17" fmla="*/ 0 h 6"/>
                  <a:gd name="T18" fmla="*/ 6 w 6"/>
                  <a:gd name="T19" fmla="*/ 0 h 6"/>
                  <a:gd name="T20" fmla="*/ 6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0 h 6"/>
                  <a:gd name="T28" fmla="*/ 0 w 6"/>
                  <a:gd name="T29" fmla="*/ 0 h 6"/>
                  <a:gd name="T30" fmla="*/ 0 w 6"/>
                  <a:gd name="T31" fmla="*/ 6 h 6"/>
                  <a:gd name="T32" fmla="*/ 0 w 6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89" name="Freeform 413"/>
              <p:cNvSpPr>
                <a:spLocks/>
              </p:cNvSpPr>
              <p:nvPr/>
            </p:nvSpPr>
            <p:spPr bwMode="auto">
              <a:xfrm>
                <a:off x="7216775" y="5216525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0 h 6"/>
                  <a:gd name="T12" fmla="*/ 6 w 6"/>
                  <a:gd name="T13" fmla="*/ 0 h 6"/>
                  <a:gd name="T14" fmla="*/ 6 w 6"/>
                  <a:gd name="T15" fmla="*/ 0 h 6"/>
                  <a:gd name="T16" fmla="*/ 6 w 6"/>
                  <a:gd name="T17" fmla="*/ 0 h 6"/>
                  <a:gd name="T18" fmla="*/ 6 w 6"/>
                  <a:gd name="T19" fmla="*/ 0 h 6"/>
                  <a:gd name="T20" fmla="*/ 6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0 h 6"/>
                  <a:gd name="T28" fmla="*/ 0 w 6"/>
                  <a:gd name="T29" fmla="*/ 0 h 6"/>
                  <a:gd name="T30" fmla="*/ 0 w 6"/>
                  <a:gd name="T31" fmla="*/ 6 h 6"/>
                  <a:gd name="T32" fmla="*/ 0 w 6"/>
                  <a:gd name="T33" fmla="*/ 6 h 6"/>
                  <a:gd name="T34" fmla="*/ 0 w 6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90" name="Freeform 414"/>
              <p:cNvSpPr>
                <a:spLocks/>
              </p:cNvSpPr>
              <p:nvPr/>
            </p:nvSpPr>
            <p:spPr bwMode="auto">
              <a:xfrm>
                <a:off x="7131050" y="5235575"/>
                <a:ext cx="19050" cy="9525"/>
              </a:xfrm>
              <a:custGeom>
                <a:avLst/>
                <a:gdLst>
                  <a:gd name="T0" fmla="*/ 6 w 12"/>
                  <a:gd name="T1" fmla="*/ 6 h 6"/>
                  <a:gd name="T2" fmla="*/ 6 w 12"/>
                  <a:gd name="T3" fmla="*/ 6 h 6"/>
                  <a:gd name="T4" fmla="*/ 6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12 w 12"/>
                  <a:gd name="T11" fmla="*/ 6 h 6"/>
                  <a:gd name="T12" fmla="*/ 12 w 12"/>
                  <a:gd name="T13" fmla="*/ 0 h 6"/>
                  <a:gd name="T14" fmla="*/ 6 w 12"/>
                  <a:gd name="T15" fmla="*/ 0 h 6"/>
                  <a:gd name="T16" fmla="*/ 6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0 h 6"/>
                  <a:gd name="T24" fmla="*/ 6 w 12"/>
                  <a:gd name="T25" fmla="*/ 0 h 6"/>
                  <a:gd name="T26" fmla="*/ 0 w 12"/>
                  <a:gd name="T27" fmla="*/ 0 h 6"/>
                  <a:gd name="T28" fmla="*/ 0 w 12"/>
                  <a:gd name="T29" fmla="*/ 0 h 6"/>
                  <a:gd name="T30" fmla="*/ 6 w 12"/>
                  <a:gd name="T31" fmla="*/ 6 h 6"/>
                  <a:gd name="T32" fmla="*/ 6 w 12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91" name="Freeform 415"/>
              <p:cNvSpPr>
                <a:spLocks/>
              </p:cNvSpPr>
              <p:nvPr/>
            </p:nvSpPr>
            <p:spPr bwMode="auto">
              <a:xfrm>
                <a:off x="7131050" y="5235575"/>
                <a:ext cx="19050" cy="9525"/>
              </a:xfrm>
              <a:custGeom>
                <a:avLst/>
                <a:gdLst>
                  <a:gd name="T0" fmla="*/ 6 w 12"/>
                  <a:gd name="T1" fmla="*/ 6 h 6"/>
                  <a:gd name="T2" fmla="*/ 6 w 12"/>
                  <a:gd name="T3" fmla="*/ 6 h 6"/>
                  <a:gd name="T4" fmla="*/ 6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12 w 12"/>
                  <a:gd name="T11" fmla="*/ 6 h 6"/>
                  <a:gd name="T12" fmla="*/ 12 w 12"/>
                  <a:gd name="T13" fmla="*/ 0 h 6"/>
                  <a:gd name="T14" fmla="*/ 6 w 12"/>
                  <a:gd name="T15" fmla="*/ 0 h 6"/>
                  <a:gd name="T16" fmla="*/ 6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0 h 6"/>
                  <a:gd name="T24" fmla="*/ 6 w 12"/>
                  <a:gd name="T25" fmla="*/ 0 h 6"/>
                  <a:gd name="T26" fmla="*/ 0 w 12"/>
                  <a:gd name="T27" fmla="*/ 0 h 6"/>
                  <a:gd name="T28" fmla="*/ 0 w 12"/>
                  <a:gd name="T29" fmla="*/ 0 h 6"/>
                  <a:gd name="T30" fmla="*/ 6 w 12"/>
                  <a:gd name="T31" fmla="*/ 6 h 6"/>
                  <a:gd name="T32" fmla="*/ 6 w 12"/>
                  <a:gd name="T33" fmla="*/ 6 h 6"/>
                  <a:gd name="T34" fmla="*/ 6 w 12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92" name="Freeform 416"/>
              <p:cNvSpPr>
                <a:spLocks/>
              </p:cNvSpPr>
              <p:nvPr/>
            </p:nvSpPr>
            <p:spPr bwMode="auto">
              <a:xfrm>
                <a:off x="7188200" y="5273675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6 h 6"/>
                  <a:gd name="T12" fmla="*/ 6 w 6"/>
                  <a:gd name="T13" fmla="*/ 0 h 6"/>
                  <a:gd name="T14" fmla="*/ 6 w 6"/>
                  <a:gd name="T15" fmla="*/ 0 h 6"/>
                  <a:gd name="T16" fmla="*/ 6 w 6"/>
                  <a:gd name="T17" fmla="*/ 0 h 6"/>
                  <a:gd name="T18" fmla="*/ 6 w 6"/>
                  <a:gd name="T19" fmla="*/ 0 h 6"/>
                  <a:gd name="T20" fmla="*/ 6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0 h 6"/>
                  <a:gd name="T28" fmla="*/ 0 w 6"/>
                  <a:gd name="T29" fmla="*/ 6 h 6"/>
                  <a:gd name="T30" fmla="*/ 0 w 6"/>
                  <a:gd name="T31" fmla="*/ 6 h 6"/>
                  <a:gd name="T32" fmla="*/ 0 w 6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93" name="Freeform 417"/>
              <p:cNvSpPr>
                <a:spLocks/>
              </p:cNvSpPr>
              <p:nvPr/>
            </p:nvSpPr>
            <p:spPr bwMode="auto">
              <a:xfrm>
                <a:off x="7188200" y="5273675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6 h 6"/>
                  <a:gd name="T12" fmla="*/ 6 w 6"/>
                  <a:gd name="T13" fmla="*/ 0 h 6"/>
                  <a:gd name="T14" fmla="*/ 6 w 6"/>
                  <a:gd name="T15" fmla="*/ 0 h 6"/>
                  <a:gd name="T16" fmla="*/ 6 w 6"/>
                  <a:gd name="T17" fmla="*/ 0 h 6"/>
                  <a:gd name="T18" fmla="*/ 6 w 6"/>
                  <a:gd name="T19" fmla="*/ 0 h 6"/>
                  <a:gd name="T20" fmla="*/ 6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0 h 6"/>
                  <a:gd name="T28" fmla="*/ 0 w 6"/>
                  <a:gd name="T29" fmla="*/ 6 h 6"/>
                  <a:gd name="T30" fmla="*/ 0 w 6"/>
                  <a:gd name="T31" fmla="*/ 6 h 6"/>
                  <a:gd name="T32" fmla="*/ 0 w 6"/>
                  <a:gd name="T33" fmla="*/ 6 h 6"/>
                  <a:gd name="T34" fmla="*/ 0 w 6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94" name="Freeform 418"/>
              <p:cNvSpPr>
                <a:spLocks/>
              </p:cNvSpPr>
              <p:nvPr/>
            </p:nvSpPr>
            <p:spPr bwMode="auto">
              <a:xfrm>
                <a:off x="7121525" y="5283200"/>
                <a:ext cx="19050" cy="9525"/>
              </a:xfrm>
              <a:custGeom>
                <a:avLst/>
                <a:gdLst>
                  <a:gd name="T0" fmla="*/ 6 w 12"/>
                  <a:gd name="T1" fmla="*/ 6 h 6"/>
                  <a:gd name="T2" fmla="*/ 6 w 12"/>
                  <a:gd name="T3" fmla="*/ 6 h 6"/>
                  <a:gd name="T4" fmla="*/ 6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12 w 12"/>
                  <a:gd name="T11" fmla="*/ 6 h 6"/>
                  <a:gd name="T12" fmla="*/ 12 w 12"/>
                  <a:gd name="T13" fmla="*/ 6 h 6"/>
                  <a:gd name="T14" fmla="*/ 12 w 12"/>
                  <a:gd name="T15" fmla="*/ 0 h 6"/>
                  <a:gd name="T16" fmla="*/ 12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0 h 6"/>
                  <a:gd name="T24" fmla="*/ 6 w 12"/>
                  <a:gd name="T25" fmla="*/ 0 h 6"/>
                  <a:gd name="T26" fmla="*/ 0 w 12"/>
                  <a:gd name="T27" fmla="*/ 6 h 6"/>
                  <a:gd name="T28" fmla="*/ 0 w 12"/>
                  <a:gd name="T29" fmla="*/ 6 h 6"/>
                  <a:gd name="T30" fmla="*/ 6 w 12"/>
                  <a:gd name="T31" fmla="*/ 6 h 6"/>
                  <a:gd name="T32" fmla="*/ 6 w 12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95" name="Freeform 419"/>
              <p:cNvSpPr>
                <a:spLocks/>
              </p:cNvSpPr>
              <p:nvPr/>
            </p:nvSpPr>
            <p:spPr bwMode="auto">
              <a:xfrm>
                <a:off x="7121525" y="5283200"/>
                <a:ext cx="19050" cy="9525"/>
              </a:xfrm>
              <a:custGeom>
                <a:avLst/>
                <a:gdLst>
                  <a:gd name="T0" fmla="*/ 6 w 12"/>
                  <a:gd name="T1" fmla="*/ 6 h 6"/>
                  <a:gd name="T2" fmla="*/ 6 w 12"/>
                  <a:gd name="T3" fmla="*/ 6 h 6"/>
                  <a:gd name="T4" fmla="*/ 6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12 w 12"/>
                  <a:gd name="T11" fmla="*/ 6 h 6"/>
                  <a:gd name="T12" fmla="*/ 12 w 12"/>
                  <a:gd name="T13" fmla="*/ 6 h 6"/>
                  <a:gd name="T14" fmla="*/ 12 w 12"/>
                  <a:gd name="T15" fmla="*/ 0 h 6"/>
                  <a:gd name="T16" fmla="*/ 12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0 h 6"/>
                  <a:gd name="T24" fmla="*/ 6 w 12"/>
                  <a:gd name="T25" fmla="*/ 0 h 6"/>
                  <a:gd name="T26" fmla="*/ 0 w 12"/>
                  <a:gd name="T27" fmla="*/ 6 h 6"/>
                  <a:gd name="T28" fmla="*/ 0 w 12"/>
                  <a:gd name="T29" fmla="*/ 6 h 6"/>
                  <a:gd name="T30" fmla="*/ 6 w 12"/>
                  <a:gd name="T31" fmla="*/ 6 h 6"/>
                  <a:gd name="T32" fmla="*/ 6 w 12"/>
                  <a:gd name="T33" fmla="*/ 6 h 6"/>
                  <a:gd name="T34" fmla="*/ 6 w 12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96" name="Freeform 420"/>
              <p:cNvSpPr>
                <a:spLocks/>
              </p:cNvSpPr>
              <p:nvPr/>
            </p:nvSpPr>
            <p:spPr bwMode="auto">
              <a:xfrm>
                <a:off x="7178675" y="5235575"/>
                <a:ext cx="9525" cy="19050"/>
              </a:xfrm>
              <a:custGeom>
                <a:avLst/>
                <a:gdLst>
                  <a:gd name="T0" fmla="*/ 0 w 6"/>
                  <a:gd name="T1" fmla="*/ 6 h 12"/>
                  <a:gd name="T2" fmla="*/ 6 w 6"/>
                  <a:gd name="T3" fmla="*/ 12 h 12"/>
                  <a:gd name="T4" fmla="*/ 6 w 6"/>
                  <a:gd name="T5" fmla="*/ 12 h 12"/>
                  <a:gd name="T6" fmla="*/ 6 w 6"/>
                  <a:gd name="T7" fmla="*/ 12 h 12"/>
                  <a:gd name="T8" fmla="*/ 6 w 6"/>
                  <a:gd name="T9" fmla="*/ 12 h 12"/>
                  <a:gd name="T10" fmla="*/ 6 w 6"/>
                  <a:gd name="T11" fmla="*/ 6 h 12"/>
                  <a:gd name="T12" fmla="*/ 6 w 6"/>
                  <a:gd name="T13" fmla="*/ 6 h 12"/>
                  <a:gd name="T14" fmla="*/ 6 w 6"/>
                  <a:gd name="T15" fmla="*/ 6 h 12"/>
                  <a:gd name="T16" fmla="*/ 6 w 6"/>
                  <a:gd name="T17" fmla="*/ 6 h 12"/>
                  <a:gd name="T18" fmla="*/ 6 w 6"/>
                  <a:gd name="T19" fmla="*/ 0 h 12"/>
                  <a:gd name="T20" fmla="*/ 6 w 6"/>
                  <a:gd name="T21" fmla="*/ 0 h 12"/>
                  <a:gd name="T22" fmla="*/ 0 w 6"/>
                  <a:gd name="T23" fmla="*/ 6 h 12"/>
                  <a:gd name="T24" fmla="*/ 0 w 6"/>
                  <a:gd name="T25" fmla="*/ 6 h 12"/>
                  <a:gd name="T26" fmla="*/ 0 w 6"/>
                  <a:gd name="T27" fmla="*/ 6 h 12"/>
                  <a:gd name="T28" fmla="*/ 0 w 6"/>
                  <a:gd name="T29" fmla="*/ 6 h 12"/>
                  <a:gd name="T30" fmla="*/ 0 w 6"/>
                  <a:gd name="T31" fmla="*/ 6 h 12"/>
                  <a:gd name="T32" fmla="*/ 0 w 6"/>
                  <a:gd name="T33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12">
                    <a:moveTo>
                      <a:pt x="0" y="6"/>
                    </a:move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97" name="Freeform 421"/>
              <p:cNvSpPr>
                <a:spLocks/>
              </p:cNvSpPr>
              <p:nvPr/>
            </p:nvSpPr>
            <p:spPr bwMode="auto">
              <a:xfrm>
                <a:off x="7178675" y="5235575"/>
                <a:ext cx="9525" cy="19050"/>
              </a:xfrm>
              <a:custGeom>
                <a:avLst/>
                <a:gdLst>
                  <a:gd name="T0" fmla="*/ 0 w 6"/>
                  <a:gd name="T1" fmla="*/ 6 h 12"/>
                  <a:gd name="T2" fmla="*/ 6 w 6"/>
                  <a:gd name="T3" fmla="*/ 12 h 12"/>
                  <a:gd name="T4" fmla="*/ 6 w 6"/>
                  <a:gd name="T5" fmla="*/ 12 h 12"/>
                  <a:gd name="T6" fmla="*/ 6 w 6"/>
                  <a:gd name="T7" fmla="*/ 12 h 12"/>
                  <a:gd name="T8" fmla="*/ 6 w 6"/>
                  <a:gd name="T9" fmla="*/ 12 h 12"/>
                  <a:gd name="T10" fmla="*/ 6 w 6"/>
                  <a:gd name="T11" fmla="*/ 6 h 12"/>
                  <a:gd name="T12" fmla="*/ 6 w 6"/>
                  <a:gd name="T13" fmla="*/ 6 h 12"/>
                  <a:gd name="T14" fmla="*/ 6 w 6"/>
                  <a:gd name="T15" fmla="*/ 6 h 12"/>
                  <a:gd name="T16" fmla="*/ 6 w 6"/>
                  <a:gd name="T17" fmla="*/ 6 h 12"/>
                  <a:gd name="T18" fmla="*/ 6 w 6"/>
                  <a:gd name="T19" fmla="*/ 0 h 12"/>
                  <a:gd name="T20" fmla="*/ 6 w 6"/>
                  <a:gd name="T21" fmla="*/ 0 h 12"/>
                  <a:gd name="T22" fmla="*/ 0 w 6"/>
                  <a:gd name="T23" fmla="*/ 6 h 12"/>
                  <a:gd name="T24" fmla="*/ 0 w 6"/>
                  <a:gd name="T25" fmla="*/ 6 h 12"/>
                  <a:gd name="T26" fmla="*/ 0 w 6"/>
                  <a:gd name="T27" fmla="*/ 6 h 12"/>
                  <a:gd name="T28" fmla="*/ 0 w 6"/>
                  <a:gd name="T29" fmla="*/ 6 h 12"/>
                  <a:gd name="T30" fmla="*/ 0 w 6"/>
                  <a:gd name="T31" fmla="*/ 6 h 12"/>
                  <a:gd name="T32" fmla="*/ 0 w 6"/>
                  <a:gd name="T33" fmla="*/ 6 h 12"/>
                  <a:gd name="T34" fmla="*/ 0 w 6"/>
                  <a:gd name="T3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12">
                    <a:moveTo>
                      <a:pt x="0" y="6"/>
                    </a:move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98" name="Freeform 422"/>
              <p:cNvSpPr>
                <a:spLocks/>
              </p:cNvSpPr>
              <p:nvPr/>
            </p:nvSpPr>
            <p:spPr bwMode="auto">
              <a:xfrm>
                <a:off x="7169150" y="5187950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6 h 6"/>
                  <a:gd name="T12" fmla="*/ 6 w 6"/>
                  <a:gd name="T13" fmla="*/ 0 h 6"/>
                  <a:gd name="T14" fmla="*/ 6 w 6"/>
                  <a:gd name="T15" fmla="*/ 0 h 6"/>
                  <a:gd name="T16" fmla="*/ 6 w 6"/>
                  <a:gd name="T17" fmla="*/ 0 h 6"/>
                  <a:gd name="T18" fmla="*/ 6 w 6"/>
                  <a:gd name="T19" fmla="*/ 0 h 6"/>
                  <a:gd name="T20" fmla="*/ 6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0 h 6"/>
                  <a:gd name="T28" fmla="*/ 0 w 6"/>
                  <a:gd name="T29" fmla="*/ 6 h 6"/>
                  <a:gd name="T30" fmla="*/ 0 w 6"/>
                  <a:gd name="T31" fmla="*/ 6 h 6"/>
                  <a:gd name="T32" fmla="*/ 0 w 6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99" name="Freeform 423"/>
              <p:cNvSpPr>
                <a:spLocks/>
              </p:cNvSpPr>
              <p:nvPr/>
            </p:nvSpPr>
            <p:spPr bwMode="auto">
              <a:xfrm>
                <a:off x="7169150" y="5187950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6 h 6"/>
                  <a:gd name="T12" fmla="*/ 6 w 6"/>
                  <a:gd name="T13" fmla="*/ 0 h 6"/>
                  <a:gd name="T14" fmla="*/ 6 w 6"/>
                  <a:gd name="T15" fmla="*/ 0 h 6"/>
                  <a:gd name="T16" fmla="*/ 6 w 6"/>
                  <a:gd name="T17" fmla="*/ 0 h 6"/>
                  <a:gd name="T18" fmla="*/ 6 w 6"/>
                  <a:gd name="T19" fmla="*/ 0 h 6"/>
                  <a:gd name="T20" fmla="*/ 6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0 h 6"/>
                  <a:gd name="T28" fmla="*/ 0 w 6"/>
                  <a:gd name="T29" fmla="*/ 6 h 6"/>
                  <a:gd name="T30" fmla="*/ 0 w 6"/>
                  <a:gd name="T31" fmla="*/ 6 h 6"/>
                  <a:gd name="T32" fmla="*/ 0 w 6"/>
                  <a:gd name="T33" fmla="*/ 6 h 6"/>
                  <a:gd name="T34" fmla="*/ 0 w 6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00" name="Freeform 424"/>
              <p:cNvSpPr>
                <a:spLocks/>
              </p:cNvSpPr>
              <p:nvPr/>
            </p:nvSpPr>
            <p:spPr bwMode="auto">
              <a:xfrm>
                <a:off x="7121525" y="5197475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6 h 6"/>
                  <a:gd name="T12" fmla="*/ 6 w 6"/>
                  <a:gd name="T13" fmla="*/ 6 h 6"/>
                  <a:gd name="T14" fmla="*/ 6 w 6"/>
                  <a:gd name="T15" fmla="*/ 0 h 6"/>
                  <a:gd name="T16" fmla="*/ 6 w 6"/>
                  <a:gd name="T17" fmla="*/ 0 h 6"/>
                  <a:gd name="T18" fmla="*/ 0 w 6"/>
                  <a:gd name="T19" fmla="*/ 0 h 6"/>
                  <a:gd name="T20" fmla="*/ 0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6 h 6"/>
                  <a:gd name="T28" fmla="*/ 0 w 6"/>
                  <a:gd name="T29" fmla="*/ 6 h 6"/>
                  <a:gd name="T30" fmla="*/ 0 w 6"/>
                  <a:gd name="T31" fmla="*/ 6 h 6"/>
                  <a:gd name="T32" fmla="*/ 0 w 6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01" name="Freeform 425"/>
              <p:cNvSpPr>
                <a:spLocks/>
              </p:cNvSpPr>
              <p:nvPr/>
            </p:nvSpPr>
            <p:spPr bwMode="auto">
              <a:xfrm>
                <a:off x="7121525" y="5197475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6 h 6"/>
                  <a:gd name="T12" fmla="*/ 6 w 6"/>
                  <a:gd name="T13" fmla="*/ 6 h 6"/>
                  <a:gd name="T14" fmla="*/ 6 w 6"/>
                  <a:gd name="T15" fmla="*/ 0 h 6"/>
                  <a:gd name="T16" fmla="*/ 6 w 6"/>
                  <a:gd name="T17" fmla="*/ 0 h 6"/>
                  <a:gd name="T18" fmla="*/ 0 w 6"/>
                  <a:gd name="T19" fmla="*/ 0 h 6"/>
                  <a:gd name="T20" fmla="*/ 0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6 h 6"/>
                  <a:gd name="T28" fmla="*/ 0 w 6"/>
                  <a:gd name="T29" fmla="*/ 6 h 6"/>
                  <a:gd name="T30" fmla="*/ 0 w 6"/>
                  <a:gd name="T31" fmla="*/ 6 h 6"/>
                  <a:gd name="T32" fmla="*/ 0 w 6"/>
                  <a:gd name="T33" fmla="*/ 6 h 6"/>
                  <a:gd name="T34" fmla="*/ 0 w 6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02" name="Freeform 426"/>
              <p:cNvSpPr>
                <a:spLocks/>
              </p:cNvSpPr>
              <p:nvPr/>
            </p:nvSpPr>
            <p:spPr bwMode="auto">
              <a:xfrm>
                <a:off x="7054850" y="5121275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0 h 6"/>
                  <a:gd name="T12" fmla="*/ 6 w 6"/>
                  <a:gd name="T13" fmla="*/ 0 h 6"/>
                  <a:gd name="T14" fmla="*/ 6 w 6"/>
                  <a:gd name="T15" fmla="*/ 0 h 6"/>
                  <a:gd name="T16" fmla="*/ 6 w 6"/>
                  <a:gd name="T17" fmla="*/ 0 h 6"/>
                  <a:gd name="T18" fmla="*/ 6 w 6"/>
                  <a:gd name="T19" fmla="*/ 0 h 6"/>
                  <a:gd name="T20" fmla="*/ 6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0 h 6"/>
                  <a:gd name="T28" fmla="*/ 0 w 6"/>
                  <a:gd name="T29" fmla="*/ 0 h 6"/>
                  <a:gd name="T30" fmla="*/ 0 w 6"/>
                  <a:gd name="T31" fmla="*/ 6 h 6"/>
                  <a:gd name="T32" fmla="*/ 0 w 6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03" name="Freeform 427"/>
              <p:cNvSpPr>
                <a:spLocks/>
              </p:cNvSpPr>
              <p:nvPr/>
            </p:nvSpPr>
            <p:spPr bwMode="auto">
              <a:xfrm>
                <a:off x="7054850" y="5121275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0 h 6"/>
                  <a:gd name="T12" fmla="*/ 6 w 6"/>
                  <a:gd name="T13" fmla="*/ 0 h 6"/>
                  <a:gd name="T14" fmla="*/ 6 w 6"/>
                  <a:gd name="T15" fmla="*/ 0 h 6"/>
                  <a:gd name="T16" fmla="*/ 6 w 6"/>
                  <a:gd name="T17" fmla="*/ 0 h 6"/>
                  <a:gd name="T18" fmla="*/ 6 w 6"/>
                  <a:gd name="T19" fmla="*/ 0 h 6"/>
                  <a:gd name="T20" fmla="*/ 6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0 h 6"/>
                  <a:gd name="T28" fmla="*/ 0 w 6"/>
                  <a:gd name="T29" fmla="*/ 0 h 6"/>
                  <a:gd name="T30" fmla="*/ 0 w 6"/>
                  <a:gd name="T31" fmla="*/ 6 h 6"/>
                  <a:gd name="T32" fmla="*/ 0 w 6"/>
                  <a:gd name="T33" fmla="*/ 6 h 6"/>
                  <a:gd name="T34" fmla="*/ 0 w 6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04" name="Freeform 428"/>
              <p:cNvSpPr>
                <a:spLocks/>
              </p:cNvSpPr>
              <p:nvPr/>
            </p:nvSpPr>
            <p:spPr bwMode="auto">
              <a:xfrm>
                <a:off x="7064375" y="5149850"/>
                <a:ext cx="19050" cy="9525"/>
              </a:xfrm>
              <a:custGeom>
                <a:avLst/>
                <a:gdLst>
                  <a:gd name="T0" fmla="*/ 6 w 12"/>
                  <a:gd name="T1" fmla="*/ 6 h 6"/>
                  <a:gd name="T2" fmla="*/ 6 w 12"/>
                  <a:gd name="T3" fmla="*/ 6 h 6"/>
                  <a:gd name="T4" fmla="*/ 6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12 w 12"/>
                  <a:gd name="T11" fmla="*/ 6 h 6"/>
                  <a:gd name="T12" fmla="*/ 12 w 12"/>
                  <a:gd name="T13" fmla="*/ 0 h 6"/>
                  <a:gd name="T14" fmla="*/ 6 w 12"/>
                  <a:gd name="T15" fmla="*/ 0 h 6"/>
                  <a:gd name="T16" fmla="*/ 6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0 h 6"/>
                  <a:gd name="T24" fmla="*/ 6 w 12"/>
                  <a:gd name="T25" fmla="*/ 0 h 6"/>
                  <a:gd name="T26" fmla="*/ 0 w 12"/>
                  <a:gd name="T27" fmla="*/ 0 h 6"/>
                  <a:gd name="T28" fmla="*/ 0 w 12"/>
                  <a:gd name="T29" fmla="*/ 6 h 6"/>
                  <a:gd name="T30" fmla="*/ 6 w 12"/>
                  <a:gd name="T31" fmla="*/ 6 h 6"/>
                  <a:gd name="T32" fmla="*/ 6 w 12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05" name="Freeform 429"/>
              <p:cNvSpPr>
                <a:spLocks/>
              </p:cNvSpPr>
              <p:nvPr/>
            </p:nvSpPr>
            <p:spPr bwMode="auto">
              <a:xfrm>
                <a:off x="7064375" y="5149850"/>
                <a:ext cx="19050" cy="9525"/>
              </a:xfrm>
              <a:custGeom>
                <a:avLst/>
                <a:gdLst>
                  <a:gd name="T0" fmla="*/ 6 w 12"/>
                  <a:gd name="T1" fmla="*/ 6 h 6"/>
                  <a:gd name="T2" fmla="*/ 6 w 12"/>
                  <a:gd name="T3" fmla="*/ 6 h 6"/>
                  <a:gd name="T4" fmla="*/ 6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12 w 12"/>
                  <a:gd name="T11" fmla="*/ 6 h 6"/>
                  <a:gd name="T12" fmla="*/ 12 w 12"/>
                  <a:gd name="T13" fmla="*/ 0 h 6"/>
                  <a:gd name="T14" fmla="*/ 6 w 12"/>
                  <a:gd name="T15" fmla="*/ 0 h 6"/>
                  <a:gd name="T16" fmla="*/ 6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0 h 6"/>
                  <a:gd name="T24" fmla="*/ 6 w 12"/>
                  <a:gd name="T25" fmla="*/ 0 h 6"/>
                  <a:gd name="T26" fmla="*/ 0 w 12"/>
                  <a:gd name="T27" fmla="*/ 0 h 6"/>
                  <a:gd name="T28" fmla="*/ 0 w 12"/>
                  <a:gd name="T29" fmla="*/ 6 h 6"/>
                  <a:gd name="T30" fmla="*/ 6 w 12"/>
                  <a:gd name="T31" fmla="*/ 6 h 6"/>
                  <a:gd name="T32" fmla="*/ 6 w 12"/>
                  <a:gd name="T33" fmla="*/ 6 h 6"/>
                  <a:gd name="T34" fmla="*/ 6 w 12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06" name="Freeform 430"/>
              <p:cNvSpPr>
                <a:spLocks/>
              </p:cNvSpPr>
              <p:nvPr/>
            </p:nvSpPr>
            <p:spPr bwMode="auto">
              <a:xfrm>
                <a:off x="7035800" y="5207000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0 h 6"/>
                  <a:gd name="T12" fmla="*/ 6 w 6"/>
                  <a:gd name="T13" fmla="*/ 0 h 6"/>
                  <a:gd name="T14" fmla="*/ 6 w 6"/>
                  <a:gd name="T15" fmla="*/ 0 h 6"/>
                  <a:gd name="T16" fmla="*/ 6 w 6"/>
                  <a:gd name="T17" fmla="*/ 0 h 6"/>
                  <a:gd name="T18" fmla="*/ 6 w 6"/>
                  <a:gd name="T19" fmla="*/ 0 h 6"/>
                  <a:gd name="T20" fmla="*/ 0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0 h 6"/>
                  <a:gd name="T28" fmla="*/ 0 w 6"/>
                  <a:gd name="T29" fmla="*/ 0 h 6"/>
                  <a:gd name="T30" fmla="*/ 0 w 6"/>
                  <a:gd name="T31" fmla="*/ 6 h 6"/>
                  <a:gd name="T32" fmla="*/ 0 w 6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07" name="Freeform 431"/>
              <p:cNvSpPr>
                <a:spLocks/>
              </p:cNvSpPr>
              <p:nvPr/>
            </p:nvSpPr>
            <p:spPr bwMode="auto">
              <a:xfrm>
                <a:off x="7035800" y="5207000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0 h 6"/>
                  <a:gd name="T12" fmla="*/ 6 w 6"/>
                  <a:gd name="T13" fmla="*/ 0 h 6"/>
                  <a:gd name="T14" fmla="*/ 6 w 6"/>
                  <a:gd name="T15" fmla="*/ 0 h 6"/>
                  <a:gd name="T16" fmla="*/ 6 w 6"/>
                  <a:gd name="T17" fmla="*/ 0 h 6"/>
                  <a:gd name="T18" fmla="*/ 6 w 6"/>
                  <a:gd name="T19" fmla="*/ 0 h 6"/>
                  <a:gd name="T20" fmla="*/ 0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0 h 6"/>
                  <a:gd name="T28" fmla="*/ 0 w 6"/>
                  <a:gd name="T29" fmla="*/ 0 h 6"/>
                  <a:gd name="T30" fmla="*/ 0 w 6"/>
                  <a:gd name="T31" fmla="*/ 6 h 6"/>
                  <a:gd name="T32" fmla="*/ 0 w 6"/>
                  <a:gd name="T33" fmla="*/ 6 h 6"/>
                  <a:gd name="T34" fmla="*/ 0 w 6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08" name="Freeform 432"/>
              <p:cNvSpPr>
                <a:spLocks/>
              </p:cNvSpPr>
              <p:nvPr/>
            </p:nvSpPr>
            <p:spPr bwMode="auto">
              <a:xfrm>
                <a:off x="7026275" y="5083175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6 h 6"/>
                  <a:gd name="T12" fmla="*/ 6 w 6"/>
                  <a:gd name="T13" fmla="*/ 0 h 6"/>
                  <a:gd name="T14" fmla="*/ 6 w 6"/>
                  <a:gd name="T15" fmla="*/ 0 h 6"/>
                  <a:gd name="T16" fmla="*/ 6 w 6"/>
                  <a:gd name="T17" fmla="*/ 0 h 6"/>
                  <a:gd name="T18" fmla="*/ 6 w 6"/>
                  <a:gd name="T19" fmla="*/ 0 h 6"/>
                  <a:gd name="T20" fmla="*/ 0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0 h 6"/>
                  <a:gd name="T28" fmla="*/ 0 w 6"/>
                  <a:gd name="T29" fmla="*/ 0 h 6"/>
                  <a:gd name="T30" fmla="*/ 0 w 6"/>
                  <a:gd name="T31" fmla="*/ 6 h 6"/>
                  <a:gd name="T32" fmla="*/ 0 w 6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09" name="Freeform 433"/>
              <p:cNvSpPr>
                <a:spLocks/>
              </p:cNvSpPr>
              <p:nvPr/>
            </p:nvSpPr>
            <p:spPr bwMode="auto">
              <a:xfrm>
                <a:off x="7026275" y="5083175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6 h 6"/>
                  <a:gd name="T12" fmla="*/ 6 w 6"/>
                  <a:gd name="T13" fmla="*/ 0 h 6"/>
                  <a:gd name="T14" fmla="*/ 6 w 6"/>
                  <a:gd name="T15" fmla="*/ 0 h 6"/>
                  <a:gd name="T16" fmla="*/ 6 w 6"/>
                  <a:gd name="T17" fmla="*/ 0 h 6"/>
                  <a:gd name="T18" fmla="*/ 6 w 6"/>
                  <a:gd name="T19" fmla="*/ 0 h 6"/>
                  <a:gd name="T20" fmla="*/ 0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0 h 6"/>
                  <a:gd name="T28" fmla="*/ 0 w 6"/>
                  <a:gd name="T29" fmla="*/ 0 h 6"/>
                  <a:gd name="T30" fmla="*/ 0 w 6"/>
                  <a:gd name="T31" fmla="*/ 6 h 6"/>
                  <a:gd name="T32" fmla="*/ 0 w 6"/>
                  <a:gd name="T33" fmla="*/ 6 h 6"/>
                  <a:gd name="T34" fmla="*/ 0 w 6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10" name="Freeform 434"/>
              <p:cNvSpPr>
                <a:spLocks/>
              </p:cNvSpPr>
              <p:nvPr/>
            </p:nvSpPr>
            <p:spPr bwMode="auto">
              <a:xfrm>
                <a:off x="7064375" y="5064125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6 h 6"/>
                  <a:gd name="T12" fmla="*/ 6 w 6"/>
                  <a:gd name="T13" fmla="*/ 6 h 6"/>
                  <a:gd name="T14" fmla="*/ 6 w 6"/>
                  <a:gd name="T15" fmla="*/ 0 h 6"/>
                  <a:gd name="T16" fmla="*/ 6 w 6"/>
                  <a:gd name="T17" fmla="*/ 0 h 6"/>
                  <a:gd name="T18" fmla="*/ 6 w 6"/>
                  <a:gd name="T19" fmla="*/ 0 h 6"/>
                  <a:gd name="T20" fmla="*/ 0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6 h 6"/>
                  <a:gd name="T28" fmla="*/ 0 w 6"/>
                  <a:gd name="T29" fmla="*/ 6 h 6"/>
                  <a:gd name="T30" fmla="*/ 0 w 6"/>
                  <a:gd name="T31" fmla="*/ 6 h 6"/>
                  <a:gd name="T32" fmla="*/ 0 w 6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11" name="Freeform 435"/>
              <p:cNvSpPr>
                <a:spLocks/>
              </p:cNvSpPr>
              <p:nvPr/>
            </p:nvSpPr>
            <p:spPr bwMode="auto">
              <a:xfrm>
                <a:off x="7064375" y="5064125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6 h 6"/>
                  <a:gd name="T12" fmla="*/ 6 w 6"/>
                  <a:gd name="T13" fmla="*/ 6 h 6"/>
                  <a:gd name="T14" fmla="*/ 6 w 6"/>
                  <a:gd name="T15" fmla="*/ 0 h 6"/>
                  <a:gd name="T16" fmla="*/ 6 w 6"/>
                  <a:gd name="T17" fmla="*/ 0 h 6"/>
                  <a:gd name="T18" fmla="*/ 6 w 6"/>
                  <a:gd name="T19" fmla="*/ 0 h 6"/>
                  <a:gd name="T20" fmla="*/ 0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6 h 6"/>
                  <a:gd name="T28" fmla="*/ 0 w 6"/>
                  <a:gd name="T29" fmla="*/ 6 h 6"/>
                  <a:gd name="T30" fmla="*/ 0 w 6"/>
                  <a:gd name="T31" fmla="*/ 6 h 6"/>
                  <a:gd name="T32" fmla="*/ 0 w 6"/>
                  <a:gd name="T33" fmla="*/ 6 h 6"/>
                  <a:gd name="T34" fmla="*/ 0 w 6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12" name="Freeform 436"/>
              <p:cNvSpPr>
                <a:spLocks/>
              </p:cNvSpPr>
              <p:nvPr/>
            </p:nvSpPr>
            <p:spPr bwMode="auto">
              <a:xfrm>
                <a:off x="7035800" y="5387975"/>
                <a:ext cx="19050" cy="9525"/>
              </a:xfrm>
              <a:custGeom>
                <a:avLst/>
                <a:gdLst>
                  <a:gd name="T0" fmla="*/ 6 w 12"/>
                  <a:gd name="T1" fmla="*/ 6 h 6"/>
                  <a:gd name="T2" fmla="*/ 6 w 12"/>
                  <a:gd name="T3" fmla="*/ 6 h 6"/>
                  <a:gd name="T4" fmla="*/ 6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12 w 12"/>
                  <a:gd name="T11" fmla="*/ 6 h 6"/>
                  <a:gd name="T12" fmla="*/ 12 w 12"/>
                  <a:gd name="T13" fmla="*/ 0 h 6"/>
                  <a:gd name="T14" fmla="*/ 12 w 12"/>
                  <a:gd name="T15" fmla="*/ 0 h 6"/>
                  <a:gd name="T16" fmla="*/ 12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0 h 6"/>
                  <a:gd name="T24" fmla="*/ 6 w 12"/>
                  <a:gd name="T25" fmla="*/ 0 h 6"/>
                  <a:gd name="T26" fmla="*/ 0 w 12"/>
                  <a:gd name="T27" fmla="*/ 0 h 6"/>
                  <a:gd name="T28" fmla="*/ 0 w 12"/>
                  <a:gd name="T29" fmla="*/ 6 h 6"/>
                  <a:gd name="T30" fmla="*/ 6 w 12"/>
                  <a:gd name="T31" fmla="*/ 6 h 6"/>
                  <a:gd name="T32" fmla="*/ 6 w 12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13" name="Freeform 437"/>
              <p:cNvSpPr>
                <a:spLocks/>
              </p:cNvSpPr>
              <p:nvPr/>
            </p:nvSpPr>
            <p:spPr bwMode="auto">
              <a:xfrm>
                <a:off x="7035800" y="5387975"/>
                <a:ext cx="19050" cy="9525"/>
              </a:xfrm>
              <a:custGeom>
                <a:avLst/>
                <a:gdLst>
                  <a:gd name="T0" fmla="*/ 6 w 12"/>
                  <a:gd name="T1" fmla="*/ 6 h 6"/>
                  <a:gd name="T2" fmla="*/ 6 w 12"/>
                  <a:gd name="T3" fmla="*/ 6 h 6"/>
                  <a:gd name="T4" fmla="*/ 6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12 w 12"/>
                  <a:gd name="T11" fmla="*/ 6 h 6"/>
                  <a:gd name="T12" fmla="*/ 12 w 12"/>
                  <a:gd name="T13" fmla="*/ 0 h 6"/>
                  <a:gd name="T14" fmla="*/ 12 w 12"/>
                  <a:gd name="T15" fmla="*/ 0 h 6"/>
                  <a:gd name="T16" fmla="*/ 12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0 h 6"/>
                  <a:gd name="T24" fmla="*/ 6 w 12"/>
                  <a:gd name="T25" fmla="*/ 0 h 6"/>
                  <a:gd name="T26" fmla="*/ 0 w 12"/>
                  <a:gd name="T27" fmla="*/ 0 h 6"/>
                  <a:gd name="T28" fmla="*/ 0 w 12"/>
                  <a:gd name="T29" fmla="*/ 6 h 6"/>
                  <a:gd name="T30" fmla="*/ 6 w 12"/>
                  <a:gd name="T31" fmla="*/ 6 h 6"/>
                  <a:gd name="T32" fmla="*/ 6 w 12"/>
                  <a:gd name="T33" fmla="*/ 6 h 6"/>
                  <a:gd name="T34" fmla="*/ 6 w 12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14" name="Freeform 438"/>
              <p:cNvSpPr>
                <a:spLocks/>
              </p:cNvSpPr>
              <p:nvPr/>
            </p:nvSpPr>
            <p:spPr bwMode="auto">
              <a:xfrm>
                <a:off x="7035800" y="5330825"/>
                <a:ext cx="9525" cy="19050"/>
              </a:xfrm>
              <a:custGeom>
                <a:avLst/>
                <a:gdLst>
                  <a:gd name="T0" fmla="*/ 0 w 6"/>
                  <a:gd name="T1" fmla="*/ 6 h 12"/>
                  <a:gd name="T2" fmla="*/ 0 w 6"/>
                  <a:gd name="T3" fmla="*/ 12 h 12"/>
                  <a:gd name="T4" fmla="*/ 6 w 6"/>
                  <a:gd name="T5" fmla="*/ 12 h 12"/>
                  <a:gd name="T6" fmla="*/ 6 w 6"/>
                  <a:gd name="T7" fmla="*/ 6 h 12"/>
                  <a:gd name="T8" fmla="*/ 6 w 6"/>
                  <a:gd name="T9" fmla="*/ 6 h 12"/>
                  <a:gd name="T10" fmla="*/ 6 w 6"/>
                  <a:gd name="T11" fmla="*/ 6 h 12"/>
                  <a:gd name="T12" fmla="*/ 6 w 6"/>
                  <a:gd name="T13" fmla="*/ 6 h 12"/>
                  <a:gd name="T14" fmla="*/ 6 w 6"/>
                  <a:gd name="T15" fmla="*/ 6 h 12"/>
                  <a:gd name="T16" fmla="*/ 6 w 6"/>
                  <a:gd name="T17" fmla="*/ 6 h 12"/>
                  <a:gd name="T18" fmla="*/ 6 w 6"/>
                  <a:gd name="T19" fmla="*/ 0 h 12"/>
                  <a:gd name="T20" fmla="*/ 0 w 6"/>
                  <a:gd name="T21" fmla="*/ 0 h 12"/>
                  <a:gd name="T22" fmla="*/ 0 w 6"/>
                  <a:gd name="T23" fmla="*/ 6 h 12"/>
                  <a:gd name="T24" fmla="*/ 0 w 6"/>
                  <a:gd name="T25" fmla="*/ 6 h 12"/>
                  <a:gd name="T26" fmla="*/ 0 w 6"/>
                  <a:gd name="T27" fmla="*/ 6 h 12"/>
                  <a:gd name="T28" fmla="*/ 0 w 6"/>
                  <a:gd name="T29" fmla="*/ 6 h 12"/>
                  <a:gd name="T30" fmla="*/ 0 w 6"/>
                  <a:gd name="T31" fmla="*/ 6 h 12"/>
                  <a:gd name="T32" fmla="*/ 0 w 6"/>
                  <a:gd name="T33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12">
                    <a:moveTo>
                      <a:pt x="0" y="6"/>
                    </a:moveTo>
                    <a:lnTo>
                      <a:pt x="0" y="12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15" name="Freeform 439"/>
              <p:cNvSpPr>
                <a:spLocks/>
              </p:cNvSpPr>
              <p:nvPr/>
            </p:nvSpPr>
            <p:spPr bwMode="auto">
              <a:xfrm>
                <a:off x="7035800" y="5330825"/>
                <a:ext cx="9525" cy="19050"/>
              </a:xfrm>
              <a:custGeom>
                <a:avLst/>
                <a:gdLst>
                  <a:gd name="T0" fmla="*/ 0 w 6"/>
                  <a:gd name="T1" fmla="*/ 6 h 12"/>
                  <a:gd name="T2" fmla="*/ 0 w 6"/>
                  <a:gd name="T3" fmla="*/ 12 h 12"/>
                  <a:gd name="T4" fmla="*/ 6 w 6"/>
                  <a:gd name="T5" fmla="*/ 12 h 12"/>
                  <a:gd name="T6" fmla="*/ 6 w 6"/>
                  <a:gd name="T7" fmla="*/ 6 h 12"/>
                  <a:gd name="T8" fmla="*/ 6 w 6"/>
                  <a:gd name="T9" fmla="*/ 6 h 12"/>
                  <a:gd name="T10" fmla="*/ 6 w 6"/>
                  <a:gd name="T11" fmla="*/ 6 h 12"/>
                  <a:gd name="T12" fmla="*/ 6 w 6"/>
                  <a:gd name="T13" fmla="*/ 6 h 12"/>
                  <a:gd name="T14" fmla="*/ 6 w 6"/>
                  <a:gd name="T15" fmla="*/ 6 h 12"/>
                  <a:gd name="T16" fmla="*/ 6 w 6"/>
                  <a:gd name="T17" fmla="*/ 6 h 12"/>
                  <a:gd name="T18" fmla="*/ 6 w 6"/>
                  <a:gd name="T19" fmla="*/ 0 h 12"/>
                  <a:gd name="T20" fmla="*/ 0 w 6"/>
                  <a:gd name="T21" fmla="*/ 0 h 12"/>
                  <a:gd name="T22" fmla="*/ 0 w 6"/>
                  <a:gd name="T23" fmla="*/ 6 h 12"/>
                  <a:gd name="T24" fmla="*/ 0 w 6"/>
                  <a:gd name="T25" fmla="*/ 6 h 12"/>
                  <a:gd name="T26" fmla="*/ 0 w 6"/>
                  <a:gd name="T27" fmla="*/ 6 h 12"/>
                  <a:gd name="T28" fmla="*/ 0 w 6"/>
                  <a:gd name="T29" fmla="*/ 6 h 12"/>
                  <a:gd name="T30" fmla="*/ 0 w 6"/>
                  <a:gd name="T31" fmla="*/ 6 h 12"/>
                  <a:gd name="T32" fmla="*/ 0 w 6"/>
                  <a:gd name="T33" fmla="*/ 6 h 12"/>
                  <a:gd name="T34" fmla="*/ 0 w 6"/>
                  <a:gd name="T3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12">
                    <a:moveTo>
                      <a:pt x="0" y="6"/>
                    </a:moveTo>
                    <a:lnTo>
                      <a:pt x="0" y="12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16" name="Freeform 440"/>
              <p:cNvSpPr>
                <a:spLocks/>
              </p:cNvSpPr>
              <p:nvPr/>
            </p:nvSpPr>
            <p:spPr bwMode="auto">
              <a:xfrm>
                <a:off x="7302500" y="5349875"/>
                <a:ext cx="9525" cy="19050"/>
              </a:xfrm>
              <a:custGeom>
                <a:avLst/>
                <a:gdLst>
                  <a:gd name="T0" fmla="*/ 0 w 6"/>
                  <a:gd name="T1" fmla="*/ 6 h 12"/>
                  <a:gd name="T2" fmla="*/ 0 w 6"/>
                  <a:gd name="T3" fmla="*/ 12 h 12"/>
                  <a:gd name="T4" fmla="*/ 0 w 6"/>
                  <a:gd name="T5" fmla="*/ 12 h 12"/>
                  <a:gd name="T6" fmla="*/ 6 w 6"/>
                  <a:gd name="T7" fmla="*/ 6 h 12"/>
                  <a:gd name="T8" fmla="*/ 6 w 6"/>
                  <a:gd name="T9" fmla="*/ 6 h 12"/>
                  <a:gd name="T10" fmla="*/ 6 w 6"/>
                  <a:gd name="T11" fmla="*/ 6 h 12"/>
                  <a:gd name="T12" fmla="*/ 6 w 6"/>
                  <a:gd name="T13" fmla="*/ 6 h 12"/>
                  <a:gd name="T14" fmla="*/ 6 w 6"/>
                  <a:gd name="T15" fmla="*/ 6 h 12"/>
                  <a:gd name="T16" fmla="*/ 6 w 6"/>
                  <a:gd name="T17" fmla="*/ 6 h 12"/>
                  <a:gd name="T18" fmla="*/ 6 w 6"/>
                  <a:gd name="T19" fmla="*/ 0 h 12"/>
                  <a:gd name="T20" fmla="*/ 0 w 6"/>
                  <a:gd name="T21" fmla="*/ 0 h 12"/>
                  <a:gd name="T22" fmla="*/ 0 w 6"/>
                  <a:gd name="T23" fmla="*/ 0 h 12"/>
                  <a:gd name="T24" fmla="*/ 0 w 6"/>
                  <a:gd name="T25" fmla="*/ 0 h 12"/>
                  <a:gd name="T26" fmla="*/ 0 w 6"/>
                  <a:gd name="T27" fmla="*/ 6 h 12"/>
                  <a:gd name="T28" fmla="*/ 0 w 6"/>
                  <a:gd name="T29" fmla="*/ 6 h 12"/>
                  <a:gd name="T30" fmla="*/ 0 w 6"/>
                  <a:gd name="T31" fmla="*/ 6 h 12"/>
                  <a:gd name="T32" fmla="*/ 0 w 6"/>
                  <a:gd name="T33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12">
                    <a:moveTo>
                      <a:pt x="0" y="6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17" name="Freeform 441"/>
              <p:cNvSpPr>
                <a:spLocks/>
              </p:cNvSpPr>
              <p:nvPr/>
            </p:nvSpPr>
            <p:spPr bwMode="auto">
              <a:xfrm>
                <a:off x="7302500" y="5349875"/>
                <a:ext cx="9525" cy="19050"/>
              </a:xfrm>
              <a:custGeom>
                <a:avLst/>
                <a:gdLst>
                  <a:gd name="T0" fmla="*/ 0 w 6"/>
                  <a:gd name="T1" fmla="*/ 6 h 12"/>
                  <a:gd name="T2" fmla="*/ 0 w 6"/>
                  <a:gd name="T3" fmla="*/ 12 h 12"/>
                  <a:gd name="T4" fmla="*/ 0 w 6"/>
                  <a:gd name="T5" fmla="*/ 12 h 12"/>
                  <a:gd name="T6" fmla="*/ 6 w 6"/>
                  <a:gd name="T7" fmla="*/ 6 h 12"/>
                  <a:gd name="T8" fmla="*/ 6 w 6"/>
                  <a:gd name="T9" fmla="*/ 6 h 12"/>
                  <a:gd name="T10" fmla="*/ 6 w 6"/>
                  <a:gd name="T11" fmla="*/ 6 h 12"/>
                  <a:gd name="T12" fmla="*/ 6 w 6"/>
                  <a:gd name="T13" fmla="*/ 6 h 12"/>
                  <a:gd name="T14" fmla="*/ 6 w 6"/>
                  <a:gd name="T15" fmla="*/ 6 h 12"/>
                  <a:gd name="T16" fmla="*/ 6 w 6"/>
                  <a:gd name="T17" fmla="*/ 6 h 12"/>
                  <a:gd name="T18" fmla="*/ 6 w 6"/>
                  <a:gd name="T19" fmla="*/ 0 h 12"/>
                  <a:gd name="T20" fmla="*/ 0 w 6"/>
                  <a:gd name="T21" fmla="*/ 0 h 12"/>
                  <a:gd name="T22" fmla="*/ 0 w 6"/>
                  <a:gd name="T23" fmla="*/ 0 h 12"/>
                  <a:gd name="T24" fmla="*/ 0 w 6"/>
                  <a:gd name="T25" fmla="*/ 0 h 12"/>
                  <a:gd name="T26" fmla="*/ 0 w 6"/>
                  <a:gd name="T27" fmla="*/ 6 h 12"/>
                  <a:gd name="T28" fmla="*/ 0 w 6"/>
                  <a:gd name="T29" fmla="*/ 6 h 12"/>
                  <a:gd name="T30" fmla="*/ 0 w 6"/>
                  <a:gd name="T31" fmla="*/ 6 h 12"/>
                  <a:gd name="T32" fmla="*/ 0 w 6"/>
                  <a:gd name="T33" fmla="*/ 6 h 12"/>
                  <a:gd name="T34" fmla="*/ 0 w 6"/>
                  <a:gd name="T3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12">
                    <a:moveTo>
                      <a:pt x="0" y="6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18" name="Freeform 442"/>
              <p:cNvSpPr>
                <a:spLocks/>
              </p:cNvSpPr>
              <p:nvPr/>
            </p:nvSpPr>
            <p:spPr bwMode="auto">
              <a:xfrm>
                <a:off x="7245350" y="5349875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0 h 6"/>
                  <a:gd name="T12" fmla="*/ 6 w 6"/>
                  <a:gd name="T13" fmla="*/ 0 h 6"/>
                  <a:gd name="T14" fmla="*/ 6 w 6"/>
                  <a:gd name="T15" fmla="*/ 0 h 6"/>
                  <a:gd name="T16" fmla="*/ 6 w 6"/>
                  <a:gd name="T17" fmla="*/ 0 h 6"/>
                  <a:gd name="T18" fmla="*/ 0 w 6"/>
                  <a:gd name="T19" fmla="*/ 0 h 6"/>
                  <a:gd name="T20" fmla="*/ 0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0 h 6"/>
                  <a:gd name="T28" fmla="*/ 0 w 6"/>
                  <a:gd name="T29" fmla="*/ 0 h 6"/>
                  <a:gd name="T30" fmla="*/ 0 w 6"/>
                  <a:gd name="T31" fmla="*/ 6 h 6"/>
                  <a:gd name="T32" fmla="*/ 0 w 6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19" name="Freeform 443"/>
              <p:cNvSpPr>
                <a:spLocks/>
              </p:cNvSpPr>
              <p:nvPr/>
            </p:nvSpPr>
            <p:spPr bwMode="auto">
              <a:xfrm>
                <a:off x="7245350" y="5349875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0 h 6"/>
                  <a:gd name="T12" fmla="*/ 6 w 6"/>
                  <a:gd name="T13" fmla="*/ 0 h 6"/>
                  <a:gd name="T14" fmla="*/ 6 w 6"/>
                  <a:gd name="T15" fmla="*/ 0 h 6"/>
                  <a:gd name="T16" fmla="*/ 6 w 6"/>
                  <a:gd name="T17" fmla="*/ 0 h 6"/>
                  <a:gd name="T18" fmla="*/ 0 w 6"/>
                  <a:gd name="T19" fmla="*/ 0 h 6"/>
                  <a:gd name="T20" fmla="*/ 0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0 h 6"/>
                  <a:gd name="T28" fmla="*/ 0 w 6"/>
                  <a:gd name="T29" fmla="*/ 0 h 6"/>
                  <a:gd name="T30" fmla="*/ 0 w 6"/>
                  <a:gd name="T31" fmla="*/ 6 h 6"/>
                  <a:gd name="T32" fmla="*/ 0 w 6"/>
                  <a:gd name="T33" fmla="*/ 6 h 6"/>
                  <a:gd name="T34" fmla="*/ 0 w 6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20" name="Rectangle 444"/>
              <p:cNvSpPr>
                <a:spLocks noChangeArrowheads="1"/>
              </p:cNvSpPr>
              <p:nvPr/>
            </p:nvSpPr>
            <p:spPr bwMode="auto">
              <a:xfrm>
                <a:off x="7016750" y="4721225"/>
                <a:ext cx="352425" cy="342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21" name="Freeform 445"/>
              <p:cNvSpPr>
                <a:spLocks/>
              </p:cNvSpPr>
              <p:nvPr/>
            </p:nvSpPr>
            <p:spPr bwMode="auto">
              <a:xfrm>
                <a:off x="7092950" y="4740275"/>
                <a:ext cx="9525" cy="9525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0 h 6"/>
                  <a:gd name="T8" fmla="*/ 6 w 6"/>
                  <a:gd name="T9" fmla="*/ 0 h 6"/>
                  <a:gd name="T10" fmla="*/ 6 w 6"/>
                  <a:gd name="T11" fmla="*/ 0 h 6"/>
                  <a:gd name="T12" fmla="*/ 6 w 6"/>
                  <a:gd name="T13" fmla="*/ 0 h 6"/>
                  <a:gd name="T14" fmla="*/ 6 w 6"/>
                  <a:gd name="T15" fmla="*/ 0 h 6"/>
                  <a:gd name="T16" fmla="*/ 6 w 6"/>
                  <a:gd name="T17" fmla="*/ 0 h 6"/>
                  <a:gd name="T18" fmla="*/ 0 w 6"/>
                  <a:gd name="T19" fmla="*/ 0 h 6"/>
                  <a:gd name="T20" fmla="*/ 0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6 h 6"/>
                  <a:gd name="T28" fmla="*/ 0 w 6"/>
                  <a:gd name="T29" fmla="*/ 6 h 6"/>
                  <a:gd name="T30" fmla="*/ 6 w 6"/>
                  <a:gd name="T31" fmla="*/ 6 h 6"/>
                  <a:gd name="T32" fmla="*/ 6 w 6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22" name="Freeform 446"/>
              <p:cNvSpPr>
                <a:spLocks/>
              </p:cNvSpPr>
              <p:nvPr/>
            </p:nvSpPr>
            <p:spPr bwMode="auto">
              <a:xfrm>
                <a:off x="7092950" y="4740275"/>
                <a:ext cx="9525" cy="9525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0 h 6"/>
                  <a:gd name="T8" fmla="*/ 6 w 6"/>
                  <a:gd name="T9" fmla="*/ 0 h 6"/>
                  <a:gd name="T10" fmla="*/ 6 w 6"/>
                  <a:gd name="T11" fmla="*/ 0 h 6"/>
                  <a:gd name="T12" fmla="*/ 6 w 6"/>
                  <a:gd name="T13" fmla="*/ 0 h 6"/>
                  <a:gd name="T14" fmla="*/ 6 w 6"/>
                  <a:gd name="T15" fmla="*/ 0 h 6"/>
                  <a:gd name="T16" fmla="*/ 6 w 6"/>
                  <a:gd name="T17" fmla="*/ 0 h 6"/>
                  <a:gd name="T18" fmla="*/ 0 w 6"/>
                  <a:gd name="T19" fmla="*/ 0 h 6"/>
                  <a:gd name="T20" fmla="*/ 0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6 h 6"/>
                  <a:gd name="T28" fmla="*/ 0 w 6"/>
                  <a:gd name="T29" fmla="*/ 6 h 6"/>
                  <a:gd name="T30" fmla="*/ 6 w 6"/>
                  <a:gd name="T31" fmla="*/ 6 h 6"/>
                  <a:gd name="T32" fmla="*/ 6 w 6"/>
                  <a:gd name="T33" fmla="*/ 6 h 6"/>
                  <a:gd name="T34" fmla="*/ 6 w 6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23" name="Freeform 447"/>
              <p:cNvSpPr>
                <a:spLocks/>
              </p:cNvSpPr>
              <p:nvPr/>
            </p:nvSpPr>
            <p:spPr bwMode="auto">
              <a:xfrm>
                <a:off x="7102475" y="4759325"/>
                <a:ext cx="19050" cy="19050"/>
              </a:xfrm>
              <a:custGeom>
                <a:avLst/>
                <a:gdLst>
                  <a:gd name="T0" fmla="*/ 6 w 12"/>
                  <a:gd name="T1" fmla="*/ 12 h 12"/>
                  <a:gd name="T2" fmla="*/ 6 w 12"/>
                  <a:gd name="T3" fmla="*/ 6 h 12"/>
                  <a:gd name="T4" fmla="*/ 12 w 12"/>
                  <a:gd name="T5" fmla="*/ 6 h 12"/>
                  <a:gd name="T6" fmla="*/ 12 w 12"/>
                  <a:gd name="T7" fmla="*/ 6 h 12"/>
                  <a:gd name="T8" fmla="*/ 12 w 12"/>
                  <a:gd name="T9" fmla="*/ 6 h 12"/>
                  <a:gd name="T10" fmla="*/ 12 w 12"/>
                  <a:gd name="T11" fmla="*/ 6 h 12"/>
                  <a:gd name="T12" fmla="*/ 6 w 12"/>
                  <a:gd name="T13" fmla="*/ 0 h 12"/>
                  <a:gd name="T14" fmla="*/ 6 w 12"/>
                  <a:gd name="T15" fmla="*/ 0 h 12"/>
                  <a:gd name="T16" fmla="*/ 6 w 12"/>
                  <a:gd name="T17" fmla="*/ 0 h 12"/>
                  <a:gd name="T18" fmla="*/ 6 w 12"/>
                  <a:gd name="T19" fmla="*/ 0 h 12"/>
                  <a:gd name="T20" fmla="*/ 6 w 12"/>
                  <a:gd name="T21" fmla="*/ 6 h 12"/>
                  <a:gd name="T22" fmla="*/ 0 w 12"/>
                  <a:gd name="T23" fmla="*/ 6 h 12"/>
                  <a:gd name="T24" fmla="*/ 0 w 12"/>
                  <a:gd name="T25" fmla="*/ 6 h 12"/>
                  <a:gd name="T26" fmla="*/ 6 w 12"/>
                  <a:gd name="T27" fmla="*/ 6 h 12"/>
                  <a:gd name="T28" fmla="*/ 6 w 12"/>
                  <a:gd name="T29" fmla="*/ 6 h 12"/>
                  <a:gd name="T30" fmla="*/ 6 w 12"/>
                  <a:gd name="T31" fmla="*/ 12 h 12"/>
                  <a:gd name="T32" fmla="*/ 6 w 12"/>
                  <a:gd name="T3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" h="12">
                    <a:moveTo>
                      <a:pt x="6" y="12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12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24" name="Freeform 448"/>
              <p:cNvSpPr>
                <a:spLocks/>
              </p:cNvSpPr>
              <p:nvPr/>
            </p:nvSpPr>
            <p:spPr bwMode="auto">
              <a:xfrm>
                <a:off x="7102475" y="4759325"/>
                <a:ext cx="19050" cy="19050"/>
              </a:xfrm>
              <a:custGeom>
                <a:avLst/>
                <a:gdLst>
                  <a:gd name="T0" fmla="*/ 6 w 12"/>
                  <a:gd name="T1" fmla="*/ 12 h 12"/>
                  <a:gd name="T2" fmla="*/ 6 w 12"/>
                  <a:gd name="T3" fmla="*/ 6 h 12"/>
                  <a:gd name="T4" fmla="*/ 12 w 12"/>
                  <a:gd name="T5" fmla="*/ 6 h 12"/>
                  <a:gd name="T6" fmla="*/ 12 w 12"/>
                  <a:gd name="T7" fmla="*/ 6 h 12"/>
                  <a:gd name="T8" fmla="*/ 12 w 12"/>
                  <a:gd name="T9" fmla="*/ 6 h 12"/>
                  <a:gd name="T10" fmla="*/ 12 w 12"/>
                  <a:gd name="T11" fmla="*/ 6 h 12"/>
                  <a:gd name="T12" fmla="*/ 6 w 12"/>
                  <a:gd name="T13" fmla="*/ 0 h 12"/>
                  <a:gd name="T14" fmla="*/ 6 w 12"/>
                  <a:gd name="T15" fmla="*/ 0 h 12"/>
                  <a:gd name="T16" fmla="*/ 6 w 12"/>
                  <a:gd name="T17" fmla="*/ 0 h 12"/>
                  <a:gd name="T18" fmla="*/ 6 w 12"/>
                  <a:gd name="T19" fmla="*/ 0 h 12"/>
                  <a:gd name="T20" fmla="*/ 6 w 12"/>
                  <a:gd name="T21" fmla="*/ 6 h 12"/>
                  <a:gd name="T22" fmla="*/ 0 w 12"/>
                  <a:gd name="T23" fmla="*/ 6 h 12"/>
                  <a:gd name="T24" fmla="*/ 0 w 12"/>
                  <a:gd name="T25" fmla="*/ 6 h 12"/>
                  <a:gd name="T26" fmla="*/ 6 w 12"/>
                  <a:gd name="T27" fmla="*/ 6 h 12"/>
                  <a:gd name="T28" fmla="*/ 6 w 12"/>
                  <a:gd name="T29" fmla="*/ 6 h 12"/>
                  <a:gd name="T30" fmla="*/ 6 w 12"/>
                  <a:gd name="T31" fmla="*/ 12 h 12"/>
                  <a:gd name="T32" fmla="*/ 6 w 12"/>
                  <a:gd name="T33" fmla="*/ 12 h 12"/>
                  <a:gd name="T34" fmla="*/ 6 w 12"/>
                  <a:gd name="T3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12">
                    <a:moveTo>
                      <a:pt x="6" y="12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25" name="Freeform 449"/>
              <p:cNvSpPr>
                <a:spLocks/>
              </p:cNvSpPr>
              <p:nvPr/>
            </p:nvSpPr>
            <p:spPr bwMode="auto">
              <a:xfrm>
                <a:off x="7131050" y="4730750"/>
                <a:ext cx="19050" cy="19050"/>
              </a:xfrm>
              <a:custGeom>
                <a:avLst/>
                <a:gdLst>
                  <a:gd name="T0" fmla="*/ 6 w 12"/>
                  <a:gd name="T1" fmla="*/ 12 h 12"/>
                  <a:gd name="T2" fmla="*/ 6 w 12"/>
                  <a:gd name="T3" fmla="*/ 6 h 12"/>
                  <a:gd name="T4" fmla="*/ 6 w 12"/>
                  <a:gd name="T5" fmla="*/ 6 h 12"/>
                  <a:gd name="T6" fmla="*/ 12 w 12"/>
                  <a:gd name="T7" fmla="*/ 6 h 12"/>
                  <a:gd name="T8" fmla="*/ 12 w 12"/>
                  <a:gd name="T9" fmla="*/ 6 h 12"/>
                  <a:gd name="T10" fmla="*/ 6 w 12"/>
                  <a:gd name="T11" fmla="*/ 6 h 12"/>
                  <a:gd name="T12" fmla="*/ 6 w 12"/>
                  <a:gd name="T13" fmla="*/ 0 h 12"/>
                  <a:gd name="T14" fmla="*/ 6 w 12"/>
                  <a:gd name="T15" fmla="*/ 0 h 12"/>
                  <a:gd name="T16" fmla="*/ 6 w 12"/>
                  <a:gd name="T17" fmla="*/ 0 h 12"/>
                  <a:gd name="T18" fmla="*/ 6 w 12"/>
                  <a:gd name="T19" fmla="*/ 0 h 12"/>
                  <a:gd name="T20" fmla="*/ 0 w 12"/>
                  <a:gd name="T21" fmla="*/ 6 h 12"/>
                  <a:gd name="T22" fmla="*/ 0 w 12"/>
                  <a:gd name="T23" fmla="*/ 6 h 12"/>
                  <a:gd name="T24" fmla="*/ 0 w 12"/>
                  <a:gd name="T25" fmla="*/ 6 h 12"/>
                  <a:gd name="T26" fmla="*/ 0 w 12"/>
                  <a:gd name="T27" fmla="*/ 6 h 12"/>
                  <a:gd name="T28" fmla="*/ 6 w 12"/>
                  <a:gd name="T29" fmla="*/ 6 h 12"/>
                  <a:gd name="T30" fmla="*/ 6 w 12"/>
                  <a:gd name="T31" fmla="*/ 12 h 12"/>
                  <a:gd name="T32" fmla="*/ 6 w 12"/>
                  <a:gd name="T3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" h="12">
                    <a:moveTo>
                      <a:pt x="6" y="12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12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26" name="Freeform 450"/>
              <p:cNvSpPr>
                <a:spLocks/>
              </p:cNvSpPr>
              <p:nvPr/>
            </p:nvSpPr>
            <p:spPr bwMode="auto">
              <a:xfrm>
                <a:off x="7131050" y="4730750"/>
                <a:ext cx="19050" cy="19050"/>
              </a:xfrm>
              <a:custGeom>
                <a:avLst/>
                <a:gdLst>
                  <a:gd name="T0" fmla="*/ 6 w 12"/>
                  <a:gd name="T1" fmla="*/ 12 h 12"/>
                  <a:gd name="T2" fmla="*/ 6 w 12"/>
                  <a:gd name="T3" fmla="*/ 6 h 12"/>
                  <a:gd name="T4" fmla="*/ 6 w 12"/>
                  <a:gd name="T5" fmla="*/ 6 h 12"/>
                  <a:gd name="T6" fmla="*/ 12 w 12"/>
                  <a:gd name="T7" fmla="*/ 6 h 12"/>
                  <a:gd name="T8" fmla="*/ 12 w 12"/>
                  <a:gd name="T9" fmla="*/ 6 h 12"/>
                  <a:gd name="T10" fmla="*/ 6 w 12"/>
                  <a:gd name="T11" fmla="*/ 6 h 12"/>
                  <a:gd name="T12" fmla="*/ 6 w 12"/>
                  <a:gd name="T13" fmla="*/ 0 h 12"/>
                  <a:gd name="T14" fmla="*/ 6 w 12"/>
                  <a:gd name="T15" fmla="*/ 0 h 12"/>
                  <a:gd name="T16" fmla="*/ 6 w 12"/>
                  <a:gd name="T17" fmla="*/ 0 h 12"/>
                  <a:gd name="T18" fmla="*/ 6 w 12"/>
                  <a:gd name="T19" fmla="*/ 0 h 12"/>
                  <a:gd name="T20" fmla="*/ 0 w 12"/>
                  <a:gd name="T21" fmla="*/ 6 h 12"/>
                  <a:gd name="T22" fmla="*/ 0 w 12"/>
                  <a:gd name="T23" fmla="*/ 6 h 12"/>
                  <a:gd name="T24" fmla="*/ 0 w 12"/>
                  <a:gd name="T25" fmla="*/ 6 h 12"/>
                  <a:gd name="T26" fmla="*/ 0 w 12"/>
                  <a:gd name="T27" fmla="*/ 6 h 12"/>
                  <a:gd name="T28" fmla="*/ 6 w 12"/>
                  <a:gd name="T29" fmla="*/ 6 h 12"/>
                  <a:gd name="T30" fmla="*/ 6 w 12"/>
                  <a:gd name="T31" fmla="*/ 12 h 12"/>
                  <a:gd name="T32" fmla="*/ 6 w 12"/>
                  <a:gd name="T33" fmla="*/ 12 h 12"/>
                  <a:gd name="T34" fmla="*/ 6 w 12"/>
                  <a:gd name="T3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12">
                    <a:moveTo>
                      <a:pt x="6" y="12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27" name="Freeform 451"/>
              <p:cNvSpPr>
                <a:spLocks/>
              </p:cNvSpPr>
              <p:nvPr/>
            </p:nvSpPr>
            <p:spPr bwMode="auto">
              <a:xfrm>
                <a:off x="7150100" y="4797425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0 h 6"/>
                  <a:gd name="T12" fmla="*/ 6 w 6"/>
                  <a:gd name="T13" fmla="*/ 0 h 6"/>
                  <a:gd name="T14" fmla="*/ 0 w 6"/>
                  <a:gd name="T15" fmla="*/ 0 h 6"/>
                  <a:gd name="T16" fmla="*/ 0 w 6"/>
                  <a:gd name="T17" fmla="*/ 0 h 6"/>
                  <a:gd name="T18" fmla="*/ 0 w 6"/>
                  <a:gd name="T19" fmla="*/ 0 h 6"/>
                  <a:gd name="T20" fmla="*/ 0 w 6"/>
                  <a:gd name="T21" fmla="*/ 0 h 6"/>
                  <a:gd name="T22" fmla="*/ 0 w 6"/>
                  <a:gd name="T23" fmla="*/ 6 h 6"/>
                  <a:gd name="T24" fmla="*/ 0 w 6"/>
                  <a:gd name="T25" fmla="*/ 6 h 6"/>
                  <a:gd name="T26" fmla="*/ 0 w 6"/>
                  <a:gd name="T27" fmla="*/ 6 h 6"/>
                  <a:gd name="T28" fmla="*/ 0 w 6"/>
                  <a:gd name="T29" fmla="*/ 6 h 6"/>
                  <a:gd name="T30" fmla="*/ 0 w 6"/>
                  <a:gd name="T31" fmla="*/ 6 h 6"/>
                  <a:gd name="T32" fmla="*/ 0 w 6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28" name="Freeform 452"/>
              <p:cNvSpPr>
                <a:spLocks/>
              </p:cNvSpPr>
              <p:nvPr/>
            </p:nvSpPr>
            <p:spPr bwMode="auto">
              <a:xfrm>
                <a:off x="7150100" y="4797425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0 h 6"/>
                  <a:gd name="T12" fmla="*/ 6 w 6"/>
                  <a:gd name="T13" fmla="*/ 0 h 6"/>
                  <a:gd name="T14" fmla="*/ 0 w 6"/>
                  <a:gd name="T15" fmla="*/ 0 h 6"/>
                  <a:gd name="T16" fmla="*/ 0 w 6"/>
                  <a:gd name="T17" fmla="*/ 0 h 6"/>
                  <a:gd name="T18" fmla="*/ 0 w 6"/>
                  <a:gd name="T19" fmla="*/ 0 h 6"/>
                  <a:gd name="T20" fmla="*/ 0 w 6"/>
                  <a:gd name="T21" fmla="*/ 0 h 6"/>
                  <a:gd name="T22" fmla="*/ 0 w 6"/>
                  <a:gd name="T23" fmla="*/ 6 h 6"/>
                  <a:gd name="T24" fmla="*/ 0 w 6"/>
                  <a:gd name="T25" fmla="*/ 6 h 6"/>
                  <a:gd name="T26" fmla="*/ 0 w 6"/>
                  <a:gd name="T27" fmla="*/ 6 h 6"/>
                  <a:gd name="T28" fmla="*/ 0 w 6"/>
                  <a:gd name="T29" fmla="*/ 6 h 6"/>
                  <a:gd name="T30" fmla="*/ 0 w 6"/>
                  <a:gd name="T31" fmla="*/ 6 h 6"/>
                  <a:gd name="T32" fmla="*/ 0 w 6"/>
                  <a:gd name="T33" fmla="*/ 6 h 6"/>
                  <a:gd name="T34" fmla="*/ 0 w 6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29" name="Freeform 453"/>
              <p:cNvSpPr>
                <a:spLocks/>
              </p:cNvSpPr>
              <p:nvPr/>
            </p:nvSpPr>
            <p:spPr bwMode="auto">
              <a:xfrm>
                <a:off x="7045325" y="4826000"/>
                <a:ext cx="9525" cy="9525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0 h 6"/>
                  <a:gd name="T8" fmla="*/ 6 w 6"/>
                  <a:gd name="T9" fmla="*/ 0 h 6"/>
                  <a:gd name="T10" fmla="*/ 6 w 6"/>
                  <a:gd name="T11" fmla="*/ 0 h 6"/>
                  <a:gd name="T12" fmla="*/ 6 w 6"/>
                  <a:gd name="T13" fmla="*/ 0 h 6"/>
                  <a:gd name="T14" fmla="*/ 6 w 6"/>
                  <a:gd name="T15" fmla="*/ 0 h 6"/>
                  <a:gd name="T16" fmla="*/ 6 w 6"/>
                  <a:gd name="T17" fmla="*/ 0 h 6"/>
                  <a:gd name="T18" fmla="*/ 0 w 6"/>
                  <a:gd name="T19" fmla="*/ 0 h 6"/>
                  <a:gd name="T20" fmla="*/ 0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6 h 6"/>
                  <a:gd name="T28" fmla="*/ 0 w 6"/>
                  <a:gd name="T29" fmla="*/ 6 h 6"/>
                  <a:gd name="T30" fmla="*/ 6 w 6"/>
                  <a:gd name="T31" fmla="*/ 6 h 6"/>
                  <a:gd name="T32" fmla="*/ 6 w 6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30" name="Freeform 454"/>
              <p:cNvSpPr>
                <a:spLocks/>
              </p:cNvSpPr>
              <p:nvPr/>
            </p:nvSpPr>
            <p:spPr bwMode="auto">
              <a:xfrm>
                <a:off x="7045325" y="4826000"/>
                <a:ext cx="9525" cy="9525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0 h 6"/>
                  <a:gd name="T8" fmla="*/ 6 w 6"/>
                  <a:gd name="T9" fmla="*/ 0 h 6"/>
                  <a:gd name="T10" fmla="*/ 6 w 6"/>
                  <a:gd name="T11" fmla="*/ 0 h 6"/>
                  <a:gd name="T12" fmla="*/ 6 w 6"/>
                  <a:gd name="T13" fmla="*/ 0 h 6"/>
                  <a:gd name="T14" fmla="*/ 6 w 6"/>
                  <a:gd name="T15" fmla="*/ 0 h 6"/>
                  <a:gd name="T16" fmla="*/ 6 w 6"/>
                  <a:gd name="T17" fmla="*/ 0 h 6"/>
                  <a:gd name="T18" fmla="*/ 0 w 6"/>
                  <a:gd name="T19" fmla="*/ 0 h 6"/>
                  <a:gd name="T20" fmla="*/ 0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6 h 6"/>
                  <a:gd name="T28" fmla="*/ 0 w 6"/>
                  <a:gd name="T29" fmla="*/ 6 h 6"/>
                  <a:gd name="T30" fmla="*/ 6 w 6"/>
                  <a:gd name="T31" fmla="*/ 6 h 6"/>
                  <a:gd name="T32" fmla="*/ 6 w 6"/>
                  <a:gd name="T33" fmla="*/ 6 h 6"/>
                  <a:gd name="T34" fmla="*/ 6 w 6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31" name="Freeform 455"/>
              <p:cNvSpPr>
                <a:spLocks/>
              </p:cNvSpPr>
              <p:nvPr/>
            </p:nvSpPr>
            <p:spPr bwMode="auto">
              <a:xfrm>
                <a:off x="7102475" y="4864100"/>
                <a:ext cx="9525" cy="9525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0 h 6"/>
                  <a:gd name="T8" fmla="*/ 6 w 6"/>
                  <a:gd name="T9" fmla="*/ 0 h 6"/>
                  <a:gd name="T10" fmla="*/ 6 w 6"/>
                  <a:gd name="T11" fmla="*/ 0 h 6"/>
                  <a:gd name="T12" fmla="*/ 6 w 6"/>
                  <a:gd name="T13" fmla="*/ 0 h 6"/>
                  <a:gd name="T14" fmla="*/ 6 w 6"/>
                  <a:gd name="T15" fmla="*/ 0 h 6"/>
                  <a:gd name="T16" fmla="*/ 6 w 6"/>
                  <a:gd name="T17" fmla="*/ 0 h 6"/>
                  <a:gd name="T18" fmla="*/ 0 w 6"/>
                  <a:gd name="T19" fmla="*/ 0 h 6"/>
                  <a:gd name="T20" fmla="*/ 0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6 h 6"/>
                  <a:gd name="T28" fmla="*/ 0 w 6"/>
                  <a:gd name="T29" fmla="*/ 6 h 6"/>
                  <a:gd name="T30" fmla="*/ 6 w 6"/>
                  <a:gd name="T31" fmla="*/ 6 h 6"/>
                  <a:gd name="T32" fmla="*/ 6 w 6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32" name="Freeform 456"/>
              <p:cNvSpPr>
                <a:spLocks/>
              </p:cNvSpPr>
              <p:nvPr/>
            </p:nvSpPr>
            <p:spPr bwMode="auto">
              <a:xfrm>
                <a:off x="7102475" y="4864100"/>
                <a:ext cx="9525" cy="9525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0 h 6"/>
                  <a:gd name="T8" fmla="*/ 6 w 6"/>
                  <a:gd name="T9" fmla="*/ 0 h 6"/>
                  <a:gd name="T10" fmla="*/ 6 w 6"/>
                  <a:gd name="T11" fmla="*/ 0 h 6"/>
                  <a:gd name="T12" fmla="*/ 6 w 6"/>
                  <a:gd name="T13" fmla="*/ 0 h 6"/>
                  <a:gd name="T14" fmla="*/ 6 w 6"/>
                  <a:gd name="T15" fmla="*/ 0 h 6"/>
                  <a:gd name="T16" fmla="*/ 6 w 6"/>
                  <a:gd name="T17" fmla="*/ 0 h 6"/>
                  <a:gd name="T18" fmla="*/ 0 w 6"/>
                  <a:gd name="T19" fmla="*/ 0 h 6"/>
                  <a:gd name="T20" fmla="*/ 0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6 h 6"/>
                  <a:gd name="T28" fmla="*/ 0 w 6"/>
                  <a:gd name="T29" fmla="*/ 6 h 6"/>
                  <a:gd name="T30" fmla="*/ 6 w 6"/>
                  <a:gd name="T31" fmla="*/ 6 h 6"/>
                  <a:gd name="T32" fmla="*/ 6 w 6"/>
                  <a:gd name="T33" fmla="*/ 6 h 6"/>
                  <a:gd name="T34" fmla="*/ 6 w 6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33" name="Freeform 457"/>
              <p:cNvSpPr>
                <a:spLocks/>
              </p:cNvSpPr>
              <p:nvPr/>
            </p:nvSpPr>
            <p:spPr bwMode="auto">
              <a:xfrm>
                <a:off x="7102475" y="4797425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0 h 6"/>
                  <a:gd name="T12" fmla="*/ 6 w 6"/>
                  <a:gd name="T13" fmla="*/ 0 h 6"/>
                  <a:gd name="T14" fmla="*/ 0 w 6"/>
                  <a:gd name="T15" fmla="*/ 0 h 6"/>
                  <a:gd name="T16" fmla="*/ 0 w 6"/>
                  <a:gd name="T17" fmla="*/ 0 h 6"/>
                  <a:gd name="T18" fmla="*/ 0 w 6"/>
                  <a:gd name="T19" fmla="*/ 0 h 6"/>
                  <a:gd name="T20" fmla="*/ 0 w 6"/>
                  <a:gd name="T21" fmla="*/ 0 h 6"/>
                  <a:gd name="T22" fmla="*/ 0 w 6"/>
                  <a:gd name="T23" fmla="*/ 6 h 6"/>
                  <a:gd name="T24" fmla="*/ 0 w 6"/>
                  <a:gd name="T25" fmla="*/ 6 h 6"/>
                  <a:gd name="T26" fmla="*/ 0 w 6"/>
                  <a:gd name="T27" fmla="*/ 6 h 6"/>
                  <a:gd name="T28" fmla="*/ 0 w 6"/>
                  <a:gd name="T29" fmla="*/ 6 h 6"/>
                  <a:gd name="T30" fmla="*/ 0 w 6"/>
                  <a:gd name="T31" fmla="*/ 6 h 6"/>
                  <a:gd name="T32" fmla="*/ 0 w 6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34" name="Freeform 458"/>
              <p:cNvSpPr>
                <a:spLocks/>
              </p:cNvSpPr>
              <p:nvPr/>
            </p:nvSpPr>
            <p:spPr bwMode="auto">
              <a:xfrm>
                <a:off x="7102475" y="4797425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0 h 6"/>
                  <a:gd name="T12" fmla="*/ 6 w 6"/>
                  <a:gd name="T13" fmla="*/ 0 h 6"/>
                  <a:gd name="T14" fmla="*/ 0 w 6"/>
                  <a:gd name="T15" fmla="*/ 0 h 6"/>
                  <a:gd name="T16" fmla="*/ 0 w 6"/>
                  <a:gd name="T17" fmla="*/ 0 h 6"/>
                  <a:gd name="T18" fmla="*/ 0 w 6"/>
                  <a:gd name="T19" fmla="*/ 0 h 6"/>
                  <a:gd name="T20" fmla="*/ 0 w 6"/>
                  <a:gd name="T21" fmla="*/ 0 h 6"/>
                  <a:gd name="T22" fmla="*/ 0 w 6"/>
                  <a:gd name="T23" fmla="*/ 6 h 6"/>
                  <a:gd name="T24" fmla="*/ 0 w 6"/>
                  <a:gd name="T25" fmla="*/ 6 h 6"/>
                  <a:gd name="T26" fmla="*/ 0 w 6"/>
                  <a:gd name="T27" fmla="*/ 6 h 6"/>
                  <a:gd name="T28" fmla="*/ 0 w 6"/>
                  <a:gd name="T29" fmla="*/ 6 h 6"/>
                  <a:gd name="T30" fmla="*/ 0 w 6"/>
                  <a:gd name="T31" fmla="*/ 6 h 6"/>
                  <a:gd name="T32" fmla="*/ 0 w 6"/>
                  <a:gd name="T33" fmla="*/ 6 h 6"/>
                  <a:gd name="T34" fmla="*/ 0 w 6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35" name="Freeform 459"/>
              <p:cNvSpPr>
                <a:spLocks/>
              </p:cNvSpPr>
              <p:nvPr/>
            </p:nvSpPr>
            <p:spPr bwMode="auto">
              <a:xfrm>
                <a:off x="7131050" y="4864100"/>
                <a:ext cx="19050" cy="9525"/>
              </a:xfrm>
              <a:custGeom>
                <a:avLst/>
                <a:gdLst>
                  <a:gd name="T0" fmla="*/ 6 w 12"/>
                  <a:gd name="T1" fmla="*/ 6 h 6"/>
                  <a:gd name="T2" fmla="*/ 6 w 12"/>
                  <a:gd name="T3" fmla="*/ 6 h 6"/>
                  <a:gd name="T4" fmla="*/ 6 w 12"/>
                  <a:gd name="T5" fmla="*/ 6 h 6"/>
                  <a:gd name="T6" fmla="*/ 12 w 12"/>
                  <a:gd name="T7" fmla="*/ 6 h 6"/>
                  <a:gd name="T8" fmla="*/ 12 w 12"/>
                  <a:gd name="T9" fmla="*/ 6 h 6"/>
                  <a:gd name="T10" fmla="*/ 6 w 12"/>
                  <a:gd name="T11" fmla="*/ 0 h 6"/>
                  <a:gd name="T12" fmla="*/ 6 w 12"/>
                  <a:gd name="T13" fmla="*/ 0 h 6"/>
                  <a:gd name="T14" fmla="*/ 6 w 12"/>
                  <a:gd name="T15" fmla="*/ 0 h 6"/>
                  <a:gd name="T16" fmla="*/ 6 w 12"/>
                  <a:gd name="T17" fmla="*/ 0 h 6"/>
                  <a:gd name="T18" fmla="*/ 6 w 12"/>
                  <a:gd name="T19" fmla="*/ 0 h 6"/>
                  <a:gd name="T20" fmla="*/ 0 w 12"/>
                  <a:gd name="T21" fmla="*/ 0 h 6"/>
                  <a:gd name="T22" fmla="*/ 0 w 12"/>
                  <a:gd name="T23" fmla="*/ 6 h 6"/>
                  <a:gd name="T24" fmla="*/ 0 w 12"/>
                  <a:gd name="T25" fmla="*/ 6 h 6"/>
                  <a:gd name="T26" fmla="*/ 0 w 12"/>
                  <a:gd name="T27" fmla="*/ 6 h 6"/>
                  <a:gd name="T28" fmla="*/ 6 w 12"/>
                  <a:gd name="T29" fmla="*/ 6 h 6"/>
                  <a:gd name="T30" fmla="*/ 6 w 12"/>
                  <a:gd name="T31" fmla="*/ 6 h 6"/>
                  <a:gd name="T32" fmla="*/ 6 w 12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36" name="Freeform 460"/>
              <p:cNvSpPr>
                <a:spLocks/>
              </p:cNvSpPr>
              <p:nvPr/>
            </p:nvSpPr>
            <p:spPr bwMode="auto">
              <a:xfrm>
                <a:off x="7131050" y="4864100"/>
                <a:ext cx="19050" cy="9525"/>
              </a:xfrm>
              <a:custGeom>
                <a:avLst/>
                <a:gdLst>
                  <a:gd name="T0" fmla="*/ 6 w 12"/>
                  <a:gd name="T1" fmla="*/ 6 h 6"/>
                  <a:gd name="T2" fmla="*/ 6 w 12"/>
                  <a:gd name="T3" fmla="*/ 6 h 6"/>
                  <a:gd name="T4" fmla="*/ 6 w 12"/>
                  <a:gd name="T5" fmla="*/ 6 h 6"/>
                  <a:gd name="T6" fmla="*/ 12 w 12"/>
                  <a:gd name="T7" fmla="*/ 6 h 6"/>
                  <a:gd name="T8" fmla="*/ 12 w 12"/>
                  <a:gd name="T9" fmla="*/ 6 h 6"/>
                  <a:gd name="T10" fmla="*/ 6 w 12"/>
                  <a:gd name="T11" fmla="*/ 0 h 6"/>
                  <a:gd name="T12" fmla="*/ 6 w 12"/>
                  <a:gd name="T13" fmla="*/ 0 h 6"/>
                  <a:gd name="T14" fmla="*/ 6 w 12"/>
                  <a:gd name="T15" fmla="*/ 0 h 6"/>
                  <a:gd name="T16" fmla="*/ 6 w 12"/>
                  <a:gd name="T17" fmla="*/ 0 h 6"/>
                  <a:gd name="T18" fmla="*/ 6 w 12"/>
                  <a:gd name="T19" fmla="*/ 0 h 6"/>
                  <a:gd name="T20" fmla="*/ 0 w 12"/>
                  <a:gd name="T21" fmla="*/ 0 h 6"/>
                  <a:gd name="T22" fmla="*/ 0 w 12"/>
                  <a:gd name="T23" fmla="*/ 6 h 6"/>
                  <a:gd name="T24" fmla="*/ 0 w 12"/>
                  <a:gd name="T25" fmla="*/ 6 h 6"/>
                  <a:gd name="T26" fmla="*/ 0 w 12"/>
                  <a:gd name="T27" fmla="*/ 6 h 6"/>
                  <a:gd name="T28" fmla="*/ 6 w 12"/>
                  <a:gd name="T29" fmla="*/ 6 h 6"/>
                  <a:gd name="T30" fmla="*/ 6 w 12"/>
                  <a:gd name="T31" fmla="*/ 6 h 6"/>
                  <a:gd name="T32" fmla="*/ 6 w 12"/>
                  <a:gd name="T33" fmla="*/ 6 h 6"/>
                  <a:gd name="T34" fmla="*/ 6 w 12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37" name="Freeform 461"/>
              <p:cNvSpPr>
                <a:spLocks/>
              </p:cNvSpPr>
              <p:nvPr/>
            </p:nvSpPr>
            <p:spPr bwMode="auto">
              <a:xfrm>
                <a:off x="7178675" y="4787900"/>
                <a:ext cx="19050" cy="9525"/>
              </a:xfrm>
              <a:custGeom>
                <a:avLst/>
                <a:gdLst>
                  <a:gd name="T0" fmla="*/ 6 w 12"/>
                  <a:gd name="T1" fmla="*/ 6 h 6"/>
                  <a:gd name="T2" fmla="*/ 6 w 12"/>
                  <a:gd name="T3" fmla="*/ 6 h 6"/>
                  <a:gd name="T4" fmla="*/ 6 w 12"/>
                  <a:gd name="T5" fmla="*/ 6 h 6"/>
                  <a:gd name="T6" fmla="*/ 12 w 12"/>
                  <a:gd name="T7" fmla="*/ 6 h 6"/>
                  <a:gd name="T8" fmla="*/ 12 w 12"/>
                  <a:gd name="T9" fmla="*/ 6 h 6"/>
                  <a:gd name="T10" fmla="*/ 6 w 12"/>
                  <a:gd name="T11" fmla="*/ 0 h 6"/>
                  <a:gd name="T12" fmla="*/ 6 w 12"/>
                  <a:gd name="T13" fmla="*/ 0 h 6"/>
                  <a:gd name="T14" fmla="*/ 6 w 12"/>
                  <a:gd name="T15" fmla="*/ 0 h 6"/>
                  <a:gd name="T16" fmla="*/ 6 w 12"/>
                  <a:gd name="T17" fmla="*/ 0 h 6"/>
                  <a:gd name="T18" fmla="*/ 6 w 12"/>
                  <a:gd name="T19" fmla="*/ 0 h 6"/>
                  <a:gd name="T20" fmla="*/ 0 w 12"/>
                  <a:gd name="T21" fmla="*/ 0 h 6"/>
                  <a:gd name="T22" fmla="*/ 0 w 12"/>
                  <a:gd name="T23" fmla="*/ 6 h 6"/>
                  <a:gd name="T24" fmla="*/ 0 w 12"/>
                  <a:gd name="T25" fmla="*/ 6 h 6"/>
                  <a:gd name="T26" fmla="*/ 0 w 12"/>
                  <a:gd name="T27" fmla="*/ 6 h 6"/>
                  <a:gd name="T28" fmla="*/ 6 w 12"/>
                  <a:gd name="T29" fmla="*/ 6 h 6"/>
                  <a:gd name="T30" fmla="*/ 6 w 12"/>
                  <a:gd name="T31" fmla="*/ 6 h 6"/>
                  <a:gd name="T32" fmla="*/ 6 w 12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38" name="Freeform 462"/>
              <p:cNvSpPr>
                <a:spLocks/>
              </p:cNvSpPr>
              <p:nvPr/>
            </p:nvSpPr>
            <p:spPr bwMode="auto">
              <a:xfrm>
                <a:off x="7178675" y="4787900"/>
                <a:ext cx="19050" cy="9525"/>
              </a:xfrm>
              <a:custGeom>
                <a:avLst/>
                <a:gdLst>
                  <a:gd name="T0" fmla="*/ 6 w 12"/>
                  <a:gd name="T1" fmla="*/ 6 h 6"/>
                  <a:gd name="T2" fmla="*/ 6 w 12"/>
                  <a:gd name="T3" fmla="*/ 6 h 6"/>
                  <a:gd name="T4" fmla="*/ 6 w 12"/>
                  <a:gd name="T5" fmla="*/ 6 h 6"/>
                  <a:gd name="T6" fmla="*/ 12 w 12"/>
                  <a:gd name="T7" fmla="*/ 6 h 6"/>
                  <a:gd name="T8" fmla="*/ 12 w 12"/>
                  <a:gd name="T9" fmla="*/ 6 h 6"/>
                  <a:gd name="T10" fmla="*/ 6 w 12"/>
                  <a:gd name="T11" fmla="*/ 0 h 6"/>
                  <a:gd name="T12" fmla="*/ 6 w 12"/>
                  <a:gd name="T13" fmla="*/ 0 h 6"/>
                  <a:gd name="T14" fmla="*/ 6 w 12"/>
                  <a:gd name="T15" fmla="*/ 0 h 6"/>
                  <a:gd name="T16" fmla="*/ 6 w 12"/>
                  <a:gd name="T17" fmla="*/ 0 h 6"/>
                  <a:gd name="T18" fmla="*/ 6 w 12"/>
                  <a:gd name="T19" fmla="*/ 0 h 6"/>
                  <a:gd name="T20" fmla="*/ 0 w 12"/>
                  <a:gd name="T21" fmla="*/ 0 h 6"/>
                  <a:gd name="T22" fmla="*/ 0 w 12"/>
                  <a:gd name="T23" fmla="*/ 6 h 6"/>
                  <a:gd name="T24" fmla="*/ 0 w 12"/>
                  <a:gd name="T25" fmla="*/ 6 h 6"/>
                  <a:gd name="T26" fmla="*/ 0 w 12"/>
                  <a:gd name="T27" fmla="*/ 6 h 6"/>
                  <a:gd name="T28" fmla="*/ 6 w 12"/>
                  <a:gd name="T29" fmla="*/ 6 h 6"/>
                  <a:gd name="T30" fmla="*/ 6 w 12"/>
                  <a:gd name="T31" fmla="*/ 6 h 6"/>
                  <a:gd name="T32" fmla="*/ 6 w 12"/>
                  <a:gd name="T33" fmla="*/ 6 h 6"/>
                  <a:gd name="T34" fmla="*/ 6 w 12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39" name="Freeform 463"/>
              <p:cNvSpPr>
                <a:spLocks/>
              </p:cNvSpPr>
              <p:nvPr/>
            </p:nvSpPr>
            <p:spPr bwMode="auto">
              <a:xfrm>
                <a:off x="7169150" y="4749800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6 h 6"/>
                  <a:gd name="T12" fmla="*/ 6 w 6"/>
                  <a:gd name="T13" fmla="*/ 0 h 6"/>
                  <a:gd name="T14" fmla="*/ 0 w 6"/>
                  <a:gd name="T15" fmla="*/ 0 h 6"/>
                  <a:gd name="T16" fmla="*/ 0 w 6"/>
                  <a:gd name="T17" fmla="*/ 0 h 6"/>
                  <a:gd name="T18" fmla="*/ 0 w 6"/>
                  <a:gd name="T19" fmla="*/ 0 h 6"/>
                  <a:gd name="T20" fmla="*/ 0 w 6"/>
                  <a:gd name="T21" fmla="*/ 6 h 6"/>
                  <a:gd name="T22" fmla="*/ 0 w 6"/>
                  <a:gd name="T23" fmla="*/ 6 h 6"/>
                  <a:gd name="T24" fmla="*/ 0 w 6"/>
                  <a:gd name="T25" fmla="*/ 6 h 6"/>
                  <a:gd name="T26" fmla="*/ 0 w 6"/>
                  <a:gd name="T27" fmla="*/ 6 h 6"/>
                  <a:gd name="T28" fmla="*/ 0 w 6"/>
                  <a:gd name="T29" fmla="*/ 6 h 6"/>
                  <a:gd name="T30" fmla="*/ 0 w 6"/>
                  <a:gd name="T31" fmla="*/ 6 h 6"/>
                  <a:gd name="T32" fmla="*/ 0 w 6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40" name="Freeform 464"/>
              <p:cNvSpPr>
                <a:spLocks/>
              </p:cNvSpPr>
              <p:nvPr/>
            </p:nvSpPr>
            <p:spPr bwMode="auto">
              <a:xfrm>
                <a:off x="7169150" y="4749800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6 h 6"/>
                  <a:gd name="T12" fmla="*/ 6 w 6"/>
                  <a:gd name="T13" fmla="*/ 0 h 6"/>
                  <a:gd name="T14" fmla="*/ 0 w 6"/>
                  <a:gd name="T15" fmla="*/ 0 h 6"/>
                  <a:gd name="T16" fmla="*/ 0 w 6"/>
                  <a:gd name="T17" fmla="*/ 0 h 6"/>
                  <a:gd name="T18" fmla="*/ 0 w 6"/>
                  <a:gd name="T19" fmla="*/ 0 h 6"/>
                  <a:gd name="T20" fmla="*/ 0 w 6"/>
                  <a:gd name="T21" fmla="*/ 6 h 6"/>
                  <a:gd name="T22" fmla="*/ 0 w 6"/>
                  <a:gd name="T23" fmla="*/ 6 h 6"/>
                  <a:gd name="T24" fmla="*/ 0 w 6"/>
                  <a:gd name="T25" fmla="*/ 6 h 6"/>
                  <a:gd name="T26" fmla="*/ 0 w 6"/>
                  <a:gd name="T27" fmla="*/ 6 h 6"/>
                  <a:gd name="T28" fmla="*/ 0 w 6"/>
                  <a:gd name="T29" fmla="*/ 6 h 6"/>
                  <a:gd name="T30" fmla="*/ 0 w 6"/>
                  <a:gd name="T31" fmla="*/ 6 h 6"/>
                  <a:gd name="T32" fmla="*/ 0 w 6"/>
                  <a:gd name="T33" fmla="*/ 6 h 6"/>
                  <a:gd name="T34" fmla="*/ 0 w 6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41" name="Freeform 465"/>
              <p:cNvSpPr>
                <a:spLocks/>
              </p:cNvSpPr>
              <p:nvPr/>
            </p:nvSpPr>
            <p:spPr bwMode="auto">
              <a:xfrm>
                <a:off x="7159625" y="4873625"/>
                <a:ext cx="19050" cy="19050"/>
              </a:xfrm>
              <a:custGeom>
                <a:avLst/>
                <a:gdLst>
                  <a:gd name="T0" fmla="*/ 6 w 12"/>
                  <a:gd name="T1" fmla="*/ 12 h 12"/>
                  <a:gd name="T2" fmla="*/ 6 w 12"/>
                  <a:gd name="T3" fmla="*/ 12 h 12"/>
                  <a:gd name="T4" fmla="*/ 12 w 12"/>
                  <a:gd name="T5" fmla="*/ 6 h 12"/>
                  <a:gd name="T6" fmla="*/ 12 w 12"/>
                  <a:gd name="T7" fmla="*/ 6 h 12"/>
                  <a:gd name="T8" fmla="*/ 12 w 12"/>
                  <a:gd name="T9" fmla="*/ 6 h 12"/>
                  <a:gd name="T10" fmla="*/ 12 w 12"/>
                  <a:gd name="T11" fmla="*/ 6 h 12"/>
                  <a:gd name="T12" fmla="*/ 6 w 12"/>
                  <a:gd name="T13" fmla="*/ 6 h 12"/>
                  <a:gd name="T14" fmla="*/ 6 w 12"/>
                  <a:gd name="T15" fmla="*/ 0 h 12"/>
                  <a:gd name="T16" fmla="*/ 6 w 12"/>
                  <a:gd name="T17" fmla="*/ 0 h 12"/>
                  <a:gd name="T18" fmla="*/ 6 w 12"/>
                  <a:gd name="T19" fmla="*/ 6 h 12"/>
                  <a:gd name="T20" fmla="*/ 0 w 12"/>
                  <a:gd name="T21" fmla="*/ 6 h 12"/>
                  <a:gd name="T22" fmla="*/ 0 w 12"/>
                  <a:gd name="T23" fmla="*/ 6 h 12"/>
                  <a:gd name="T24" fmla="*/ 0 w 12"/>
                  <a:gd name="T25" fmla="*/ 6 h 12"/>
                  <a:gd name="T26" fmla="*/ 0 w 12"/>
                  <a:gd name="T27" fmla="*/ 6 h 12"/>
                  <a:gd name="T28" fmla="*/ 6 w 12"/>
                  <a:gd name="T29" fmla="*/ 12 h 12"/>
                  <a:gd name="T30" fmla="*/ 6 w 12"/>
                  <a:gd name="T31" fmla="*/ 12 h 12"/>
                  <a:gd name="T32" fmla="*/ 6 w 12"/>
                  <a:gd name="T3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" h="12">
                    <a:moveTo>
                      <a:pt x="6" y="12"/>
                    </a:moveTo>
                    <a:lnTo>
                      <a:pt x="6" y="12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42" name="Freeform 466"/>
              <p:cNvSpPr>
                <a:spLocks/>
              </p:cNvSpPr>
              <p:nvPr/>
            </p:nvSpPr>
            <p:spPr bwMode="auto">
              <a:xfrm>
                <a:off x="7159625" y="4873625"/>
                <a:ext cx="19050" cy="19050"/>
              </a:xfrm>
              <a:custGeom>
                <a:avLst/>
                <a:gdLst>
                  <a:gd name="T0" fmla="*/ 6 w 12"/>
                  <a:gd name="T1" fmla="*/ 12 h 12"/>
                  <a:gd name="T2" fmla="*/ 6 w 12"/>
                  <a:gd name="T3" fmla="*/ 12 h 12"/>
                  <a:gd name="T4" fmla="*/ 12 w 12"/>
                  <a:gd name="T5" fmla="*/ 6 h 12"/>
                  <a:gd name="T6" fmla="*/ 12 w 12"/>
                  <a:gd name="T7" fmla="*/ 6 h 12"/>
                  <a:gd name="T8" fmla="*/ 12 w 12"/>
                  <a:gd name="T9" fmla="*/ 6 h 12"/>
                  <a:gd name="T10" fmla="*/ 12 w 12"/>
                  <a:gd name="T11" fmla="*/ 6 h 12"/>
                  <a:gd name="T12" fmla="*/ 6 w 12"/>
                  <a:gd name="T13" fmla="*/ 6 h 12"/>
                  <a:gd name="T14" fmla="*/ 6 w 12"/>
                  <a:gd name="T15" fmla="*/ 0 h 12"/>
                  <a:gd name="T16" fmla="*/ 6 w 12"/>
                  <a:gd name="T17" fmla="*/ 0 h 12"/>
                  <a:gd name="T18" fmla="*/ 6 w 12"/>
                  <a:gd name="T19" fmla="*/ 6 h 12"/>
                  <a:gd name="T20" fmla="*/ 0 w 12"/>
                  <a:gd name="T21" fmla="*/ 6 h 12"/>
                  <a:gd name="T22" fmla="*/ 0 w 12"/>
                  <a:gd name="T23" fmla="*/ 6 h 12"/>
                  <a:gd name="T24" fmla="*/ 0 w 12"/>
                  <a:gd name="T25" fmla="*/ 6 h 12"/>
                  <a:gd name="T26" fmla="*/ 0 w 12"/>
                  <a:gd name="T27" fmla="*/ 6 h 12"/>
                  <a:gd name="T28" fmla="*/ 6 w 12"/>
                  <a:gd name="T29" fmla="*/ 12 h 12"/>
                  <a:gd name="T30" fmla="*/ 6 w 12"/>
                  <a:gd name="T31" fmla="*/ 12 h 12"/>
                  <a:gd name="T32" fmla="*/ 6 w 12"/>
                  <a:gd name="T33" fmla="*/ 12 h 12"/>
                  <a:gd name="T34" fmla="*/ 6 w 12"/>
                  <a:gd name="T3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12">
                    <a:moveTo>
                      <a:pt x="6" y="12"/>
                    </a:moveTo>
                    <a:lnTo>
                      <a:pt x="6" y="12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43" name="Freeform 467"/>
              <p:cNvSpPr>
                <a:spLocks/>
              </p:cNvSpPr>
              <p:nvPr/>
            </p:nvSpPr>
            <p:spPr bwMode="auto">
              <a:xfrm>
                <a:off x="7188200" y="4902200"/>
                <a:ext cx="9525" cy="19050"/>
              </a:xfrm>
              <a:custGeom>
                <a:avLst/>
                <a:gdLst>
                  <a:gd name="T0" fmla="*/ 6 w 6"/>
                  <a:gd name="T1" fmla="*/ 12 h 12"/>
                  <a:gd name="T2" fmla="*/ 6 w 6"/>
                  <a:gd name="T3" fmla="*/ 6 h 12"/>
                  <a:gd name="T4" fmla="*/ 6 w 6"/>
                  <a:gd name="T5" fmla="*/ 6 h 12"/>
                  <a:gd name="T6" fmla="*/ 6 w 6"/>
                  <a:gd name="T7" fmla="*/ 6 h 12"/>
                  <a:gd name="T8" fmla="*/ 6 w 6"/>
                  <a:gd name="T9" fmla="*/ 6 h 12"/>
                  <a:gd name="T10" fmla="*/ 6 w 6"/>
                  <a:gd name="T11" fmla="*/ 6 h 12"/>
                  <a:gd name="T12" fmla="*/ 6 w 6"/>
                  <a:gd name="T13" fmla="*/ 0 h 12"/>
                  <a:gd name="T14" fmla="*/ 6 w 6"/>
                  <a:gd name="T15" fmla="*/ 0 h 12"/>
                  <a:gd name="T16" fmla="*/ 6 w 6"/>
                  <a:gd name="T17" fmla="*/ 0 h 12"/>
                  <a:gd name="T18" fmla="*/ 0 w 6"/>
                  <a:gd name="T19" fmla="*/ 0 h 12"/>
                  <a:gd name="T20" fmla="*/ 0 w 6"/>
                  <a:gd name="T21" fmla="*/ 6 h 12"/>
                  <a:gd name="T22" fmla="*/ 0 w 6"/>
                  <a:gd name="T23" fmla="*/ 6 h 12"/>
                  <a:gd name="T24" fmla="*/ 0 w 6"/>
                  <a:gd name="T25" fmla="*/ 6 h 12"/>
                  <a:gd name="T26" fmla="*/ 0 w 6"/>
                  <a:gd name="T27" fmla="*/ 6 h 12"/>
                  <a:gd name="T28" fmla="*/ 0 w 6"/>
                  <a:gd name="T29" fmla="*/ 6 h 12"/>
                  <a:gd name="T30" fmla="*/ 6 w 6"/>
                  <a:gd name="T31" fmla="*/ 12 h 12"/>
                  <a:gd name="T32" fmla="*/ 6 w 6"/>
                  <a:gd name="T3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44" name="Freeform 468"/>
              <p:cNvSpPr>
                <a:spLocks/>
              </p:cNvSpPr>
              <p:nvPr/>
            </p:nvSpPr>
            <p:spPr bwMode="auto">
              <a:xfrm>
                <a:off x="7188200" y="4902200"/>
                <a:ext cx="9525" cy="19050"/>
              </a:xfrm>
              <a:custGeom>
                <a:avLst/>
                <a:gdLst>
                  <a:gd name="T0" fmla="*/ 6 w 6"/>
                  <a:gd name="T1" fmla="*/ 12 h 12"/>
                  <a:gd name="T2" fmla="*/ 6 w 6"/>
                  <a:gd name="T3" fmla="*/ 6 h 12"/>
                  <a:gd name="T4" fmla="*/ 6 w 6"/>
                  <a:gd name="T5" fmla="*/ 6 h 12"/>
                  <a:gd name="T6" fmla="*/ 6 w 6"/>
                  <a:gd name="T7" fmla="*/ 6 h 12"/>
                  <a:gd name="T8" fmla="*/ 6 w 6"/>
                  <a:gd name="T9" fmla="*/ 6 h 12"/>
                  <a:gd name="T10" fmla="*/ 6 w 6"/>
                  <a:gd name="T11" fmla="*/ 6 h 12"/>
                  <a:gd name="T12" fmla="*/ 6 w 6"/>
                  <a:gd name="T13" fmla="*/ 0 h 12"/>
                  <a:gd name="T14" fmla="*/ 6 w 6"/>
                  <a:gd name="T15" fmla="*/ 0 h 12"/>
                  <a:gd name="T16" fmla="*/ 6 w 6"/>
                  <a:gd name="T17" fmla="*/ 0 h 12"/>
                  <a:gd name="T18" fmla="*/ 0 w 6"/>
                  <a:gd name="T19" fmla="*/ 0 h 12"/>
                  <a:gd name="T20" fmla="*/ 0 w 6"/>
                  <a:gd name="T21" fmla="*/ 6 h 12"/>
                  <a:gd name="T22" fmla="*/ 0 w 6"/>
                  <a:gd name="T23" fmla="*/ 6 h 12"/>
                  <a:gd name="T24" fmla="*/ 0 w 6"/>
                  <a:gd name="T25" fmla="*/ 6 h 12"/>
                  <a:gd name="T26" fmla="*/ 0 w 6"/>
                  <a:gd name="T27" fmla="*/ 6 h 12"/>
                  <a:gd name="T28" fmla="*/ 0 w 6"/>
                  <a:gd name="T29" fmla="*/ 6 h 12"/>
                  <a:gd name="T30" fmla="*/ 6 w 6"/>
                  <a:gd name="T31" fmla="*/ 12 h 12"/>
                  <a:gd name="T32" fmla="*/ 6 w 6"/>
                  <a:gd name="T33" fmla="*/ 12 h 12"/>
                  <a:gd name="T34" fmla="*/ 6 w 6"/>
                  <a:gd name="T3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45" name="Freeform 469"/>
              <p:cNvSpPr>
                <a:spLocks/>
              </p:cNvSpPr>
              <p:nvPr/>
            </p:nvSpPr>
            <p:spPr bwMode="auto">
              <a:xfrm>
                <a:off x="7102475" y="4921250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6 h 6"/>
                  <a:gd name="T12" fmla="*/ 6 w 6"/>
                  <a:gd name="T13" fmla="*/ 0 h 6"/>
                  <a:gd name="T14" fmla="*/ 0 w 6"/>
                  <a:gd name="T15" fmla="*/ 0 h 6"/>
                  <a:gd name="T16" fmla="*/ 0 w 6"/>
                  <a:gd name="T17" fmla="*/ 0 h 6"/>
                  <a:gd name="T18" fmla="*/ 0 w 6"/>
                  <a:gd name="T19" fmla="*/ 0 h 6"/>
                  <a:gd name="T20" fmla="*/ 0 w 6"/>
                  <a:gd name="T21" fmla="*/ 6 h 6"/>
                  <a:gd name="T22" fmla="*/ 0 w 6"/>
                  <a:gd name="T23" fmla="*/ 6 h 6"/>
                  <a:gd name="T24" fmla="*/ 0 w 6"/>
                  <a:gd name="T25" fmla="*/ 6 h 6"/>
                  <a:gd name="T26" fmla="*/ 0 w 6"/>
                  <a:gd name="T27" fmla="*/ 6 h 6"/>
                  <a:gd name="T28" fmla="*/ 0 w 6"/>
                  <a:gd name="T29" fmla="*/ 6 h 6"/>
                  <a:gd name="T30" fmla="*/ 0 w 6"/>
                  <a:gd name="T31" fmla="*/ 6 h 6"/>
                  <a:gd name="T32" fmla="*/ 0 w 6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46" name="Freeform 470"/>
              <p:cNvSpPr>
                <a:spLocks/>
              </p:cNvSpPr>
              <p:nvPr/>
            </p:nvSpPr>
            <p:spPr bwMode="auto">
              <a:xfrm>
                <a:off x="7102475" y="4921250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6 h 6"/>
                  <a:gd name="T12" fmla="*/ 6 w 6"/>
                  <a:gd name="T13" fmla="*/ 0 h 6"/>
                  <a:gd name="T14" fmla="*/ 0 w 6"/>
                  <a:gd name="T15" fmla="*/ 0 h 6"/>
                  <a:gd name="T16" fmla="*/ 0 w 6"/>
                  <a:gd name="T17" fmla="*/ 0 h 6"/>
                  <a:gd name="T18" fmla="*/ 0 w 6"/>
                  <a:gd name="T19" fmla="*/ 0 h 6"/>
                  <a:gd name="T20" fmla="*/ 0 w 6"/>
                  <a:gd name="T21" fmla="*/ 6 h 6"/>
                  <a:gd name="T22" fmla="*/ 0 w 6"/>
                  <a:gd name="T23" fmla="*/ 6 h 6"/>
                  <a:gd name="T24" fmla="*/ 0 w 6"/>
                  <a:gd name="T25" fmla="*/ 6 h 6"/>
                  <a:gd name="T26" fmla="*/ 0 w 6"/>
                  <a:gd name="T27" fmla="*/ 6 h 6"/>
                  <a:gd name="T28" fmla="*/ 0 w 6"/>
                  <a:gd name="T29" fmla="*/ 6 h 6"/>
                  <a:gd name="T30" fmla="*/ 0 w 6"/>
                  <a:gd name="T31" fmla="*/ 6 h 6"/>
                  <a:gd name="T32" fmla="*/ 0 w 6"/>
                  <a:gd name="T33" fmla="*/ 6 h 6"/>
                  <a:gd name="T34" fmla="*/ 0 w 6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47" name="Freeform 471"/>
              <p:cNvSpPr>
                <a:spLocks/>
              </p:cNvSpPr>
              <p:nvPr/>
            </p:nvSpPr>
            <p:spPr bwMode="auto">
              <a:xfrm>
                <a:off x="7159625" y="4921250"/>
                <a:ext cx="9525" cy="19050"/>
              </a:xfrm>
              <a:custGeom>
                <a:avLst/>
                <a:gdLst>
                  <a:gd name="T0" fmla="*/ 6 w 6"/>
                  <a:gd name="T1" fmla="*/ 12 h 12"/>
                  <a:gd name="T2" fmla="*/ 6 w 6"/>
                  <a:gd name="T3" fmla="*/ 12 h 12"/>
                  <a:gd name="T4" fmla="*/ 6 w 6"/>
                  <a:gd name="T5" fmla="*/ 6 h 12"/>
                  <a:gd name="T6" fmla="*/ 6 w 6"/>
                  <a:gd name="T7" fmla="*/ 6 h 12"/>
                  <a:gd name="T8" fmla="*/ 6 w 6"/>
                  <a:gd name="T9" fmla="*/ 6 h 12"/>
                  <a:gd name="T10" fmla="*/ 6 w 6"/>
                  <a:gd name="T11" fmla="*/ 6 h 12"/>
                  <a:gd name="T12" fmla="*/ 6 w 6"/>
                  <a:gd name="T13" fmla="*/ 6 h 12"/>
                  <a:gd name="T14" fmla="*/ 6 w 6"/>
                  <a:gd name="T15" fmla="*/ 0 h 12"/>
                  <a:gd name="T16" fmla="*/ 6 w 6"/>
                  <a:gd name="T17" fmla="*/ 0 h 12"/>
                  <a:gd name="T18" fmla="*/ 0 w 6"/>
                  <a:gd name="T19" fmla="*/ 6 h 12"/>
                  <a:gd name="T20" fmla="*/ 0 w 6"/>
                  <a:gd name="T21" fmla="*/ 6 h 12"/>
                  <a:gd name="T22" fmla="*/ 0 w 6"/>
                  <a:gd name="T23" fmla="*/ 6 h 12"/>
                  <a:gd name="T24" fmla="*/ 0 w 6"/>
                  <a:gd name="T25" fmla="*/ 6 h 12"/>
                  <a:gd name="T26" fmla="*/ 0 w 6"/>
                  <a:gd name="T27" fmla="*/ 6 h 12"/>
                  <a:gd name="T28" fmla="*/ 0 w 6"/>
                  <a:gd name="T29" fmla="*/ 12 h 12"/>
                  <a:gd name="T30" fmla="*/ 6 w 6"/>
                  <a:gd name="T31" fmla="*/ 12 h 12"/>
                  <a:gd name="T32" fmla="*/ 6 w 6"/>
                  <a:gd name="T3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lnTo>
                      <a:pt x="6" y="12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48" name="Freeform 472"/>
              <p:cNvSpPr>
                <a:spLocks/>
              </p:cNvSpPr>
              <p:nvPr/>
            </p:nvSpPr>
            <p:spPr bwMode="auto">
              <a:xfrm>
                <a:off x="7159625" y="4921250"/>
                <a:ext cx="9525" cy="19050"/>
              </a:xfrm>
              <a:custGeom>
                <a:avLst/>
                <a:gdLst>
                  <a:gd name="T0" fmla="*/ 6 w 6"/>
                  <a:gd name="T1" fmla="*/ 12 h 12"/>
                  <a:gd name="T2" fmla="*/ 6 w 6"/>
                  <a:gd name="T3" fmla="*/ 12 h 12"/>
                  <a:gd name="T4" fmla="*/ 6 w 6"/>
                  <a:gd name="T5" fmla="*/ 6 h 12"/>
                  <a:gd name="T6" fmla="*/ 6 w 6"/>
                  <a:gd name="T7" fmla="*/ 6 h 12"/>
                  <a:gd name="T8" fmla="*/ 6 w 6"/>
                  <a:gd name="T9" fmla="*/ 6 h 12"/>
                  <a:gd name="T10" fmla="*/ 6 w 6"/>
                  <a:gd name="T11" fmla="*/ 6 h 12"/>
                  <a:gd name="T12" fmla="*/ 6 w 6"/>
                  <a:gd name="T13" fmla="*/ 6 h 12"/>
                  <a:gd name="T14" fmla="*/ 6 w 6"/>
                  <a:gd name="T15" fmla="*/ 0 h 12"/>
                  <a:gd name="T16" fmla="*/ 6 w 6"/>
                  <a:gd name="T17" fmla="*/ 0 h 12"/>
                  <a:gd name="T18" fmla="*/ 0 w 6"/>
                  <a:gd name="T19" fmla="*/ 6 h 12"/>
                  <a:gd name="T20" fmla="*/ 0 w 6"/>
                  <a:gd name="T21" fmla="*/ 6 h 12"/>
                  <a:gd name="T22" fmla="*/ 0 w 6"/>
                  <a:gd name="T23" fmla="*/ 6 h 12"/>
                  <a:gd name="T24" fmla="*/ 0 w 6"/>
                  <a:gd name="T25" fmla="*/ 6 h 12"/>
                  <a:gd name="T26" fmla="*/ 0 w 6"/>
                  <a:gd name="T27" fmla="*/ 6 h 12"/>
                  <a:gd name="T28" fmla="*/ 0 w 6"/>
                  <a:gd name="T29" fmla="*/ 12 h 12"/>
                  <a:gd name="T30" fmla="*/ 6 w 6"/>
                  <a:gd name="T31" fmla="*/ 12 h 12"/>
                  <a:gd name="T32" fmla="*/ 6 w 6"/>
                  <a:gd name="T33" fmla="*/ 12 h 12"/>
                  <a:gd name="T34" fmla="*/ 6 w 6"/>
                  <a:gd name="T3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lnTo>
                      <a:pt x="6" y="12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49" name="Freeform 473"/>
              <p:cNvSpPr>
                <a:spLocks/>
              </p:cNvSpPr>
              <p:nvPr/>
            </p:nvSpPr>
            <p:spPr bwMode="auto">
              <a:xfrm>
                <a:off x="7092950" y="4997450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0 h 6"/>
                  <a:gd name="T12" fmla="*/ 6 w 6"/>
                  <a:gd name="T13" fmla="*/ 0 h 6"/>
                  <a:gd name="T14" fmla="*/ 0 w 6"/>
                  <a:gd name="T15" fmla="*/ 0 h 6"/>
                  <a:gd name="T16" fmla="*/ 0 w 6"/>
                  <a:gd name="T17" fmla="*/ 0 h 6"/>
                  <a:gd name="T18" fmla="*/ 0 w 6"/>
                  <a:gd name="T19" fmla="*/ 0 h 6"/>
                  <a:gd name="T20" fmla="*/ 0 w 6"/>
                  <a:gd name="T21" fmla="*/ 0 h 6"/>
                  <a:gd name="T22" fmla="*/ 0 w 6"/>
                  <a:gd name="T23" fmla="*/ 6 h 6"/>
                  <a:gd name="T24" fmla="*/ 0 w 6"/>
                  <a:gd name="T25" fmla="*/ 6 h 6"/>
                  <a:gd name="T26" fmla="*/ 0 w 6"/>
                  <a:gd name="T27" fmla="*/ 6 h 6"/>
                  <a:gd name="T28" fmla="*/ 0 w 6"/>
                  <a:gd name="T29" fmla="*/ 6 h 6"/>
                  <a:gd name="T30" fmla="*/ 0 w 6"/>
                  <a:gd name="T31" fmla="*/ 6 h 6"/>
                  <a:gd name="T32" fmla="*/ 0 w 6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50" name="Freeform 474"/>
              <p:cNvSpPr>
                <a:spLocks/>
              </p:cNvSpPr>
              <p:nvPr/>
            </p:nvSpPr>
            <p:spPr bwMode="auto">
              <a:xfrm>
                <a:off x="7092950" y="4997450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0 h 6"/>
                  <a:gd name="T12" fmla="*/ 6 w 6"/>
                  <a:gd name="T13" fmla="*/ 0 h 6"/>
                  <a:gd name="T14" fmla="*/ 0 w 6"/>
                  <a:gd name="T15" fmla="*/ 0 h 6"/>
                  <a:gd name="T16" fmla="*/ 0 w 6"/>
                  <a:gd name="T17" fmla="*/ 0 h 6"/>
                  <a:gd name="T18" fmla="*/ 0 w 6"/>
                  <a:gd name="T19" fmla="*/ 0 h 6"/>
                  <a:gd name="T20" fmla="*/ 0 w 6"/>
                  <a:gd name="T21" fmla="*/ 0 h 6"/>
                  <a:gd name="T22" fmla="*/ 0 w 6"/>
                  <a:gd name="T23" fmla="*/ 6 h 6"/>
                  <a:gd name="T24" fmla="*/ 0 w 6"/>
                  <a:gd name="T25" fmla="*/ 6 h 6"/>
                  <a:gd name="T26" fmla="*/ 0 w 6"/>
                  <a:gd name="T27" fmla="*/ 6 h 6"/>
                  <a:gd name="T28" fmla="*/ 0 w 6"/>
                  <a:gd name="T29" fmla="*/ 6 h 6"/>
                  <a:gd name="T30" fmla="*/ 0 w 6"/>
                  <a:gd name="T31" fmla="*/ 6 h 6"/>
                  <a:gd name="T32" fmla="*/ 0 w 6"/>
                  <a:gd name="T33" fmla="*/ 6 h 6"/>
                  <a:gd name="T34" fmla="*/ 0 w 6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51" name="Freeform 475"/>
              <p:cNvSpPr>
                <a:spLocks/>
              </p:cNvSpPr>
              <p:nvPr/>
            </p:nvSpPr>
            <p:spPr bwMode="auto">
              <a:xfrm>
                <a:off x="7197725" y="4864100"/>
                <a:ext cx="9525" cy="9525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0 h 6"/>
                  <a:gd name="T12" fmla="*/ 6 w 6"/>
                  <a:gd name="T13" fmla="*/ 0 h 6"/>
                  <a:gd name="T14" fmla="*/ 6 w 6"/>
                  <a:gd name="T15" fmla="*/ 0 h 6"/>
                  <a:gd name="T16" fmla="*/ 6 w 6"/>
                  <a:gd name="T17" fmla="*/ 0 h 6"/>
                  <a:gd name="T18" fmla="*/ 0 w 6"/>
                  <a:gd name="T19" fmla="*/ 0 h 6"/>
                  <a:gd name="T20" fmla="*/ 0 w 6"/>
                  <a:gd name="T21" fmla="*/ 0 h 6"/>
                  <a:gd name="T22" fmla="*/ 0 w 6"/>
                  <a:gd name="T23" fmla="*/ 6 h 6"/>
                  <a:gd name="T24" fmla="*/ 0 w 6"/>
                  <a:gd name="T25" fmla="*/ 6 h 6"/>
                  <a:gd name="T26" fmla="*/ 0 w 6"/>
                  <a:gd name="T27" fmla="*/ 6 h 6"/>
                  <a:gd name="T28" fmla="*/ 0 w 6"/>
                  <a:gd name="T29" fmla="*/ 6 h 6"/>
                  <a:gd name="T30" fmla="*/ 6 w 6"/>
                  <a:gd name="T31" fmla="*/ 6 h 6"/>
                  <a:gd name="T32" fmla="*/ 6 w 6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52" name="Freeform 476"/>
              <p:cNvSpPr>
                <a:spLocks/>
              </p:cNvSpPr>
              <p:nvPr/>
            </p:nvSpPr>
            <p:spPr bwMode="auto">
              <a:xfrm>
                <a:off x="7197725" y="4864100"/>
                <a:ext cx="9525" cy="9525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0 h 6"/>
                  <a:gd name="T12" fmla="*/ 6 w 6"/>
                  <a:gd name="T13" fmla="*/ 0 h 6"/>
                  <a:gd name="T14" fmla="*/ 6 w 6"/>
                  <a:gd name="T15" fmla="*/ 0 h 6"/>
                  <a:gd name="T16" fmla="*/ 6 w 6"/>
                  <a:gd name="T17" fmla="*/ 0 h 6"/>
                  <a:gd name="T18" fmla="*/ 0 w 6"/>
                  <a:gd name="T19" fmla="*/ 0 h 6"/>
                  <a:gd name="T20" fmla="*/ 0 w 6"/>
                  <a:gd name="T21" fmla="*/ 0 h 6"/>
                  <a:gd name="T22" fmla="*/ 0 w 6"/>
                  <a:gd name="T23" fmla="*/ 6 h 6"/>
                  <a:gd name="T24" fmla="*/ 0 w 6"/>
                  <a:gd name="T25" fmla="*/ 6 h 6"/>
                  <a:gd name="T26" fmla="*/ 0 w 6"/>
                  <a:gd name="T27" fmla="*/ 6 h 6"/>
                  <a:gd name="T28" fmla="*/ 0 w 6"/>
                  <a:gd name="T29" fmla="*/ 6 h 6"/>
                  <a:gd name="T30" fmla="*/ 6 w 6"/>
                  <a:gd name="T31" fmla="*/ 6 h 6"/>
                  <a:gd name="T32" fmla="*/ 6 w 6"/>
                  <a:gd name="T33" fmla="*/ 6 h 6"/>
                  <a:gd name="T34" fmla="*/ 6 w 6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53" name="Freeform 477"/>
              <p:cNvSpPr>
                <a:spLocks/>
              </p:cNvSpPr>
              <p:nvPr/>
            </p:nvSpPr>
            <p:spPr bwMode="auto">
              <a:xfrm>
                <a:off x="7159625" y="4845050"/>
                <a:ext cx="9525" cy="9525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0 h 6"/>
                  <a:gd name="T12" fmla="*/ 6 w 6"/>
                  <a:gd name="T13" fmla="*/ 0 h 6"/>
                  <a:gd name="T14" fmla="*/ 6 w 6"/>
                  <a:gd name="T15" fmla="*/ 0 h 6"/>
                  <a:gd name="T16" fmla="*/ 6 w 6"/>
                  <a:gd name="T17" fmla="*/ 0 h 6"/>
                  <a:gd name="T18" fmla="*/ 0 w 6"/>
                  <a:gd name="T19" fmla="*/ 0 h 6"/>
                  <a:gd name="T20" fmla="*/ 0 w 6"/>
                  <a:gd name="T21" fmla="*/ 0 h 6"/>
                  <a:gd name="T22" fmla="*/ 0 w 6"/>
                  <a:gd name="T23" fmla="*/ 6 h 6"/>
                  <a:gd name="T24" fmla="*/ 0 w 6"/>
                  <a:gd name="T25" fmla="*/ 6 h 6"/>
                  <a:gd name="T26" fmla="*/ 0 w 6"/>
                  <a:gd name="T27" fmla="*/ 6 h 6"/>
                  <a:gd name="T28" fmla="*/ 0 w 6"/>
                  <a:gd name="T29" fmla="*/ 6 h 6"/>
                  <a:gd name="T30" fmla="*/ 6 w 6"/>
                  <a:gd name="T31" fmla="*/ 6 h 6"/>
                  <a:gd name="T32" fmla="*/ 6 w 6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54" name="Freeform 478"/>
              <p:cNvSpPr>
                <a:spLocks/>
              </p:cNvSpPr>
              <p:nvPr/>
            </p:nvSpPr>
            <p:spPr bwMode="auto">
              <a:xfrm>
                <a:off x="7159625" y="4845050"/>
                <a:ext cx="9525" cy="9525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0 h 6"/>
                  <a:gd name="T12" fmla="*/ 6 w 6"/>
                  <a:gd name="T13" fmla="*/ 0 h 6"/>
                  <a:gd name="T14" fmla="*/ 6 w 6"/>
                  <a:gd name="T15" fmla="*/ 0 h 6"/>
                  <a:gd name="T16" fmla="*/ 6 w 6"/>
                  <a:gd name="T17" fmla="*/ 0 h 6"/>
                  <a:gd name="T18" fmla="*/ 0 w 6"/>
                  <a:gd name="T19" fmla="*/ 0 h 6"/>
                  <a:gd name="T20" fmla="*/ 0 w 6"/>
                  <a:gd name="T21" fmla="*/ 0 h 6"/>
                  <a:gd name="T22" fmla="*/ 0 w 6"/>
                  <a:gd name="T23" fmla="*/ 6 h 6"/>
                  <a:gd name="T24" fmla="*/ 0 w 6"/>
                  <a:gd name="T25" fmla="*/ 6 h 6"/>
                  <a:gd name="T26" fmla="*/ 0 w 6"/>
                  <a:gd name="T27" fmla="*/ 6 h 6"/>
                  <a:gd name="T28" fmla="*/ 0 w 6"/>
                  <a:gd name="T29" fmla="*/ 6 h 6"/>
                  <a:gd name="T30" fmla="*/ 6 w 6"/>
                  <a:gd name="T31" fmla="*/ 6 h 6"/>
                  <a:gd name="T32" fmla="*/ 6 w 6"/>
                  <a:gd name="T33" fmla="*/ 6 h 6"/>
                  <a:gd name="T34" fmla="*/ 6 w 6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55" name="Freeform 479"/>
              <p:cNvSpPr>
                <a:spLocks/>
              </p:cNvSpPr>
              <p:nvPr/>
            </p:nvSpPr>
            <p:spPr bwMode="auto">
              <a:xfrm>
                <a:off x="7131050" y="4911725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0 h 6"/>
                  <a:gd name="T12" fmla="*/ 6 w 6"/>
                  <a:gd name="T13" fmla="*/ 0 h 6"/>
                  <a:gd name="T14" fmla="*/ 0 w 6"/>
                  <a:gd name="T15" fmla="*/ 0 h 6"/>
                  <a:gd name="T16" fmla="*/ 0 w 6"/>
                  <a:gd name="T17" fmla="*/ 0 h 6"/>
                  <a:gd name="T18" fmla="*/ 0 w 6"/>
                  <a:gd name="T19" fmla="*/ 0 h 6"/>
                  <a:gd name="T20" fmla="*/ 0 w 6"/>
                  <a:gd name="T21" fmla="*/ 0 h 6"/>
                  <a:gd name="T22" fmla="*/ 0 w 6"/>
                  <a:gd name="T23" fmla="*/ 6 h 6"/>
                  <a:gd name="T24" fmla="*/ 0 w 6"/>
                  <a:gd name="T25" fmla="*/ 6 h 6"/>
                  <a:gd name="T26" fmla="*/ 0 w 6"/>
                  <a:gd name="T27" fmla="*/ 6 h 6"/>
                  <a:gd name="T28" fmla="*/ 0 w 6"/>
                  <a:gd name="T29" fmla="*/ 6 h 6"/>
                  <a:gd name="T30" fmla="*/ 0 w 6"/>
                  <a:gd name="T31" fmla="*/ 6 h 6"/>
                  <a:gd name="T32" fmla="*/ 0 w 6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56" name="Freeform 480"/>
              <p:cNvSpPr>
                <a:spLocks/>
              </p:cNvSpPr>
              <p:nvPr/>
            </p:nvSpPr>
            <p:spPr bwMode="auto">
              <a:xfrm>
                <a:off x="7131050" y="4911725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0 h 6"/>
                  <a:gd name="T12" fmla="*/ 6 w 6"/>
                  <a:gd name="T13" fmla="*/ 0 h 6"/>
                  <a:gd name="T14" fmla="*/ 0 w 6"/>
                  <a:gd name="T15" fmla="*/ 0 h 6"/>
                  <a:gd name="T16" fmla="*/ 0 w 6"/>
                  <a:gd name="T17" fmla="*/ 0 h 6"/>
                  <a:gd name="T18" fmla="*/ 0 w 6"/>
                  <a:gd name="T19" fmla="*/ 0 h 6"/>
                  <a:gd name="T20" fmla="*/ 0 w 6"/>
                  <a:gd name="T21" fmla="*/ 0 h 6"/>
                  <a:gd name="T22" fmla="*/ 0 w 6"/>
                  <a:gd name="T23" fmla="*/ 6 h 6"/>
                  <a:gd name="T24" fmla="*/ 0 w 6"/>
                  <a:gd name="T25" fmla="*/ 6 h 6"/>
                  <a:gd name="T26" fmla="*/ 0 w 6"/>
                  <a:gd name="T27" fmla="*/ 6 h 6"/>
                  <a:gd name="T28" fmla="*/ 0 w 6"/>
                  <a:gd name="T29" fmla="*/ 6 h 6"/>
                  <a:gd name="T30" fmla="*/ 0 w 6"/>
                  <a:gd name="T31" fmla="*/ 6 h 6"/>
                  <a:gd name="T32" fmla="*/ 0 w 6"/>
                  <a:gd name="T33" fmla="*/ 6 h 6"/>
                  <a:gd name="T34" fmla="*/ 0 w 6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57" name="Freeform 481"/>
              <p:cNvSpPr>
                <a:spLocks/>
              </p:cNvSpPr>
              <p:nvPr/>
            </p:nvSpPr>
            <p:spPr bwMode="auto">
              <a:xfrm>
                <a:off x="7131050" y="4768850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6 h 6"/>
                  <a:gd name="T12" fmla="*/ 6 w 6"/>
                  <a:gd name="T13" fmla="*/ 0 h 6"/>
                  <a:gd name="T14" fmla="*/ 0 w 6"/>
                  <a:gd name="T15" fmla="*/ 0 h 6"/>
                  <a:gd name="T16" fmla="*/ 0 w 6"/>
                  <a:gd name="T17" fmla="*/ 0 h 6"/>
                  <a:gd name="T18" fmla="*/ 0 w 6"/>
                  <a:gd name="T19" fmla="*/ 0 h 6"/>
                  <a:gd name="T20" fmla="*/ 0 w 6"/>
                  <a:gd name="T21" fmla="*/ 6 h 6"/>
                  <a:gd name="T22" fmla="*/ 0 w 6"/>
                  <a:gd name="T23" fmla="*/ 6 h 6"/>
                  <a:gd name="T24" fmla="*/ 0 w 6"/>
                  <a:gd name="T25" fmla="*/ 6 h 6"/>
                  <a:gd name="T26" fmla="*/ 0 w 6"/>
                  <a:gd name="T27" fmla="*/ 6 h 6"/>
                  <a:gd name="T28" fmla="*/ 0 w 6"/>
                  <a:gd name="T29" fmla="*/ 6 h 6"/>
                  <a:gd name="T30" fmla="*/ 0 w 6"/>
                  <a:gd name="T31" fmla="*/ 6 h 6"/>
                  <a:gd name="T32" fmla="*/ 0 w 6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58" name="Freeform 482"/>
              <p:cNvSpPr>
                <a:spLocks/>
              </p:cNvSpPr>
              <p:nvPr/>
            </p:nvSpPr>
            <p:spPr bwMode="auto">
              <a:xfrm>
                <a:off x="7131050" y="4768850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6 h 6"/>
                  <a:gd name="T12" fmla="*/ 6 w 6"/>
                  <a:gd name="T13" fmla="*/ 0 h 6"/>
                  <a:gd name="T14" fmla="*/ 0 w 6"/>
                  <a:gd name="T15" fmla="*/ 0 h 6"/>
                  <a:gd name="T16" fmla="*/ 0 w 6"/>
                  <a:gd name="T17" fmla="*/ 0 h 6"/>
                  <a:gd name="T18" fmla="*/ 0 w 6"/>
                  <a:gd name="T19" fmla="*/ 0 h 6"/>
                  <a:gd name="T20" fmla="*/ 0 w 6"/>
                  <a:gd name="T21" fmla="*/ 6 h 6"/>
                  <a:gd name="T22" fmla="*/ 0 w 6"/>
                  <a:gd name="T23" fmla="*/ 6 h 6"/>
                  <a:gd name="T24" fmla="*/ 0 w 6"/>
                  <a:gd name="T25" fmla="*/ 6 h 6"/>
                  <a:gd name="T26" fmla="*/ 0 w 6"/>
                  <a:gd name="T27" fmla="*/ 6 h 6"/>
                  <a:gd name="T28" fmla="*/ 0 w 6"/>
                  <a:gd name="T29" fmla="*/ 6 h 6"/>
                  <a:gd name="T30" fmla="*/ 0 w 6"/>
                  <a:gd name="T31" fmla="*/ 6 h 6"/>
                  <a:gd name="T32" fmla="*/ 0 w 6"/>
                  <a:gd name="T33" fmla="*/ 6 h 6"/>
                  <a:gd name="T34" fmla="*/ 0 w 6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59" name="Freeform 483"/>
              <p:cNvSpPr>
                <a:spLocks/>
              </p:cNvSpPr>
              <p:nvPr/>
            </p:nvSpPr>
            <p:spPr bwMode="auto">
              <a:xfrm>
                <a:off x="7178675" y="4730750"/>
                <a:ext cx="9525" cy="19050"/>
              </a:xfrm>
              <a:custGeom>
                <a:avLst/>
                <a:gdLst>
                  <a:gd name="T0" fmla="*/ 0 w 6"/>
                  <a:gd name="T1" fmla="*/ 12 h 12"/>
                  <a:gd name="T2" fmla="*/ 6 w 6"/>
                  <a:gd name="T3" fmla="*/ 6 h 12"/>
                  <a:gd name="T4" fmla="*/ 6 w 6"/>
                  <a:gd name="T5" fmla="*/ 6 h 12"/>
                  <a:gd name="T6" fmla="*/ 6 w 6"/>
                  <a:gd name="T7" fmla="*/ 6 h 12"/>
                  <a:gd name="T8" fmla="*/ 6 w 6"/>
                  <a:gd name="T9" fmla="*/ 6 h 12"/>
                  <a:gd name="T10" fmla="*/ 6 w 6"/>
                  <a:gd name="T11" fmla="*/ 6 h 12"/>
                  <a:gd name="T12" fmla="*/ 6 w 6"/>
                  <a:gd name="T13" fmla="*/ 0 h 12"/>
                  <a:gd name="T14" fmla="*/ 0 w 6"/>
                  <a:gd name="T15" fmla="*/ 0 h 12"/>
                  <a:gd name="T16" fmla="*/ 0 w 6"/>
                  <a:gd name="T17" fmla="*/ 0 h 12"/>
                  <a:gd name="T18" fmla="*/ 0 w 6"/>
                  <a:gd name="T19" fmla="*/ 0 h 12"/>
                  <a:gd name="T20" fmla="*/ 0 w 6"/>
                  <a:gd name="T21" fmla="*/ 6 h 12"/>
                  <a:gd name="T22" fmla="*/ 0 w 6"/>
                  <a:gd name="T23" fmla="*/ 6 h 12"/>
                  <a:gd name="T24" fmla="*/ 0 w 6"/>
                  <a:gd name="T25" fmla="*/ 6 h 12"/>
                  <a:gd name="T26" fmla="*/ 0 w 6"/>
                  <a:gd name="T27" fmla="*/ 6 h 12"/>
                  <a:gd name="T28" fmla="*/ 0 w 6"/>
                  <a:gd name="T29" fmla="*/ 6 h 12"/>
                  <a:gd name="T30" fmla="*/ 0 w 6"/>
                  <a:gd name="T31" fmla="*/ 12 h 12"/>
                  <a:gd name="T32" fmla="*/ 0 w 6"/>
                  <a:gd name="T3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60" name="Freeform 484"/>
              <p:cNvSpPr>
                <a:spLocks/>
              </p:cNvSpPr>
              <p:nvPr/>
            </p:nvSpPr>
            <p:spPr bwMode="auto">
              <a:xfrm>
                <a:off x="7178675" y="4730750"/>
                <a:ext cx="9525" cy="19050"/>
              </a:xfrm>
              <a:custGeom>
                <a:avLst/>
                <a:gdLst>
                  <a:gd name="T0" fmla="*/ 0 w 6"/>
                  <a:gd name="T1" fmla="*/ 12 h 12"/>
                  <a:gd name="T2" fmla="*/ 6 w 6"/>
                  <a:gd name="T3" fmla="*/ 6 h 12"/>
                  <a:gd name="T4" fmla="*/ 6 w 6"/>
                  <a:gd name="T5" fmla="*/ 6 h 12"/>
                  <a:gd name="T6" fmla="*/ 6 w 6"/>
                  <a:gd name="T7" fmla="*/ 6 h 12"/>
                  <a:gd name="T8" fmla="*/ 6 w 6"/>
                  <a:gd name="T9" fmla="*/ 6 h 12"/>
                  <a:gd name="T10" fmla="*/ 6 w 6"/>
                  <a:gd name="T11" fmla="*/ 6 h 12"/>
                  <a:gd name="T12" fmla="*/ 6 w 6"/>
                  <a:gd name="T13" fmla="*/ 0 h 12"/>
                  <a:gd name="T14" fmla="*/ 0 w 6"/>
                  <a:gd name="T15" fmla="*/ 0 h 12"/>
                  <a:gd name="T16" fmla="*/ 0 w 6"/>
                  <a:gd name="T17" fmla="*/ 0 h 12"/>
                  <a:gd name="T18" fmla="*/ 0 w 6"/>
                  <a:gd name="T19" fmla="*/ 0 h 12"/>
                  <a:gd name="T20" fmla="*/ 0 w 6"/>
                  <a:gd name="T21" fmla="*/ 6 h 12"/>
                  <a:gd name="T22" fmla="*/ 0 w 6"/>
                  <a:gd name="T23" fmla="*/ 6 h 12"/>
                  <a:gd name="T24" fmla="*/ 0 w 6"/>
                  <a:gd name="T25" fmla="*/ 6 h 12"/>
                  <a:gd name="T26" fmla="*/ 0 w 6"/>
                  <a:gd name="T27" fmla="*/ 6 h 12"/>
                  <a:gd name="T28" fmla="*/ 0 w 6"/>
                  <a:gd name="T29" fmla="*/ 6 h 12"/>
                  <a:gd name="T30" fmla="*/ 0 w 6"/>
                  <a:gd name="T31" fmla="*/ 12 h 12"/>
                  <a:gd name="T32" fmla="*/ 0 w 6"/>
                  <a:gd name="T33" fmla="*/ 12 h 12"/>
                  <a:gd name="T34" fmla="*/ 0 w 6"/>
                  <a:gd name="T3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61" name="Freeform 485"/>
              <p:cNvSpPr>
                <a:spLocks/>
              </p:cNvSpPr>
              <p:nvPr/>
            </p:nvSpPr>
            <p:spPr bwMode="auto">
              <a:xfrm>
                <a:off x="7197725" y="4768850"/>
                <a:ext cx="9525" cy="19050"/>
              </a:xfrm>
              <a:custGeom>
                <a:avLst/>
                <a:gdLst>
                  <a:gd name="T0" fmla="*/ 0 w 6"/>
                  <a:gd name="T1" fmla="*/ 12 h 12"/>
                  <a:gd name="T2" fmla="*/ 6 w 6"/>
                  <a:gd name="T3" fmla="*/ 12 h 12"/>
                  <a:gd name="T4" fmla="*/ 6 w 6"/>
                  <a:gd name="T5" fmla="*/ 6 h 12"/>
                  <a:gd name="T6" fmla="*/ 6 w 6"/>
                  <a:gd name="T7" fmla="*/ 6 h 12"/>
                  <a:gd name="T8" fmla="*/ 6 w 6"/>
                  <a:gd name="T9" fmla="*/ 6 h 12"/>
                  <a:gd name="T10" fmla="*/ 6 w 6"/>
                  <a:gd name="T11" fmla="*/ 6 h 12"/>
                  <a:gd name="T12" fmla="*/ 6 w 6"/>
                  <a:gd name="T13" fmla="*/ 6 h 12"/>
                  <a:gd name="T14" fmla="*/ 0 w 6"/>
                  <a:gd name="T15" fmla="*/ 0 h 12"/>
                  <a:gd name="T16" fmla="*/ 0 w 6"/>
                  <a:gd name="T17" fmla="*/ 0 h 12"/>
                  <a:gd name="T18" fmla="*/ 0 w 6"/>
                  <a:gd name="T19" fmla="*/ 6 h 12"/>
                  <a:gd name="T20" fmla="*/ 0 w 6"/>
                  <a:gd name="T21" fmla="*/ 6 h 12"/>
                  <a:gd name="T22" fmla="*/ 0 w 6"/>
                  <a:gd name="T23" fmla="*/ 6 h 12"/>
                  <a:gd name="T24" fmla="*/ 0 w 6"/>
                  <a:gd name="T25" fmla="*/ 6 h 12"/>
                  <a:gd name="T26" fmla="*/ 0 w 6"/>
                  <a:gd name="T27" fmla="*/ 6 h 12"/>
                  <a:gd name="T28" fmla="*/ 0 w 6"/>
                  <a:gd name="T29" fmla="*/ 12 h 12"/>
                  <a:gd name="T30" fmla="*/ 0 w 6"/>
                  <a:gd name="T31" fmla="*/ 12 h 12"/>
                  <a:gd name="T32" fmla="*/ 0 w 6"/>
                  <a:gd name="T3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6" y="12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62" name="Freeform 486"/>
              <p:cNvSpPr>
                <a:spLocks/>
              </p:cNvSpPr>
              <p:nvPr/>
            </p:nvSpPr>
            <p:spPr bwMode="auto">
              <a:xfrm>
                <a:off x="7197725" y="4768850"/>
                <a:ext cx="9525" cy="19050"/>
              </a:xfrm>
              <a:custGeom>
                <a:avLst/>
                <a:gdLst>
                  <a:gd name="T0" fmla="*/ 0 w 6"/>
                  <a:gd name="T1" fmla="*/ 12 h 12"/>
                  <a:gd name="T2" fmla="*/ 6 w 6"/>
                  <a:gd name="T3" fmla="*/ 12 h 12"/>
                  <a:gd name="T4" fmla="*/ 6 w 6"/>
                  <a:gd name="T5" fmla="*/ 6 h 12"/>
                  <a:gd name="T6" fmla="*/ 6 w 6"/>
                  <a:gd name="T7" fmla="*/ 6 h 12"/>
                  <a:gd name="T8" fmla="*/ 6 w 6"/>
                  <a:gd name="T9" fmla="*/ 6 h 12"/>
                  <a:gd name="T10" fmla="*/ 6 w 6"/>
                  <a:gd name="T11" fmla="*/ 6 h 12"/>
                  <a:gd name="T12" fmla="*/ 6 w 6"/>
                  <a:gd name="T13" fmla="*/ 6 h 12"/>
                  <a:gd name="T14" fmla="*/ 0 w 6"/>
                  <a:gd name="T15" fmla="*/ 0 h 12"/>
                  <a:gd name="T16" fmla="*/ 0 w 6"/>
                  <a:gd name="T17" fmla="*/ 0 h 12"/>
                  <a:gd name="T18" fmla="*/ 0 w 6"/>
                  <a:gd name="T19" fmla="*/ 6 h 12"/>
                  <a:gd name="T20" fmla="*/ 0 w 6"/>
                  <a:gd name="T21" fmla="*/ 6 h 12"/>
                  <a:gd name="T22" fmla="*/ 0 w 6"/>
                  <a:gd name="T23" fmla="*/ 6 h 12"/>
                  <a:gd name="T24" fmla="*/ 0 w 6"/>
                  <a:gd name="T25" fmla="*/ 6 h 12"/>
                  <a:gd name="T26" fmla="*/ 0 w 6"/>
                  <a:gd name="T27" fmla="*/ 6 h 12"/>
                  <a:gd name="T28" fmla="*/ 0 w 6"/>
                  <a:gd name="T29" fmla="*/ 12 h 12"/>
                  <a:gd name="T30" fmla="*/ 0 w 6"/>
                  <a:gd name="T31" fmla="*/ 12 h 12"/>
                  <a:gd name="T32" fmla="*/ 0 w 6"/>
                  <a:gd name="T33" fmla="*/ 12 h 12"/>
                  <a:gd name="T34" fmla="*/ 0 w 6"/>
                  <a:gd name="T3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6" y="12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63" name="Freeform 487"/>
              <p:cNvSpPr>
                <a:spLocks/>
              </p:cNvSpPr>
              <p:nvPr/>
            </p:nvSpPr>
            <p:spPr bwMode="auto">
              <a:xfrm>
                <a:off x="7216775" y="4797425"/>
                <a:ext cx="19050" cy="9525"/>
              </a:xfrm>
              <a:custGeom>
                <a:avLst/>
                <a:gdLst>
                  <a:gd name="T0" fmla="*/ 6 w 12"/>
                  <a:gd name="T1" fmla="*/ 6 h 6"/>
                  <a:gd name="T2" fmla="*/ 6 w 12"/>
                  <a:gd name="T3" fmla="*/ 6 h 6"/>
                  <a:gd name="T4" fmla="*/ 6 w 12"/>
                  <a:gd name="T5" fmla="*/ 6 h 6"/>
                  <a:gd name="T6" fmla="*/ 12 w 12"/>
                  <a:gd name="T7" fmla="*/ 6 h 6"/>
                  <a:gd name="T8" fmla="*/ 12 w 12"/>
                  <a:gd name="T9" fmla="*/ 6 h 6"/>
                  <a:gd name="T10" fmla="*/ 6 w 12"/>
                  <a:gd name="T11" fmla="*/ 0 h 6"/>
                  <a:gd name="T12" fmla="*/ 6 w 12"/>
                  <a:gd name="T13" fmla="*/ 0 h 6"/>
                  <a:gd name="T14" fmla="*/ 6 w 12"/>
                  <a:gd name="T15" fmla="*/ 0 h 6"/>
                  <a:gd name="T16" fmla="*/ 6 w 12"/>
                  <a:gd name="T17" fmla="*/ 0 h 6"/>
                  <a:gd name="T18" fmla="*/ 6 w 12"/>
                  <a:gd name="T19" fmla="*/ 0 h 6"/>
                  <a:gd name="T20" fmla="*/ 0 w 12"/>
                  <a:gd name="T21" fmla="*/ 0 h 6"/>
                  <a:gd name="T22" fmla="*/ 0 w 12"/>
                  <a:gd name="T23" fmla="*/ 6 h 6"/>
                  <a:gd name="T24" fmla="*/ 0 w 12"/>
                  <a:gd name="T25" fmla="*/ 6 h 6"/>
                  <a:gd name="T26" fmla="*/ 0 w 12"/>
                  <a:gd name="T27" fmla="*/ 6 h 6"/>
                  <a:gd name="T28" fmla="*/ 6 w 12"/>
                  <a:gd name="T29" fmla="*/ 6 h 6"/>
                  <a:gd name="T30" fmla="*/ 6 w 12"/>
                  <a:gd name="T31" fmla="*/ 6 h 6"/>
                  <a:gd name="T32" fmla="*/ 6 w 12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64" name="Freeform 488"/>
              <p:cNvSpPr>
                <a:spLocks/>
              </p:cNvSpPr>
              <p:nvPr/>
            </p:nvSpPr>
            <p:spPr bwMode="auto">
              <a:xfrm>
                <a:off x="7083425" y="4883150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0 h 6"/>
                  <a:gd name="T12" fmla="*/ 6 w 6"/>
                  <a:gd name="T13" fmla="*/ 0 h 6"/>
                  <a:gd name="T14" fmla="*/ 0 w 6"/>
                  <a:gd name="T15" fmla="*/ 0 h 6"/>
                  <a:gd name="T16" fmla="*/ 0 w 6"/>
                  <a:gd name="T17" fmla="*/ 0 h 6"/>
                  <a:gd name="T18" fmla="*/ 0 w 6"/>
                  <a:gd name="T19" fmla="*/ 0 h 6"/>
                  <a:gd name="T20" fmla="*/ 0 w 6"/>
                  <a:gd name="T21" fmla="*/ 0 h 6"/>
                  <a:gd name="T22" fmla="*/ 0 w 6"/>
                  <a:gd name="T23" fmla="*/ 6 h 6"/>
                  <a:gd name="T24" fmla="*/ 0 w 6"/>
                  <a:gd name="T25" fmla="*/ 6 h 6"/>
                  <a:gd name="T26" fmla="*/ 0 w 6"/>
                  <a:gd name="T27" fmla="*/ 6 h 6"/>
                  <a:gd name="T28" fmla="*/ 0 w 6"/>
                  <a:gd name="T29" fmla="*/ 6 h 6"/>
                  <a:gd name="T30" fmla="*/ 0 w 6"/>
                  <a:gd name="T31" fmla="*/ 6 h 6"/>
                  <a:gd name="T32" fmla="*/ 0 w 6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65" name="Freeform 489"/>
              <p:cNvSpPr>
                <a:spLocks/>
              </p:cNvSpPr>
              <p:nvPr/>
            </p:nvSpPr>
            <p:spPr bwMode="auto">
              <a:xfrm>
                <a:off x="7083425" y="4883150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0 h 6"/>
                  <a:gd name="T12" fmla="*/ 6 w 6"/>
                  <a:gd name="T13" fmla="*/ 0 h 6"/>
                  <a:gd name="T14" fmla="*/ 0 w 6"/>
                  <a:gd name="T15" fmla="*/ 0 h 6"/>
                  <a:gd name="T16" fmla="*/ 0 w 6"/>
                  <a:gd name="T17" fmla="*/ 0 h 6"/>
                  <a:gd name="T18" fmla="*/ 0 w 6"/>
                  <a:gd name="T19" fmla="*/ 0 h 6"/>
                  <a:gd name="T20" fmla="*/ 0 w 6"/>
                  <a:gd name="T21" fmla="*/ 0 h 6"/>
                  <a:gd name="T22" fmla="*/ 0 w 6"/>
                  <a:gd name="T23" fmla="*/ 6 h 6"/>
                  <a:gd name="T24" fmla="*/ 0 w 6"/>
                  <a:gd name="T25" fmla="*/ 6 h 6"/>
                  <a:gd name="T26" fmla="*/ 0 w 6"/>
                  <a:gd name="T27" fmla="*/ 6 h 6"/>
                  <a:gd name="T28" fmla="*/ 0 w 6"/>
                  <a:gd name="T29" fmla="*/ 6 h 6"/>
                  <a:gd name="T30" fmla="*/ 0 w 6"/>
                  <a:gd name="T31" fmla="*/ 6 h 6"/>
                  <a:gd name="T32" fmla="*/ 0 w 6"/>
                  <a:gd name="T33" fmla="*/ 6 h 6"/>
                  <a:gd name="T34" fmla="*/ 0 w 6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66" name="Freeform 490"/>
              <p:cNvSpPr>
                <a:spLocks/>
              </p:cNvSpPr>
              <p:nvPr/>
            </p:nvSpPr>
            <p:spPr bwMode="auto">
              <a:xfrm>
                <a:off x="7054850" y="4930775"/>
                <a:ext cx="9525" cy="9525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0 h 6"/>
                  <a:gd name="T12" fmla="*/ 6 w 6"/>
                  <a:gd name="T13" fmla="*/ 0 h 6"/>
                  <a:gd name="T14" fmla="*/ 6 w 6"/>
                  <a:gd name="T15" fmla="*/ 0 h 6"/>
                  <a:gd name="T16" fmla="*/ 6 w 6"/>
                  <a:gd name="T17" fmla="*/ 0 h 6"/>
                  <a:gd name="T18" fmla="*/ 6 w 6"/>
                  <a:gd name="T19" fmla="*/ 0 h 6"/>
                  <a:gd name="T20" fmla="*/ 0 w 6"/>
                  <a:gd name="T21" fmla="*/ 0 h 6"/>
                  <a:gd name="T22" fmla="*/ 0 w 6"/>
                  <a:gd name="T23" fmla="*/ 6 h 6"/>
                  <a:gd name="T24" fmla="*/ 0 w 6"/>
                  <a:gd name="T25" fmla="*/ 6 h 6"/>
                  <a:gd name="T26" fmla="*/ 0 w 6"/>
                  <a:gd name="T27" fmla="*/ 6 h 6"/>
                  <a:gd name="T28" fmla="*/ 6 w 6"/>
                  <a:gd name="T29" fmla="*/ 6 h 6"/>
                  <a:gd name="T30" fmla="*/ 6 w 6"/>
                  <a:gd name="T31" fmla="*/ 6 h 6"/>
                  <a:gd name="T32" fmla="*/ 6 w 6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67" name="Freeform 491"/>
              <p:cNvSpPr>
                <a:spLocks/>
              </p:cNvSpPr>
              <p:nvPr/>
            </p:nvSpPr>
            <p:spPr bwMode="auto">
              <a:xfrm>
                <a:off x="7054850" y="4930775"/>
                <a:ext cx="9525" cy="9525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0 h 6"/>
                  <a:gd name="T12" fmla="*/ 6 w 6"/>
                  <a:gd name="T13" fmla="*/ 0 h 6"/>
                  <a:gd name="T14" fmla="*/ 6 w 6"/>
                  <a:gd name="T15" fmla="*/ 0 h 6"/>
                  <a:gd name="T16" fmla="*/ 6 w 6"/>
                  <a:gd name="T17" fmla="*/ 0 h 6"/>
                  <a:gd name="T18" fmla="*/ 6 w 6"/>
                  <a:gd name="T19" fmla="*/ 0 h 6"/>
                  <a:gd name="T20" fmla="*/ 0 w 6"/>
                  <a:gd name="T21" fmla="*/ 0 h 6"/>
                  <a:gd name="T22" fmla="*/ 0 w 6"/>
                  <a:gd name="T23" fmla="*/ 6 h 6"/>
                  <a:gd name="T24" fmla="*/ 0 w 6"/>
                  <a:gd name="T25" fmla="*/ 6 h 6"/>
                  <a:gd name="T26" fmla="*/ 0 w 6"/>
                  <a:gd name="T27" fmla="*/ 6 h 6"/>
                  <a:gd name="T28" fmla="*/ 6 w 6"/>
                  <a:gd name="T29" fmla="*/ 6 h 6"/>
                  <a:gd name="T30" fmla="*/ 6 w 6"/>
                  <a:gd name="T31" fmla="*/ 6 h 6"/>
                  <a:gd name="T32" fmla="*/ 6 w 6"/>
                  <a:gd name="T33" fmla="*/ 6 h 6"/>
                  <a:gd name="T34" fmla="*/ 6 w 6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68" name="Freeform 492"/>
              <p:cNvSpPr>
                <a:spLocks/>
              </p:cNvSpPr>
              <p:nvPr/>
            </p:nvSpPr>
            <p:spPr bwMode="auto">
              <a:xfrm>
                <a:off x="7178675" y="4816475"/>
                <a:ext cx="9525" cy="19050"/>
              </a:xfrm>
              <a:custGeom>
                <a:avLst/>
                <a:gdLst>
                  <a:gd name="T0" fmla="*/ 0 w 6"/>
                  <a:gd name="T1" fmla="*/ 6 h 12"/>
                  <a:gd name="T2" fmla="*/ 6 w 6"/>
                  <a:gd name="T3" fmla="*/ 12 h 12"/>
                  <a:gd name="T4" fmla="*/ 6 w 6"/>
                  <a:gd name="T5" fmla="*/ 12 h 12"/>
                  <a:gd name="T6" fmla="*/ 6 w 6"/>
                  <a:gd name="T7" fmla="*/ 6 h 12"/>
                  <a:gd name="T8" fmla="*/ 6 w 6"/>
                  <a:gd name="T9" fmla="*/ 6 h 12"/>
                  <a:gd name="T10" fmla="*/ 6 w 6"/>
                  <a:gd name="T11" fmla="*/ 6 h 12"/>
                  <a:gd name="T12" fmla="*/ 6 w 6"/>
                  <a:gd name="T13" fmla="*/ 6 h 12"/>
                  <a:gd name="T14" fmla="*/ 6 w 6"/>
                  <a:gd name="T15" fmla="*/ 6 h 12"/>
                  <a:gd name="T16" fmla="*/ 6 w 6"/>
                  <a:gd name="T17" fmla="*/ 6 h 12"/>
                  <a:gd name="T18" fmla="*/ 6 w 6"/>
                  <a:gd name="T19" fmla="*/ 0 h 12"/>
                  <a:gd name="T20" fmla="*/ 6 w 6"/>
                  <a:gd name="T21" fmla="*/ 0 h 12"/>
                  <a:gd name="T22" fmla="*/ 0 w 6"/>
                  <a:gd name="T23" fmla="*/ 0 h 12"/>
                  <a:gd name="T24" fmla="*/ 0 w 6"/>
                  <a:gd name="T25" fmla="*/ 0 h 12"/>
                  <a:gd name="T26" fmla="*/ 0 w 6"/>
                  <a:gd name="T27" fmla="*/ 6 h 12"/>
                  <a:gd name="T28" fmla="*/ 0 w 6"/>
                  <a:gd name="T29" fmla="*/ 6 h 12"/>
                  <a:gd name="T30" fmla="*/ 0 w 6"/>
                  <a:gd name="T31" fmla="*/ 6 h 12"/>
                  <a:gd name="T32" fmla="*/ 0 w 6"/>
                  <a:gd name="T33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12">
                    <a:moveTo>
                      <a:pt x="0" y="6"/>
                    </a:moveTo>
                    <a:lnTo>
                      <a:pt x="6" y="12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69" name="Freeform 493"/>
              <p:cNvSpPr>
                <a:spLocks/>
              </p:cNvSpPr>
              <p:nvPr/>
            </p:nvSpPr>
            <p:spPr bwMode="auto">
              <a:xfrm>
                <a:off x="7178675" y="4816475"/>
                <a:ext cx="9525" cy="19050"/>
              </a:xfrm>
              <a:custGeom>
                <a:avLst/>
                <a:gdLst>
                  <a:gd name="T0" fmla="*/ 0 w 6"/>
                  <a:gd name="T1" fmla="*/ 6 h 12"/>
                  <a:gd name="T2" fmla="*/ 6 w 6"/>
                  <a:gd name="T3" fmla="*/ 12 h 12"/>
                  <a:gd name="T4" fmla="*/ 6 w 6"/>
                  <a:gd name="T5" fmla="*/ 12 h 12"/>
                  <a:gd name="T6" fmla="*/ 6 w 6"/>
                  <a:gd name="T7" fmla="*/ 6 h 12"/>
                  <a:gd name="T8" fmla="*/ 6 w 6"/>
                  <a:gd name="T9" fmla="*/ 6 h 12"/>
                  <a:gd name="T10" fmla="*/ 6 w 6"/>
                  <a:gd name="T11" fmla="*/ 6 h 12"/>
                  <a:gd name="T12" fmla="*/ 6 w 6"/>
                  <a:gd name="T13" fmla="*/ 6 h 12"/>
                  <a:gd name="T14" fmla="*/ 6 w 6"/>
                  <a:gd name="T15" fmla="*/ 6 h 12"/>
                  <a:gd name="T16" fmla="*/ 6 w 6"/>
                  <a:gd name="T17" fmla="*/ 6 h 12"/>
                  <a:gd name="T18" fmla="*/ 6 w 6"/>
                  <a:gd name="T19" fmla="*/ 0 h 12"/>
                  <a:gd name="T20" fmla="*/ 6 w 6"/>
                  <a:gd name="T21" fmla="*/ 0 h 12"/>
                  <a:gd name="T22" fmla="*/ 0 w 6"/>
                  <a:gd name="T23" fmla="*/ 0 h 12"/>
                  <a:gd name="T24" fmla="*/ 0 w 6"/>
                  <a:gd name="T25" fmla="*/ 0 h 12"/>
                  <a:gd name="T26" fmla="*/ 0 w 6"/>
                  <a:gd name="T27" fmla="*/ 6 h 12"/>
                  <a:gd name="T28" fmla="*/ 0 w 6"/>
                  <a:gd name="T29" fmla="*/ 6 h 12"/>
                  <a:gd name="T30" fmla="*/ 0 w 6"/>
                  <a:gd name="T31" fmla="*/ 6 h 12"/>
                  <a:gd name="T32" fmla="*/ 0 w 6"/>
                  <a:gd name="T33" fmla="*/ 6 h 12"/>
                  <a:gd name="T34" fmla="*/ 0 w 6"/>
                  <a:gd name="T3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12">
                    <a:moveTo>
                      <a:pt x="0" y="6"/>
                    </a:moveTo>
                    <a:lnTo>
                      <a:pt x="6" y="12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70" name="Freeform 494"/>
              <p:cNvSpPr>
                <a:spLocks/>
              </p:cNvSpPr>
              <p:nvPr/>
            </p:nvSpPr>
            <p:spPr bwMode="auto">
              <a:xfrm>
                <a:off x="7131050" y="4826000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6 h 6"/>
                  <a:gd name="T12" fmla="*/ 6 w 6"/>
                  <a:gd name="T13" fmla="*/ 0 h 6"/>
                  <a:gd name="T14" fmla="*/ 6 w 6"/>
                  <a:gd name="T15" fmla="*/ 0 h 6"/>
                  <a:gd name="T16" fmla="*/ 6 w 6"/>
                  <a:gd name="T17" fmla="*/ 0 h 6"/>
                  <a:gd name="T18" fmla="*/ 6 w 6"/>
                  <a:gd name="T19" fmla="*/ 0 h 6"/>
                  <a:gd name="T20" fmla="*/ 0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0 h 6"/>
                  <a:gd name="T28" fmla="*/ 0 w 6"/>
                  <a:gd name="T29" fmla="*/ 0 h 6"/>
                  <a:gd name="T30" fmla="*/ 0 w 6"/>
                  <a:gd name="T31" fmla="*/ 6 h 6"/>
                  <a:gd name="T32" fmla="*/ 0 w 6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71" name="Freeform 495"/>
              <p:cNvSpPr>
                <a:spLocks/>
              </p:cNvSpPr>
              <p:nvPr/>
            </p:nvSpPr>
            <p:spPr bwMode="auto">
              <a:xfrm>
                <a:off x="7131050" y="4826000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6 h 6"/>
                  <a:gd name="T12" fmla="*/ 6 w 6"/>
                  <a:gd name="T13" fmla="*/ 0 h 6"/>
                  <a:gd name="T14" fmla="*/ 6 w 6"/>
                  <a:gd name="T15" fmla="*/ 0 h 6"/>
                  <a:gd name="T16" fmla="*/ 6 w 6"/>
                  <a:gd name="T17" fmla="*/ 0 h 6"/>
                  <a:gd name="T18" fmla="*/ 6 w 6"/>
                  <a:gd name="T19" fmla="*/ 0 h 6"/>
                  <a:gd name="T20" fmla="*/ 0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0 h 6"/>
                  <a:gd name="T28" fmla="*/ 0 w 6"/>
                  <a:gd name="T29" fmla="*/ 0 h 6"/>
                  <a:gd name="T30" fmla="*/ 0 w 6"/>
                  <a:gd name="T31" fmla="*/ 6 h 6"/>
                  <a:gd name="T32" fmla="*/ 0 w 6"/>
                  <a:gd name="T33" fmla="*/ 6 h 6"/>
                  <a:gd name="T34" fmla="*/ 0 w 6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72" name="Freeform 496"/>
              <p:cNvSpPr>
                <a:spLocks/>
              </p:cNvSpPr>
              <p:nvPr/>
            </p:nvSpPr>
            <p:spPr bwMode="auto">
              <a:xfrm>
                <a:off x="7169150" y="4940300"/>
                <a:ext cx="9525" cy="19050"/>
              </a:xfrm>
              <a:custGeom>
                <a:avLst/>
                <a:gdLst>
                  <a:gd name="T0" fmla="*/ 0 w 6"/>
                  <a:gd name="T1" fmla="*/ 6 h 12"/>
                  <a:gd name="T2" fmla="*/ 0 w 6"/>
                  <a:gd name="T3" fmla="*/ 12 h 12"/>
                  <a:gd name="T4" fmla="*/ 6 w 6"/>
                  <a:gd name="T5" fmla="*/ 12 h 12"/>
                  <a:gd name="T6" fmla="*/ 6 w 6"/>
                  <a:gd name="T7" fmla="*/ 6 h 12"/>
                  <a:gd name="T8" fmla="*/ 6 w 6"/>
                  <a:gd name="T9" fmla="*/ 6 h 12"/>
                  <a:gd name="T10" fmla="*/ 6 w 6"/>
                  <a:gd name="T11" fmla="*/ 6 h 12"/>
                  <a:gd name="T12" fmla="*/ 6 w 6"/>
                  <a:gd name="T13" fmla="*/ 6 h 12"/>
                  <a:gd name="T14" fmla="*/ 6 w 6"/>
                  <a:gd name="T15" fmla="*/ 6 h 12"/>
                  <a:gd name="T16" fmla="*/ 6 w 6"/>
                  <a:gd name="T17" fmla="*/ 6 h 12"/>
                  <a:gd name="T18" fmla="*/ 6 w 6"/>
                  <a:gd name="T19" fmla="*/ 0 h 12"/>
                  <a:gd name="T20" fmla="*/ 6 w 6"/>
                  <a:gd name="T21" fmla="*/ 0 h 12"/>
                  <a:gd name="T22" fmla="*/ 0 w 6"/>
                  <a:gd name="T23" fmla="*/ 6 h 12"/>
                  <a:gd name="T24" fmla="*/ 0 w 6"/>
                  <a:gd name="T25" fmla="*/ 6 h 12"/>
                  <a:gd name="T26" fmla="*/ 0 w 6"/>
                  <a:gd name="T27" fmla="*/ 6 h 12"/>
                  <a:gd name="T28" fmla="*/ 0 w 6"/>
                  <a:gd name="T29" fmla="*/ 6 h 12"/>
                  <a:gd name="T30" fmla="*/ 0 w 6"/>
                  <a:gd name="T31" fmla="*/ 6 h 12"/>
                  <a:gd name="T32" fmla="*/ 0 w 6"/>
                  <a:gd name="T33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12">
                    <a:moveTo>
                      <a:pt x="0" y="6"/>
                    </a:moveTo>
                    <a:lnTo>
                      <a:pt x="0" y="12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73" name="Freeform 497"/>
              <p:cNvSpPr>
                <a:spLocks/>
              </p:cNvSpPr>
              <p:nvPr/>
            </p:nvSpPr>
            <p:spPr bwMode="auto">
              <a:xfrm>
                <a:off x="7169150" y="4940300"/>
                <a:ext cx="9525" cy="19050"/>
              </a:xfrm>
              <a:custGeom>
                <a:avLst/>
                <a:gdLst>
                  <a:gd name="T0" fmla="*/ 0 w 6"/>
                  <a:gd name="T1" fmla="*/ 6 h 12"/>
                  <a:gd name="T2" fmla="*/ 0 w 6"/>
                  <a:gd name="T3" fmla="*/ 12 h 12"/>
                  <a:gd name="T4" fmla="*/ 6 w 6"/>
                  <a:gd name="T5" fmla="*/ 12 h 12"/>
                  <a:gd name="T6" fmla="*/ 6 w 6"/>
                  <a:gd name="T7" fmla="*/ 6 h 12"/>
                  <a:gd name="T8" fmla="*/ 6 w 6"/>
                  <a:gd name="T9" fmla="*/ 6 h 12"/>
                  <a:gd name="T10" fmla="*/ 6 w 6"/>
                  <a:gd name="T11" fmla="*/ 6 h 12"/>
                  <a:gd name="T12" fmla="*/ 6 w 6"/>
                  <a:gd name="T13" fmla="*/ 6 h 12"/>
                  <a:gd name="T14" fmla="*/ 6 w 6"/>
                  <a:gd name="T15" fmla="*/ 6 h 12"/>
                  <a:gd name="T16" fmla="*/ 6 w 6"/>
                  <a:gd name="T17" fmla="*/ 6 h 12"/>
                  <a:gd name="T18" fmla="*/ 6 w 6"/>
                  <a:gd name="T19" fmla="*/ 0 h 12"/>
                  <a:gd name="T20" fmla="*/ 6 w 6"/>
                  <a:gd name="T21" fmla="*/ 0 h 12"/>
                  <a:gd name="T22" fmla="*/ 0 w 6"/>
                  <a:gd name="T23" fmla="*/ 6 h 12"/>
                  <a:gd name="T24" fmla="*/ 0 w 6"/>
                  <a:gd name="T25" fmla="*/ 6 h 12"/>
                  <a:gd name="T26" fmla="*/ 0 w 6"/>
                  <a:gd name="T27" fmla="*/ 6 h 12"/>
                  <a:gd name="T28" fmla="*/ 0 w 6"/>
                  <a:gd name="T29" fmla="*/ 6 h 12"/>
                  <a:gd name="T30" fmla="*/ 0 w 6"/>
                  <a:gd name="T31" fmla="*/ 6 h 12"/>
                  <a:gd name="T32" fmla="*/ 0 w 6"/>
                  <a:gd name="T33" fmla="*/ 6 h 12"/>
                  <a:gd name="T34" fmla="*/ 0 w 6"/>
                  <a:gd name="T3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12">
                    <a:moveTo>
                      <a:pt x="0" y="6"/>
                    </a:moveTo>
                    <a:lnTo>
                      <a:pt x="0" y="12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74" name="Freeform 498"/>
              <p:cNvSpPr>
                <a:spLocks/>
              </p:cNvSpPr>
              <p:nvPr/>
            </p:nvSpPr>
            <p:spPr bwMode="auto">
              <a:xfrm>
                <a:off x="7188200" y="4968875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6 h 6"/>
                  <a:gd name="T12" fmla="*/ 6 w 6"/>
                  <a:gd name="T13" fmla="*/ 6 h 6"/>
                  <a:gd name="T14" fmla="*/ 6 w 6"/>
                  <a:gd name="T15" fmla="*/ 0 h 6"/>
                  <a:gd name="T16" fmla="*/ 6 w 6"/>
                  <a:gd name="T17" fmla="*/ 0 h 6"/>
                  <a:gd name="T18" fmla="*/ 6 w 6"/>
                  <a:gd name="T19" fmla="*/ 0 h 6"/>
                  <a:gd name="T20" fmla="*/ 6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0 h 6"/>
                  <a:gd name="T28" fmla="*/ 0 w 6"/>
                  <a:gd name="T29" fmla="*/ 6 h 6"/>
                  <a:gd name="T30" fmla="*/ 0 w 6"/>
                  <a:gd name="T31" fmla="*/ 6 h 6"/>
                  <a:gd name="T32" fmla="*/ 0 w 6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75" name="Freeform 499"/>
              <p:cNvSpPr>
                <a:spLocks/>
              </p:cNvSpPr>
              <p:nvPr/>
            </p:nvSpPr>
            <p:spPr bwMode="auto">
              <a:xfrm>
                <a:off x="7188200" y="4968875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6 h 6"/>
                  <a:gd name="T12" fmla="*/ 6 w 6"/>
                  <a:gd name="T13" fmla="*/ 6 h 6"/>
                  <a:gd name="T14" fmla="*/ 6 w 6"/>
                  <a:gd name="T15" fmla="*/ 0 h 6"/>
                  <a:gd name="T16" fmla="*/ 6 w 6"/>
                  <a:gd name="T17" fmla="*/ 0 h 6"/>
                  <a:gd name="T18" fmla="*/ 6 w 6"/>
                  <a:gd name="T19" fmla="*/ 0 h 6"/>
                  <a:gd name="T20" fmla="*/ 6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0 h 6"/>
                  <a:gd name="T28" fmla="*/ 0 w 6"/>
                  <a:gd name="T29" fmla="*/ 6 h 6"/>
                  <a:gd name="T30" fmla="*/ 0 w 6"/>
                  <a:gd name="T31" fmla="*/ 6 h 6"/>
                  <a:gd name="T32" fmla="*/ 0 w 6"/>
                  <a:gd name="T33" fmla="*/ 6 h 6"/>
                  <a:gd name="T34" fmla="*/ 0 w 6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76" name="Freeform 500"/>
              <p:cNvSpPr>
                <a:spLocks/>
              </p:cNvSpPr>
              <p:nvPr/>
            </p:nvSpPr>
            <p:spPr bwMode="auto">
              <a:xfrm>
                <a:off x="7197725" y="4997450"/>
                <a:ext cx="9525" cy="19050"/>
              </a:xfrm>
              <a:custGeom>
                <a:avLst/>
                <a:gdLst>
                  <a:gd name="T0" fmla="*/ 0 w 6"/>
                  <a:gd name="T1" fmla="*/ 6 h 12"/>
                  <a:gd name="T2" fmla="*/ 0 w 6"/>
                  <a:gd name="T3" fmla="*/ 12 h 12"/>
                  <a:gd name="T4" fmla="*/ 6 w 6"/>
                  <a:gd name="T5" fmla="*/ 12 h 12"/>
                  <a:gd name="T6" fmla="*/ 6 w 6"/>
                  <a:gd name="T7" fmla="*/ 6 h 12"/>
                  <a:gd name="T8" fmla="*/ 6 w 6"/>
                  <a:gd name="T9" fmla="*/ 6 h 12"/>
                  <a:gd name="T10" fmla="*/ 6 w 6"/>
                  <a:gd name="T11" fmla="*/ 6 h 12"/>
                  <a:gd name="T12" fmla="*/ 6 w 6"/>
                  <a:gd name="T13" fmla="*/ 6 h 12"/>
                  <a:gd name="T14" fmla="*/ 6 w 6"/>
                  <a:gd name="T15" fmla="*/ 6 h 12"/>
                  <a:gd name="T16" fmla="*/ 6 w 6"/>
                  <a:gd name="T17" fmla="*/ 6 h 12"/>
                  <a:gd name="T18" fmla="*/ 6 w 6"/>
                  <a:gd name="T19" fmla="*/ 0 h 12"/>
                  <a:gd name="T20" fmla="*/ 0 w 6"/>
                  <a:gd name="T21" fmla="*/ 0 h 12"/>
                  <a:gd name="T22" fmla="*/ 0 w 6"/>
                  <a:gd name="T23" fmla="*/ 0 h 12"/>
                  <a:gd name="T24" fmla="*/ 0 w 6"/>
                  <a:gd name="T25" fmla="*/ 0 h 12"/>
                  <a:gd name="T26" fmla="*/ 0 w 6"/>
                  <a:gd name="T27" fmla="*/ 6 h 12"/>
                  <a:gd name="T28" fmla="*/ 0 w 6"/>
                  <a:gd name="T29" fmla="*/ 6 h 12"/>
                  <a:gd name="T30" fmla="*/ 0 w 6"/>
                  <a:gd name="T31" fmla="*/ 6 h 12"/>
                  <a:gd name="T32" fmla="*/ 0 w 6"/>
                  <a:gd name="T33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12">
                    <a:moveTo>
                      <a:pt x="0" y="6"/>
                    </a:moveTo>
                    <a:lnTo>
                      <a:pt x="0" y="12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77" name="Freeform 501"/>
              <p:cNvSpPr>
                <a:spLocks/>
              </p:cNvSpPr>
              <p:nvPr/>
            </p:nvSpPr>
            <p:spPr bwMode="auto">
              <a:xfrm>
                <a:off x="7197725" y="4997450"/>
                <a:ext cx="9525" cy="19050"/>
              </a:xfrm>
              <a:custGeom>
                <a:avLst/>
                <a:gdLst>
                  <a:gd name="T0" fmla="*/ 0 w 6"/>
                  <a:gd name="T1" fmla="*/ 6 h 12"/>
                  <a:gd name="T2" fmla="*/ 0 w 6"/>
                  <a:gd name="T3" fmla="*/ 12 h 12"/>
                  <a:gd name="T4" fmla="*/ 6 w 6"/>
                  <a:gd name="T5" fmla="*/ 12 h 12"/>
                  <a:gd name="T6" fmla="*/ 6 w 6"/>
                  <a:gd name="T7" fmla="*/ 6 h 12"/>
                  <a:gd name="T8" fmla="*/ 6 w 6"/>
                  <a:gd name="T9" fmla="*/ 6 h 12"/>
                  <a:gd name="T10" fmla="*/ 6 w 6"/>
                  <a:gd name="T11" fmla="*/ 6 h 12"/>
                  <a:gd name="T12" fmla="*/ 6 w 6"/>
                  <a:gd name="T13" fmla="*/ 6 h 12"/>
                  <a:gd name="T14" fmla="*/ 6 w 6"/>
                  <a:gd name="T15" fmla="*/ 6 h 12"/>
                  <a:gd name="T16" fmla="*/ 6 w 6"/>
                  <a:gd name="T17" fmla="*/ 6 h 12"/>
                  <a:gd name="T18" fmla="*/ 6 w 6"/>
                  <a:gd name="T19" fmla="*/ 0 h 12"/>
                  <a:gd name="T20" fmla="*/ 0 w 6"/>
                  <a:gd name="T21" fmla="*/ 0 h 12"/>
                  <a:gd name="T22" fmla="*/ 0 w 6"/>
                  <a:gd name="T23" fmla="*/ 0 h 12"/>
                  <a:gd name="T24" fmla="*/ 0 w 6"/>
                  <a:gd name="T25" fmla="*/ 0 h 12"/>
                  <a:gd name="T26" fmla="*/ 0 w 6"/>
                  <a:gd name="T27" fmla="*/ 6 h 12"/>
                  <a:gd name="T28" fmla="*/ 0 w 6"/>
                  <a:gd name="T29" fmla="*/ 6 h 12"/>
                  <a:gd name="T30" fmla="*/ 0 w 6"/>
                  <a:gd name="T31" fmla="*/ 6 h 12"/>
                  <a:gd name="T32" fmla="*/ 0 w 6"/>
                  <a:gd name="T33" fmla="*/ 6 h 12"/>
                  <a:gd name="T34" fmla="*/ 0 w 6"/>
                  <a:gd name="T3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12">
                    <a:moveTo>
                      <a:pt x="0" y="6"/>
                    </a:moveTo>
                    <a:lnTo>
                      <a:pt x="0" y="12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78" name="Freeform 502"/>
              <p:cNvSpPr>
                <a:spLocks/>
              </p:cNvSpPr>
              <p:nvPr/>
            </p:nvSpPr>
            <p:spPr bwMode="auto">
              <a:xfrm>
                <a:off x="7188200" y="5035550"/>
                <a:ext cx="19050" cy="9525"/>
              </a:xfrm>
              <a:custGeom>
                <a:avLst/>
                <a:gdLst>
                  <a:gd name="T0" fmla="*/ 6 w 12"/>
                  <a:gd name="T1" fmla="*/ 6 h 6"/>
                  <a:gd name="T2" fmla="*/ 6 w 12"/>
                  <a:gd name="T3" fmla="*/ 6 h 6"/>
                  <a:gd name="T4" fmla="*/ 6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12 w 12"/>
                  <a:gd name="T11" fmla="*/ 6 h 6"/>
                  <a:gd name="T12" fmla="*/ 12 w 12"/>
                  <a:gd name="T13" fmla="*/ 6 h 6"/>
                  <a:gd name="T14" fmla="*/ 12 w 12"/>
                  <a:gd name="T15" fmla="*/ 0 h 6"/>
                  <a:gd name="T16" fmla="*/ 12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0 h 6"/>
                  <a:gd name="T24" fmla="*/ 6 w 12"/>
                  <a:gd name="T25" fmla="*/ 0 h 6"/>
                  <a:gd name="T26" fmla="*/ 6 w 12"/>
                  <a:gd name="T27" fmla="*/ 6 h 6"/>
                  <a:gd name="T28" fmla="*/ 0 w 12"/>
                  <a:gd name="T29" fmla="*/ 6 h 6"/>
                  <a:gd name="T30" fmla="*/ 6 w 12"/>
                  <a:gd name="T31" fmla="*/ 6 h 6"/>
                  <a:gd name="T32" fmla="*/ 6 w 12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79" name="Freeform 503"/>
              <p:cNvSpPr>
                <a:spLocks/>
              </p:cNvSpPr>
              <p:nvPr/>
            </p:nvSpPr>
            <p:spPr bwMode="auto">
              <a:xfrm>
                <a:off x="7188200" y="5035550"/>
                <a:ext cx="19050" cy="9525"/>
              </a:xfrm>
              <a:custGeom>
                <a:avLst/>
                <a:gdLst>
                  <a:gd name="T0" fmla="*/ 6 w 12"/>
                  <a:gd name="T1" fmla="*/ 6 h 6"/>
                  <a:gd name="T2" fmla="*/ 6 w 12"/>
                  <a:gd name="T3" fmla="*/ 6 h 6"/>
                  <a:gd name="T4" fmla="*/ 6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12 w 12"/>
                  <a:gd name="T11" fmla="*/ 6 h 6"/>
                  <a:gd name="T12" fmla="*/ 12 w 12"/>
                  <a:gd name="T13" fmla="*/ 6 h 6"/>
                  <a:gd name="T14" fmla="*/ 12 w 12"/>
                  <a:gd name="T15" fmla="*/ 0 h 6"/>
                  <a:gd name="T16" fmla="*/ 12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0 h 6"/>
                  <a:gd name="T24" fmla="*/ 6 w 12"/>
                  <a:gd name="T25" fmla="*/ 0 h 6"/>
                  <a:gd name="T26" fmla="*/ 6 w 12"/>
                  <a:gd name="T27" fmla="*/ 6 h 6"/>
                  <a:gd name="T28" fmla="*/ 0 w 12"/>
                  <a:gd name="T29" fmla="*/ 6 h 6"/>
                  <a:gd name="T30" fmla="*/ 6 w 12"/>
                  <a:gd name="T31" fmla="*/ 6 h 6"/>
                  <a:gd name="T32" fmla="*/ 6 w 12"/>
                  <a:gd name="T33" fmla="*/ 6 h 6"/>
                  <a:gd name="T34" fmla="*/ 6 w 12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80" name="Freeform 504"/>
              <p:cNvSpPr>
                <a:spLocks/>
              </p:cNvSpPr>
              <p:nvPr/>
            </p:nvSpPr>
            <p:spPr bwMode="auto">
              <a:xfrm>
                <a:off x="7121525" y="4987925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0 h 6"/>
                  <a:gd name="T12" fmla="*/ 6 w 6"/>
                  <a:gd name="T13" fmla="*/ 0 h 6"/>
                  <a:gd name="T14" fmla="*/ 6 w 6"/>
                  <a:gd name="T15" fmla="*/ 0 h 6"/>
                  <a:gd name="T16" fmla="*/ 6 w 6"/>
                  <a:gd name="T17" fmla="*/ 0 h 6"/>
                  <a:gd name="T18" fmla="*/ 6 w 6"/>
                  <a:gd name="T19" fmla="*/ 0 h 6"/>
                  <a:gd name="T20" fmla="*/ 0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0 h 6"/>
                  <a:gd name="T28" fmla="*/ 0 w 6"/>
                  <a:gd name="T29" fmla="*/ 0 h 6"/>
                  <a:gd name="T30" fmla="*/ 0 w 6"/>
                  <a:gd name="T31" fmla="*/ 6 h 6"/>
                  <a:gd name="T32" fmla="*/ 0 w 6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81" name="Freeform 505"/>
              <p:cNvSpPr>
                <a:spLocks/>
              </p:cNvSpPr>
              <p:nvPr/>
            </p:nvSpPr>
            <p:spPr bwMode="auto">
              <a:xfrm>
                <a:off x="7121525" y="4987925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0 h 6"/>
                  <a:gd name="T12" fmla="*/ 6 w 6"/>
                  <a:gd name="T13" fmla="*/ 0 h 6"/>
                  <a:gd name="T14" fmla="*/ 6 w 6"/>
                  <a:gd name="T15" fmla="*/ 0 h 6"/>
                  <a:gd name="T16" fmla="*/ 6 w 6"/>
                  <a:gd name="T17" fmla="*/ 0 h 6"/>
                  <a:gd name="T18" fmla="*/ 6 w 6"/>
                  <a:gd name="T19" fmla="*/ 0 h 6"/>
                  <a:gd name="T20" fmla="*/ 0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0 h 6"/>
                  <a:gd name="T28" fmla="*/ 0 w 6"/>
                  <a:gd name="T29" fmla="*/ 0 h 6"/>
                  <a:gd name="T30" fmla="*/ 0 w 6"/>
                  <a:gd name="T31" fmla="*/ 6 h 6"/>
                  <a:gd name="T32" fmla="*/ 0 w 6"/>
                  <a:gd name="T33" fmla="*/ 6 h 6"/>
                  <a:gd name="T34" fmla="*/ 0 w 6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82" name="Freeform 506"/>
              <p:cNvSpPr>
                <a:spLocks/>
              </p:cNvSpPr>
              <p:nvPr/>
            </p:nvSpPr>
            <p:spPr bwMode="auto">
              <a:xfrm>
                <a:off x="7159625" y="5026025"/>
                <a:ext cx="9525" cy="19050"/>
              </a:xfrm>
              <a:custGeom>
                <a:avLst/>
                <a:gdLst>
                  <a:gd name="T0" fmla="*/ 0 w 6"/>
                  <a:gd name="T1" fmla="*/ 6 h 12"/>
                  <a:gd name="T2" fmla="*/ 0 w 6"/>
                  <a:gd name="T3" fmla="*/ 12 h 12"/>
                  <a:gd name="T4" fmla="*/ 6 w 6"/>
                  <a:gd name="T5" fmla="*/ 12 h 12"/>
                  <a:gd name="T6" fmla="*/ 6 w 6"/>
                  <a:gd name="T7" fmla="*/ 12 h 12"/>
                  <a:gd name="T8" fmla="*/ 6 w 6"/>
                  <a:gd name="T9" fmla="*/ 12 h 12"/>
                  <a:gd name="T10" fmla="*/ 6 w 6"/>
                  <a:gd name="T11" fmla="*/ 6 h 12"/>
                  <a:gd name="T12" fmla="*/ 6 w 6"/>
                  <a:gd name="T13" fmla="*/ 6 h 12"/>
                  <a:gd name="T14" fmla="*/ 6 w 6"/>
                  <a:gd name="T15" fmla="*/ 6 h 12"/>
                  <a:gd name="T16" fmla="*/ 6 w 6"/>
                  <a:gd name="T17" fmla="*/ 6 h 12"/>
                  <a:gd name="T18" fmla="*/ 6 w 6"/>
                  <a:gd name="T19" fmla="*/ 0 h 12"/>
                  <a:gd name="T20" fmla="*/ 0 w 6"/>
                  <a:gd name="T21" fmla="*/ 0 h 12"/>
                  <a:gd name="T22" fmla="*/ 0 w 6"/>
                  <a:gd name="T23" fmla="*/ 6 h 12"/>
                  <a:gd name="T24" fmla="*/ 0 w 6"/>
                  <a:gd name="T25" fmla="*/ 6 h 12"/>
                  <a:gd name="T26" fmla="*/ 0 w 6"/>
                  <a:gd name="T27" fmla="*/ 6 h 12"/>
                  <a:gd name="T28" fmla="*/ 0 w 6"/>
                  <a:gd name="T29" fmla="*/ 6 h 12"/>
                  <a:gd name="T30" fmla="*/ 0 w 6"/>
                  <a:gd name="T31" fmla="*/ 6 h 12"/>
                  <a:gd name="T32" fmla="*/ 0 w 6"/>
                  <a:gd name="T33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12">
                    <a:moveTo>
                      <a:pt x="0" y="6"/>
                    </a:moveTo>
                    <a:lnTo>
                      <a:pt x="0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83" name="Freeform 507"/>
              <p:cNvSpPr>
                <a:spLocks/>
              </p:cNvSpPr>
              <p:nvPr/>
            </p:nvSpPr>
            <p:spPr bwMode="auto">
              <a:xfrm>
                <a:off x="7159625" y="5026025"/>
                <a:ext cx="9525" cy="19050"/>
              </a:xfrm>
              <a:custGeom>
                <a:avLst/>
                <a:gdLst>
                  <a:gd name="T0" fmla="*/ 0 w 6"/>
                  <a:gd name="T1" fmla="*/ 6 h 12"/>
                  <a:gd name="T2" fmla="*/ 0 w 6"/>
                  <a:gd name="T3" fmla="*/ 12 h 12"/>
                  <a:gd name="T4" fmla="*/ 6 w 6"/>
                  <a:gd name="T5" fmla="*/ 12 h 12"/>
                  <a:gd name="T6" fmla="*/ 6 w 6"/>
                  <a:gd name="T7" fmla="*/ 12 h 12"/>
                  <a:gd name="T8" fmla="*/ 6 w 6"/>
                  <a:gd name="T9" fmla="*/ 12 h 12"/>
                  <a:gd name="T10" fmla="*/ 6 w 6"/>
                  <a:gd name="T11" fmla="*/ 6 h 12"/>
                  <a:gd name="T12" fmla="*/ 6 w 6"/>
                  <a:gd name="T13" fmla="*/ 6 h 12"/>
                  <a:gd name="T14" fmla="*/ 6 w 6"/>
                  <a:gd name="T15" fmla="*/ 6 h 12"/>
                  <a:gd name="T16" fmla="*/ 6 w 6"/>
                  <a:gd name="T17" fmla="*/ 6 h 12"/>
                  <a:gd name="T18" fmla="*/ 6 w 6"/>
                  <a:gd name="T19" fmla="*/ 0 h 12"/>
                  <a:gd name="T20" fmla="*/ 0 w 6"/>
                  <a:gd name="T21" fmla="*/ 0 h 12"/>
                  <a:gd name="T22" fmla="*/ 0 w 6"/>
                  <a:gd name="T23" fmla="*/ 6 h 12"/>
                  <a:gd name="T24" fmla="*/ 0 w 6"/>
                  <a:gd name="T25" fmla="*/ 6 h 12"/>
                  <a:gd name="T26" fmla="*/ 0 w 6"/>
                  <a:gd name="T27" fmla="*/ 6 h 12"/>
                  <a:gd name="T28" fmla="*/ 0 w 6"/>
                  <a:gd name="T29" fmla="*/ 6 h 12"/>
                  <a:gd name="T30" fmla="*/ 0 w 6"/>
                  <a:gd name="T31" fmla="*/ 6 h 12"/>
                  <a:gd name="T32" fmla="*/ 0 w 6"/>
                  <a:gd name="T33" fmla="*/ 6 h 12"/>
                  <a:gd name="T34" fmla="*/ 0 w 6"/>
                  <a:gd name="T3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12">
                    <a:moveTo>
                      <a:pt x="0" y="6"/>
                    </a:moveTo>
                    <a:lnTo>
                      <a:pt x="0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84" name="Freeform 508"/>
              <p:cNvSpPr>
                <a:spLocks/>
              </p:cNvSpPr>
              <p:nvPr/>
            </p:nvSpPr>
            <p:spPr bwMode="auto">
              <a:xfrm>
                <a:off x="7092950" y="5045075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6 h 6"/>
                  <a:gd name="T12" fmla="*/ 6 w 6"/>
                  <a:gd name="T13" fmla="*/ 0 h 6"/>
                  <a:gd name="T14" fmla="*/ 6 w 6"/>
                  <a:gd name="T15" fmla="*/ 0 h 6"/>
                  <a:gd name="T16" fmla="*/ 6 w 6"/>
                  <a:gd name="T17" fmla="*/ 0 h 6"/>
                  <a:gd name="T18" fmla="*/ 6 w 6"/>
                  <a:gd name="T19" fmla="*/ 0 h 6"/>
                  <a:gd name="T20" fmla="*/ 6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0 h 6"/>
                  <a:gd name="T28" fmla="*/ 0 w 6"/>
                  <a:gd name="T29" fmla="*/ 0 h 6"/>
                  <a:gd name="T30" fmla="*/ 0 w 6"/>
                  <a:gd name="T31" fmla="*/ 6 h 6"/>
                  <a:gd name="T32" fmla="*/ 0 w 6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85" name="Freeform 509"/>
              <p:cNvSpPr>
                <a:spLocks/>
              </p:cNvSpPr>
              <p:nvPr/>
            </p:nvSpPr>
            <p:spPr bwMode="auto">
              <a:xfrm>
                <a:off x="7092950" y="5045075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6 h 6"/>
                  <a:gd name="T12" fmla="*/ 6 w 6"/>
                  <a:gd name="T13" fmla="*/ 0 h 6"/>
                  <a:gd name="T14" fmla="*/ 6 w 6"/>
                  <a:gd name="T15" fmla="*/ 0 h 6"/>
                  <a:gd name="T16" fmla="*/ 6 w 6"/>
                  <a:gd name="T17" fmla="*/ 0 h 6"/>
                  <a:gd name="T18" fmla="*/ 6 w 6"/>
                  <a:gd name="T19" fmla="*/ 0 h 6"/>
                  <a:gd name="T20" fmla="*/ 6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0 h 6"/>
                  <a:gd name="T28" fmla="*/ 0 w 6"/>
                  <a:gd name="T29" fmla="*/ 0 h 6"/>
                  <a:gd name="T30" fmla="*/ 0 w 6"/>
                  <a:gd name="T31" fmla="*/ 6 h 6"/>
                  <a:gd name="T32" fmla="*/ 0 w 6"/>
                  <a:gd name="T33" fmla="*/ 6 h 6"/>
                  <a:gd name="T34" fmla="*/ 0 w 6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86" name="Freeform 510"/>
              <p:cNvSpPr>
                <a:spLocks/>
              </p:cNvSpPr>
              <p:nvPr/>
            </p:nvSpPr>
            <p:spPr bwMode="auto">
              <a:xfrm>
                <a:off x="7216775" y="4978400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6 h 6"/>
                  <a:gd name="T12" fmla="*/ 6 w 6"/>
                  <a:gd name="T13" fmla="*/ 0 h 6"/>
                  <a:gd name="T14" fmla="*/ 6 w 6"/>
                  <a:gd name="T15" fmla="*/ 0 h 6"/>
                  <a:gd name="T16" fmla="*/ 6 w 6"/>
                  <a:gd name="T17" fmla="*/ 0 h 6"/>
                  <a:gd name="T18" fmla="*/ 6 w 6"/>
                  <a:gd name="T19" fmla="*/ 0 h 6"/>
                  <a:gd name="T20" fmla="*/ 6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0 h 6"/>
                  <a:gd name="T28" fmla="*/ 0 w 6"/>
                  <a:gd name="T29" fmla="*/ 6 h 6"/>
                  <a:gd name="T30" fmla="*/ 0 w 6"/>
                  <a:gd name="T31" fmla="*/ 6 h 6"/>
                  <a:gd name="T32" fmla="*/ 0 w 6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87" name="Freeform 511"/>
              <p:cNvSpPr>
                <a:spLocks/>
              </p:cNvSpPr>
              <p:nvPr/>
            </p:nvSpPr>
            <p:spPr bwMode="auto">
              <a:xfrm>
                <a:off x="7216775" y="4978400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6 h 6"/>
                  <a:gd name="T12" fmla="*/ 6 w 6"/>
                  <a:gd name="T13" fmla="*/ 0 h 6"/>
                  <a:gd name="T14" fmla="*/ 6 w 6"/>
                  <a:gd name="T15" fmla="*/ 0 h 6"/>
                  <a:gd name="T16" fmla="*/ 6 w 6"/>
                  <a:gd name="T17" fmla="*/ 0 h 6"/>
                  <a:gd name="T18" fmla="*/ 6 w 6"/>
                  <a:gd name="T19" fmla="*/ 0 h 6"/>
                  <a:gd name="T20" fmla="*/ 6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0 h 6"/>
                  <a:gd name="T28" fmla="*/ 0 w 6"/>
                  <a:gd name="T29" fmla="*/ 6 h 6"/>
                  <a:gd name="T30" fmla="*/ 0 w 6"/>
                  <a:gd name="T31" fmla="*/ 6 h 6"/>
                  <a:gd name="T32" fmla="*/ 0 w 6"/>
                  <a:gd name="T33" fmla="*/ 6 h 6"/>
                  <a:gd name="T34" fmla="*/ 0 w 6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88" name="Freeform 512"/>
              <p:cNvSpPr>
                <a:spLocks/>
              </p:cNvSpPr>
              <p:nvPr/>
            </p:nvSpPr>
            <p:spPr bwMode="auto">
              <a:xfrm>
                <a:off x="7150100" y="4997450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6 h 6"/>
                  <a:gd name="T12" fmla="*/ 6 w 6"/>
                  <a:gd name="T13" fmla="*/ 0 h 6"/>
                  <a:gd name="T14" fmla="*/ 6 w 6"/>
                  <a:gd name="T15" fmla="*/ 0 h 6"/>
                  <a:gd name="T16" fmla="*/ 6 w 6"/>
                  <a:gd name="T17" fmla="*/ 0 h 6"/>
                  <a:gd name="T18" fmla="*/ 6 w 6"/>
                  <a:gd name="T19" fmla="*/ 0 h 6"/>
                  <a:gd name="T20" fmla="*/ 0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0 h 6"/>
                  <a:gd name="T28" fmla="*/ 0 w 6"/>
                  <a:gd name="T29" fmla="*/ 6 h 6"/>
                  <a:gd name="T30" fmla="*/ 0 w 6"/>
                  <a:gd name="T31" fmla="*/ 6 h 6"/>
                  <a:gd name="T32" fmla="*/ 0 w 6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89" name="Freeform 513"/>
              <p:cNvSpPr>
                <a:spLocks/>
              </p:cNvSpPr>
              <p:nvPr/>
            </p:nvSpPr>
            <p:spPr bwMode="auto">
              <a:xfrm>
                <a:off x="7150100" y="4997450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6 h 6"/>
                  <a:gd name="T12" fmla="*/ 6 w 6"/>
                  <a:gd name="T13" fmla="*/ 0 h 6"/>
                  <a:gd name="T14" fmla="*/ 6 w 6"/>
                  <a:gd name="T15" fmla="*/ 0 h 6"/>
                  <a:gd name="T16" fmla="*/ 6 w 6"/>
                  <a:gd name="T17" fmla="*/ 0 h 6"/>
                  <a:gd name="T18" fmla="*/ 6 w 6"/>
                  <a:gd name="T19" fmla="*/ 0 h 6"/>
                  <a:gd name="T20" fmla="*/ 0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0 h 6"/>
                  <a:gd name="T28" fmla="*/ 0 w 6"/>
                  <a:gd name="T29" fmla="*/ 6 h 6"/>
                  <a:gd name="T30" fmla="*/ 0 w 6"/>
                  <a:gd name="T31" fmla="*/ 6 h 6"/>
                  <a:gd name="T32" fmla="*/ 0 w 6"/>
                  <a:gd name="T33" fmla="*/ 6 h 6"/>
                  <a:gd name="T34" fmla="*/ 0 w 6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90" name="Freeform 514"/>
              <p:cNvSpPr>
                <a:spLocks/>
              </p:cNvSpPr>
              <p:nvPr/>
            </p:nvSpPr>
            <p:spPr bwMode="auto">
              <a:xfrm>
                <a:off x="7140575" y="4940300"/>
                <a:ext cx="9525" cy="19050"/>
              </a:xfrm>
              <a:custGeom>
                <a:avLst/>
                <a:gdLst>
                  <a:gd name="T0" fmla="*/ 0 w 6"/>
                  <a:gd name="T1" fmla="*/ 6 h 12"/>
                  <a:gd name="T2" fmla="*/ 0 w 6"/>
                  <a:gd name="T3" fmla="*/ 12 h 12"/>
                  <a:gd name="T4" fmla="*/ 6 w 6"/>
                  <a:gd name="T5" fmla="*/ 12 h 12"/>
                  <a:gd name="T6" fmla="*/ 6 w 6"/>
                  <a:gd name="T7" fmla="*/ 6 h 12"/>
                  <a:gd name="T8" fmla="*/ 6 w 6"/>
                  <a:gd name="T9" fmla="*/ 6 h 12"/>
                  <a:gd name="T10" fmla="*/ 6 w 6"/>
                  <a:gd name="T11" fmla="*/ 6 h 12"/>
                  <a:gd name="T12" fmla="*/ 6 w 6"/>
                  <a:gd name="T13" fmla="*/ 6 h 12"/>
                  <a:gd name="T14" fmla="*/ 6 w 6"/>
                  <a:gd name="T15" fmla="*/ 6 h 12"/>
                  <a:gd name="T16" fmla="*/ 6 w 6"/>
                  <a:gd name="T17" fmla="*/ 6 h 12"/>
                  <a:gd name="T18" fmla="*/ 6 w 6"/>
                  <a:gd name="T19" fmla="*/ 0 h 12"/>
                  <a:gd name="T20" fmla="*/ 0 w 6"/>
                  <a:gd name="T21" fmla="*/ 0 h 12"/>
                  <a:gd name="T22" fmla="*/ 0 w 6"/>
                  <a:gd name="T23" fmla="*/ 0 h 12"/>
                  <a:gd name="T24" fmla="*/ 0 w 6"/>
                  <a:gd name="T25" fmla="*/ 0 h 12"/>
                  <a:gd name="T26" fmla="*/ 0 w 6"/>
                  <a:gd name="T27" fmla="*/ 6 h 12"/>
                  <a:gd name="T28" fmla="*/ 0 w 6"/>
                  <a:gd name="T29" fmla="*/ 6 h 12"/>
                  <a:gd name="T30" fmla="*/ 0 w 6"/>
                  <a:gd name="T31" fmla="*/ 6 h 12"/>
                  <a:gd name="T32" fmla="*/ 0 w 6"/>
                  <a:gd name="T33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12">
                    <a:moveTo>
                      <a:pt x="0" y="6"/>
                    </a:moveTo>
                    <a:lnTo>
                      <a:pt x="0" y="12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91" name="Freeform 515"/>
              <p:cNvSpPr>
                <a:spLocks/>
              </p:cNvSpPr>
              <p:nvPr/>
            </p:nvSpPr>
            <p:spPr bwMode="auto">
              <a:xfrm>
                <a:off x="7140575" y="4940300"/>
                <a:ext cx="9525" cy="19050"/>
              </a:xfrm>
              <a:custGeom>
                <a:avLst/>
                <a:gdLst>
                  <a:gd name="T0" fmla="*/ 0 w 6"/>
                  <a:gd name="T1" fmla="*/ 6 h 12"/>
                  <a:gd name="T2" fmla="*/ 0 w 6"/>
                  <a:gd name="T3" fmla="*/ 12 h 12"/>
                  <a:gd name="T4" fmla="*/ 6 w 6"/>
                  <a:gd name="T5" fmla="*/ 12 h 12"/>
                  <a:gd name="T6" fmla="*/ 6 w 6"/>
                  <a:gd name="T7" fmla="*/ 6 h 12"/>
                  <a:gd name="T8" fmla="*/ 6 w 6"/>
                  <a:gd name="T9" fmla="*/ 6 h 12"/>
                  <a:gd name="T10" fmla="*/ 6 w 6"/>
                  <a:gd name="T11" fmla="*/ 6 h 12"/>
                  <a:gd name="T12" fmla="*/ 6 w 6"/>
                  <a:gd name="T13" fmla="*/ 6 h 12"/>
                  <a:gd name="T14" fmla="*/ 6 w 6"/>
                  <a:gd name="T15" fmla="*/ 6 h 12"/>
                  <a:gd name="T16" fmla="*/ 6 w 6"/>
                  <a:gd name="T17" fmla="*/ 6 h 12"/>
                  <a:gd name="T18" fmla="*/ 6 w 6"/>
                  <a:gd name="T19" fmla="*/ 0 h 12"/>
                  <a:gd name="T20" fmla="*/ 0 w 6"/>
                  <a:gd name="T21" fmla="*/ 0 h 12"/>
                  <a:gd name="T22" fmla="*/ 0 w 6"/>
                  <a:gd name="T23" fmla="*/ 0 h 12"/>
                  <a:gd name="T24" fmla="*/ 0 w 6"/>
                  <a:gd name="T25" fmla="*/ 0 h 12"/>
                  <a:gd name="T26" fmla="*/ 0 w 6"/>
                  <a:gd name="T27" fmla="*/ 6 h 12"/>
                  <a:gd name="T28" fmla="*/ 0 w 6"/>
                  <a:gd name="T29" fmla="*/ 6 h 12"/>
                  <a:gd name="T30" fmla="*/ 0 w 6"/>
                  <a:gd name="T31" fmla="*/ 6 h 12"/>
                  <a:gd name="T32" fmla="*/ 0 w 6"/>
                  <a:gd name="T33" fmla="*/ 6 h 12"/>
                  <a:gd name="T34" fmla="*/ 0 w 6"/>
                  <a:gd name="T3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12">
                    <a:moveTo>
                      <a:pt x="0" y="6"/>
                    </a:moveTo>
                    <a:lnTo>
                      <a:pt x="0" y="12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92" name="Freeform 516"/>
              <p:cNvSpPr>
                <a:spLocks/>
              </p:cNvSpPr>
              <p:nvPr/>
            </p:nvSpPr>
            <p:spPr bwMode="auto">
              <a:xfrm>
                <a:off x="7083425" y="4959350"/>
                <a:ext cx="19050" cy="9525"/>
              </a:xfrm>
              <a:custGeom>
                <a:avLst/>
                <a:gdLst>
                  <a:gd name="T0" fmla="*/ 0 w 12"/>
                  <a:gd name="T1" fmla="*/ 6 h 6"/>
                  <a:gd name="T2" fmla="*/ 6 w 12"/>
                  <a:gd name="T3" fmla="*/ 6 h 6"/>
                  <a:gd name="T4" fmla="*/ 6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12 w 12"/>
                  <a:gd name="T11" fmla="*/ 0 h 6"/>
                  <a:gd name="T12" fmla="*/ 12 w 12"/>
                  <a:gd name="T13" fmla="*/ 0 h 6"/>
                  <a:gd name="T14" fmla="*/ 6 w 12"/>
                  <a:gd name="T15" fmla="*/ 0 h 6"/>
                  <a:gd name="T16" fmla="*/ 6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0 h 6"/>
                  <a:gd name="T24" fmla="*/ 6 w 12"/>
                  <a:gd name="T25" fmla="*/ 0 h 6"/>
                  <a:gd name="T26" fmla="*/ 0 w 12"/>
                  <a:gd name="T27" fmla="*/ 0 h 6"/>
                  <a:gd name="T28" fmla="*/ 0 w 12"/>
                  <a:gd name="T29" fmla="*/ 0 h 6"/>
                  <a:gd name="T30" fmla="*/ 0 w 12"/>
                  <a:gd name="T31" fmla="*/ 6 h 6"/>
                  <a:gd name="T32" fmla="*/ 0 w 12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93" name="Freeform 517"/>
              <p:cNvSpPr>
                <a:spLocks/>
              </p:cNvSpPr>
              <p:nvPr/>
            </p:nvSpPr>
            <p:spPr bwMode="auto">
              <a:xfrm>
                <a:off x="7083425" y="4959350"/>
                <a:ext cx="19050" cy="9525"/>
              </a:xfrm>
              <a:custGeom>
                <a:avLst/>
                <a:gdLst>
                  <a:gd name="T0" fmla="*/ 0 w 12"/>
                  <a:gd name="T1" fmla="*/ 6 h 6"/>
                  <a:gd name="T2" fmla="*/ 6 w 12"/>
                  <a:gd name="T3" fmla="*/ 6 h 6"/>
                  <a:gd name="T4" fmla="*/ 6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12 w 12"/>
                  <a:gd name="T11" fmla="*/ 0 h 6"/>
                  <a:gd name="T12" fmla="*/ 12 w 12"/>
                  <a:gd name="T13" fmla="*/ 0 h 6"/>
                  <a:gd name="T14" fmla="*/ 6 w 12"/>
                  <a:gd name="T15" fmla="*/ 0 h 6"/>
                  <a:gd name="T16" fmla="*/ 6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0 h 6"/>
                  <a:gd name="T24" fmla="*/ 6 w 12"/>
                  <a:gd name="T25" fmla="*/ 0 h 6"/>
                  <a:gd name="T26" fmla="*/ 0 w 12"/>
                  <a:gd name="T27" fmla="*/ 0 h 6"/>
                  <a:gd name="T28" fmla="*/ 0 w 12"/>
                  <a:gd name="T29" fmla="*/ 0 h 6"/>
                  <a:gd name="T30" fmla="*/ 0 w 12"/>
                  <a:gd name="T31" fmla="*/ 6 h 6"/>
                  <a:gd name="T32" fmla="*/ 0 w 12"/>
                  <a:gd name="T33" fmla="*/ 6 h 6"/>
                  <a:gd name="T34" fmla="*/ 0 w 12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94" name="Freeform 518"/>
              <p:cNvSpPr>
                <a:spLocks/>
              </p:cNvSpPr>
              <p:nvPr/>
            </p:nvSpPr>
            <p:spPr bwMode="auto">
              <a:xfrm>
                <a:off x="7197725" y="4749800"/>
                <a:ext cx="19050" cy="9525"/>
              </a:xfrm>
              <a:custGeom>
                <a:avLst/>
                <a:gdLst>
                  <a:gd name="T0" fmla="*/ 6 w 12"/>
                  <a:gd name="T1" fmla="*/ 6 h 6"/>
                  <a:gd name="T2" fmla="*/ 6 w 12"/>
                  <a:gd name="T3" fmla="*/ 6 h 6"/>
                  <a:gd name="T4" fmla="*/ 6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12 w 12"/>
                  <a:gd name="T11" fmla="*/ 6 h 6"/>
                  <a:gd name="T12" fmla="*/ 12 w 12"/>
                  <a:gd name="T13" fmla="*/ 0 h 6"/>
                  <a:gd name="T14" fmla="*/ 12 w 12"/>
                  <a:gd name="T15" fmla="*/ 0 h 6"/>
                  <a:gd name="T16" fmla="*/ 12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0 h 6"/>
                  <a:gd name="T24" fmla="*/ 6 w 12"/>
                  <a:gd name="T25" fmla="*/ 0 h 6"/>
                  <a:gd name="T26" fmla="*/ 0 w 12"/>
                  <a:gd name="T27" fmla="*/ 0 h 6"/>
                  <a:gd name="T28" fmla="*/ 0 w 12"/>
                  <a:gd name="T29" fmla="*/ 6 h 6"/>
                  <a:gd name="T30" fmla="*/ 6 w 12"/>
                  <a:gd name="T31" fmla="*/ 6 h 6"/>
                  <a:gd name="T32" fmla="*/ 6 w 12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95" name="Freeform 519"/>
              <p:cNvSpPr>
                <a:spLocks/>
              </p:cNvSpPr>
              <p:nvPr/>
            </p:nvSpPr>
            <p:spPr bwMode="auto">
              <a:xfrm>
                <a:off x="7197725" y="4749800"/>
                <a:ext cx="19050" cy="9525"/>
              </a:xfrm>
              <a:custGeom>
                <a:avLst/>
                <a:gdLst>
                  <a:gd name="T0" fmla="*/ 6 w 12"/>
                  <a:gd name="T1" fmla="*/ 6 h 6"/>
                  <a:gd name="T2" fmla="*/ 6 w 12"/>
                  <a:gd name="T3" fmla="*/ 6 h 6"/>
                  <a:gd name="T4" fmla="*/ 6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12 w 12"/>
                  <a:gd name="T11" fmla="*/ 6 h 6"/>
                  <a:gd name="T12" fmla="*/ 12 w 12"/>
                  <a:gd name="T13" fmla="*/ 0 h 6"/>
                  <a:gd name="T14" fmla="*/ 12 w 12"/>
                  <a:gd name="T15" fmla="*/ 0 h 6"/>
                  <a:gd name="T16" fmla="*/ 12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0 h 6"/>
                  <a:gd name="T24" fmla="*/ 6 w 12"/>
                  <a:gd name="T25" fmla="*/ 0 h 6"/>
                  <a:gd name="T26" fmla="*/ 0 w 12"/>
                  <a:gd name="T27" fmla="*/ 0 h 6"/>
                  <a:gd name="T28" fmla="*/ 0 w 12"/>
                  <a:gd name="T29" fmla="*/ 6 h 6"/>
                  <a:gd name="T30" fmla="*/ 6 w 12"/>
                  <a:gd name="T31" fmla="*/ 6 h 6"/>
                  <a:gd name="T32" fmla="*/ 6 w 12"/>
                  <a:gd name="T33" fmla="*/ 6 h 6"/>
                  <a:gd name="T34" fmla="*/ 6 w 12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96" name="Freeform 520"/>
              <p:cNvSpPr>
                <a:spLocks/>
              </p:cNvSpPr>
              <p:nvPr/>
            </p:nvSpPr>
            <p:spPr bwMode="auto">
              <a:xfrm>
                <a:off x="7197725" y="4835525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6 h 6"/>
                  <a:gd name="T12" fmla="*/ 6 w 6"/>
                  <a:gd name="T13" fmla="*/ 6 h 6"/>
                  <a:gd name="T14" fmla="*/ 6 w 6"/>
                  <a:gd name="T15" fmla="*/ 0 h 6"/>
                  <a:gd name="T16" fmla="*/ 6 w 6"/>
                  <a:gd name="T17" fmla="*/ 0 h 6"/>
                  <a:gd name="T18" fmla="*/ 6 w 6"/>
                  <a:gd name="T19" fmla="*/ 0 h 6"/>
                  <a:gd name="T20" fmla="*/ 6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6 h 6"/>
                  <a:gd name="T28" fmla="*/ 0 w 6"/>
                  <a:gd name="T29" fmla="*/ 6 h 6"/>
                  <a:gd name="T30" fmla="*/ 0 w 6"/>
                  <a:gd name="T31" fmla="*/ 6 h 6"/>
                  <a:gd name="T32" fmla="*/ 0 w 6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97" name="Freeform 521"/>
              <p:cNvSpPr>
                <a:spLocks/>
              </p:cNvSpPr>
              <p:nvPr/>
            </p:nvSpPr>
            <p:spPr bwMode="auto">
              <a:xfrm>
                <a:off x="7197725" y="4835525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6 h 6"/>
                  <a:gd name="T12" fmla="*/ 6 w 6"/>
                  <a:gd name="T13" fmla="*/ 6 h 6"/>
                  <a:gd name="T14" fmla="*/ 6 w 6"/>
                  <a:gd name="T15" fmla="*/ 0 h 6"/>
                  <a:gd name="T16" fmla="*/ 6 w 6"/>
                  <a:gd name="T17" fmla="*/ 0 h 6"/>
                  <a:gd name="T18" fmla="*/ 6 w 6"/>
                  <a:gd name="T19" fmla="*/ 0 h 6"/>
                  <a:gd name="T20" fmla="*/ 6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6 h 6"/>
                  <a:gd name="T28" fmla="*/ 0 w 6"/>
                  <a:gd name="T29" fmla="*/ 6 h 6"/>
                  <a:gd name="T30" fmla="*/ 0 w 6"/>
                  <a:gd name="T31" fmla="*/ 6 h 6"/>
                  <a:gd name="T32" fmla="*/ 0 w 6"/>
                  <a:gd name="T33" fmla="*/ 6 h 6"/>
                  <a:gd name="T34" fmla="*/ 0 w 6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98" name="Freeform 522"/>
              <p:cNvSpPr>
                <a:spLocks/>
              </p:cNvSpPr>
              <p:nvPr/>
            </p:nvSpPr>
            <p:spPr bwMode="auto">
              <a:xfrm>
                <a:off x="7216775" y="4864100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6 h 6"/>
                  <a:gd name="T12" fmla="*/ 6 w 6"/>
                  <a:gd name="T13" fmla="*/ 0 h 6"/>
                  <a:gd name="T14" fmla="*/ 6 w 6"/>
                  <a:gd name="T15" fmla="*/ 0 h 6"/>
                  <a:gd name="T16" fmla="*/ 6 w 6"/>
                  <a:gd name="T17" fmla="*/ 0 h 6"/>
                  <a:gd name="T18" fmla="*/ 6 w 6"/>
                  <a:gd name="T19" fmla="*/ 0 h 6"/>
                  <a:gd name="T20" fmla="*/ 6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0 h 6"/>
                  <a:gd name="T28" fmla="*/ 0 w 6"/>
                  <a:gd name="T29" fmla="*/ 6 h 6"/>
                  <a:gd name="T30" fmla="*/ 0 w 6"/>
                  <a:gd name="T31" fmla="*/ 6 h 6"/>
                  <a:gd name="T32" fmla="*/ 0 w 6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99" name="Freeform 523"/>
              <p:cNvSpPr>
                <a:spLocks/>
              </p:cNvSpPr>
              <p:nvPr/>
            </p:nvSpPr>
            <p:spPr bwMode="auto">
              <a:xfrm>
                <a:off x="7216775" y="4864100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6 h 6"/>
                  <a:gd name="T12" fmla="*/ 6 w 6"/>
                  <a:gd name="T13" fmla="*/ 0 h 6"/>
                  <a:gd name="T14" fmla="*/ 6 w 6"/>
                  <a:gd name="T15" fmla="*/ 0 h 6"/>
                  <a:gd name="T16" fmla="*/ 6 w 6"/>
                  <a:gd name="T17" fmla="*/ 0 h 6"/>
                  <a:gd name="T18" fmla="*/ 6 w 6"/>
                  <a:gd name="T19" fmla="*/ 0 h 6"/>
                  <a:gd name="T20" fmla="*/ 6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0 h 6"/>
                  <a:gd name="T28" fmla="*/ 0 w 6"/>
                  <a:gd name="T29" fmla="*/ 6 h 6"/>
                  <a:gd name="T30" fmla="*/ 0 w 6"/>
                  <a:gd name="T31" fmla="*/ 6 h 6"/>
                  <a:gd name="T32" fmla="*/ 0 w 6"/>
                  <a:gd name="T33" fmla="*/ 6 h 6"/>
                  <a:gd name="T34" fmla="*/ 0 w 6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300" name="Freeform 524"/>
              <p:cNvSpPr>
                <a:spLocks/>
              </p:cNvSpPr>
              <p:nvPr/>
            </p:nvSpPr>
            <p:spPr bwMode="auto">
              <a:xfrm>
                <a:off x="7131050" y="4883150"/>
                <a:ext cx="19050" cy="9525"/>
              </a:xfrm>
              <a:custGeom>
                <a:avLst/>
                <a:gdLst>
                  <a:gd name="T0" fmla="*/ 6 w 12"/>
                  <a:gd name="T1" fmla="*/ 6 h 6"/>
                  <a:gd name="T2" fmla="*/ 6 w 12"/>
                  <a:gd name="T3" fmla="*/ 6 h 6"/>
                  <a:gd name="T4" fmla="*/ 6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12 w 12"/>
                  <a:gd name="T11" fmla="*/ 6 h 6"/>
                  <a:gd name="T12" fmla="*/ 12 w 12"/>
                  <a:gd name="T13" fmla="*/ 6 h 6"/>
                  <a:gd name="T14" fmla="*/ 6 w 12"/>
                  <a:gd name="T15" fmla="*/ 0 h 6"/>
                  <a:gd name="T16" fmla="*/ 6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0 h 6"/>
                  <a:gd name="T24" fmla="*/ 6 w 12"/>
                  <a:gd name="T25" fmla="*/ 0 h 6"/>
                  <a:gd name="T26" fmla="*/ 0 w 12"/>
                  <a:gd name="T27" fmla="*/ 0 h 6"/>
                  <a:gd name="T28" fmla="*/ 0 w 12"/>
                  <a:gd name="T29" fmla="*/ 6 h 6"/>
                  <a:gd name="T30" fmla="*/ 6 w 12"/>
                  <a:gd name="T31" fmla="*/ 6 h 6"/>
                  <a:gd name="T32" fmla="*/ 6 w 12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301" name="Freeform 525"/>
              <p:cNvSpPr>
                <a:spLocks/>
              </p:cNvSpPr>
              <p:nvPr/>
            </p:nvSpPr>
            <p:spPr bwMode="auto">
              <a:xfrm>
                <a:off x="7131050" y="4883150"/>
                <a:ext cx="19050" cy="9525"/>
              </a:xfrm>
              <a:custGeom>
                <a:avLst/>
                <a:gdLst>
                  <a:gd name="T0" fmla="*/ 6 w 12"/>
                  <a:gd name="T1" fmla="*/ 6 h 6"/>
                  <a:gd name="T2" fmla="*/ 6 w 12"/>
                  <a:gd name="T3" fmla="*/ 6 h 6"/>
                  <a:gd name="T4" fmla="*/ 6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12 w 12"/>
                  <a:gd name="T11" fmla="*/ 6 h 6"/>
                  <a:gd name="T12" fmla="*/ 12 w 12"/>
                  <a:gd name="T13" fmla="*/ 6 h 6"/>
                  <a:gd name="T14" fmla="*/ 6 w 12"/>
                  <a:gd name="T15" fmla="*/ 0 h 6"/>
                  <a:gd name="T16" fmla="*/ 6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0 h 6"/>
                  <a:gd name="T24" fmla="*/ 6 w 12"/>
                  <a:gd name="T25" fmla="*/ 0 h 6"/>
                  <a:gd name="T26" fmla="*/ 0 w 12"/>
                  <a:gd name="T27" fmla="*/ 0 h 6"/>
                  <a:gd name="T28" fmla="*/ 0 w 12"/>
                  <a:gd name="T29" fmla="*/ 6 h 6"/>
                  <a:gd name="T30" fmla="*/ 6 w 12"/>
                  <a:gd name="T31" fmla="*/ 6 h 6"/>
                  <a:gd name="T32" fmla="*/ 6 w 12"/>
                  <a:gd name="T33" fmla="*/ 6 h 6"/>
                  <a:gd name="T34" fmla="*/ 6 w 12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302" name="Freeform 526"/>
              <p:cNvSpPr>
                <a:spLocks/>
              </p:cNvSpPr>
              <p:nvPr/>
            </p:nvSpPr>
            <p:spPr bwMode="auto">
              <a:xfrm>
                <a:off x="7188200" y="4921250"/>
                <a:ext cx="9525" cy="19050"/>
              </a:xfrm>
              <a:custGeom>
                <a:avLst/>
                <a:gdLst>
                  <a:gd name="T0" fmla="*/ 0 w 6"/>
                  <a:gd name="T1" fmla="*/ 6 h 12"/>
                  <a:gd name="T2" fmla="*/ 6 w 6"/>
                  <a:gd name="T3" fmla="*/ 6 h 12"/>
                  <a:gd name="T4" fmla="*/ 6 w 6"/>
                  <a:gd name="T5" fmla="*/ 12 h 12"/>
                  <a:gd name="T6" fmla="*/ 6 w 6"/>
                  <a:gd name="T7" fmla="*/ 6 h 12"/>
                  <a:gd name="T8" fmla="*/ 6 w 6"/>
                  <a:gd name="T9" fmla="*/ 6 h 12"/>
                  <a:gd name="T10" fmla="*/ 6 w 6"/>
                  <a:gd name="T11" fmla="*/ 6 h 12"/>
                  <a:gd name="T12" fmla="*/ 6 w 6"/>
                  <a:gd name="T13" fmla="*/ 6 h 12"/>
                  <a:gd name="T14" fmla="*/ 6 w 6"/>
                  <a:gd name="T15" fmla="*/ 6 h 12"/>
                  <a:gd name="T16" fmla="*/ 6 w 6"/>
                  <a:gd name="T17" fmla="*/ 6 h 12"/>
                  <a:gd name="T18" fmla="*/ 6 w 6"/>
                  <a:gd name="T19" fmla="*/ 0 h 12"/>
                  <a:gd name="T20" fmla="*/ 6 w 6"/>
                  <a:gd name="T21" fmla="*/ 0 h 12"/>
                  <a:gd name="T22" fmla="*/ 0 w 6"/>
                  <a:gd name="T23" fmla="*/ 0 h 12"/>
                  <a:gd name="T24" fmla="*/ 0 w 6"/>
                  <a:gd name="T25" fmla="*/ 0 h 12"/>
                  <a:gd name="T26" fmla="*/ 0 w 6"/>
                  <a:gd name="T27" fmla="*/ 6 h 12"/>
                  <a:gd name="T28" fmla="*/ 0 w 6"/>
                  <a:gd name="T29" fmla="*/ 6 h 12"/>
                  <a:gd name="T30" fmla="*/ 0 w 6"/>
                  <a:gd name="T31" fmla="*/ 6 h 12"/>
                  <a:gd name="T32" fmla="*/ 0 w 6"/>
                  <a:gd name="T33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12">
                    <a:moveTo>
                      <a:pt x="0" y="6"/>
                    </a:moveTo>
                    <a:lnTo>
                      <a:pt x="6" y="6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303" name="Freeform 527"/>
              <p:cNvSpPr>
                <a:spLocks/>
              </p:cNvSpPr>
              <p:nvPr/>
            </p:nvSpPr>
            <p:spPr bwMode="auto">
              <a:xfrm>
                <a:off x="7188200" y="4921250"/>
                <a:ext cx="9525" cy="19050"/>
              </a:xfrm>
              <a:custGeom>
                <a:avLst/>
                <a:gdLst>
                  <a:gd name="T0" fmla="*/ 0 w 6"/>
                  <a:gd name="T1" fmla="*/ 6 h 12"/>
                  <a:gd name="T2" fmla="*/ 6 w 6"/>
                  <a:gd name="T3" fmla="*/ 6 h 12"/>
                  <a:gd name="T4" fmla="*/ 6 w 6"/>
                  <a:gd name="T5" fmla="*/ 12 h 12"/>
                  <a:gd name="T6" fmla="*/ 6 w 6"/>
                  <a:gd name="T7" fmla="*/ 6 h 12"/>
                  <a:gd name="T8" fmla="*/ 6 w 6"/>
                  <a:gd name="T9" fmla="*/ 6 h 12"/>
                  <a:gd name="T10" fmla="*/ 6 w 6"/>
                  <a:gd name="T11" fmla="*/ 6 h 12"/>
                  <a:gd name="T12" fmla="*/ 6 w 6"/>
                  <a:gd name="T13" fmla="*/ 6 h 12"/>
                  <a:gd name="T14" fmla="*/ 6 w 6"/>
                  <a:gd name="T15" fmla="*/ 6 h 12"/>
                  <a:gd name="T16" fmla="*/ 6 w 6"/>
                  <a:gd name="T17" fmla="*/ 6 h 12"/>
                  <a:gd name="T18" fmla="*/ 6 w 6"/>
                  <a:gd name="T19" fmla="*/ 0 h 12"/>
                  <a:gd name="T20" fmla="*/ 6 w 6"/>
                  <a:gd name="T21" fmla="*/ 0 h 12"/>
                  <a:gd name="T22" fmla="*/ 0 w 6"/>
                  <a:gd name="T23" fmla="*/ 0 h 12"/>
                  <a:gd name="T24" fmla="*/ 0 w 6"/>
                  <a:gd name="T25" fmla="*/ 0 h 12"/>
                  <a:gd name="T26" fmla="*/ 0 w 6"/>
                  <a:gd name="T27" fmla="*/ 6 h 12"/>
                  <a:gd name="T28" fmla="*/ 0 w 6"/>
                  <a:gd name="T29" fmla="*/ 6 h 12"/>
                  <a:gd name="T30" fmla="*/ 0 w 6"/>
                  <a:gd name="T31" fmla="*/ 6 h 12"/>
                  <a:gd name="T32" fmla="*/ 0 w 6"/>
                  <a:gd name="T33" fmla="*/ 6 h 12"/>
                  <a:gd name="T34" fmla="*/ 0 w 6"/>
                  <a:gd name="T3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12">
                    <a:moveTo>
                      <a:pt x="0" y="6"/>
                    </a:moveTo>
                    <a:lnTo>
                      <a:pt x="6" y="6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304" name="Freeform 528"/>
              <p:cNvSpPr>
                <a:spLocks/>
              </p:cNvSpPr>
              <p:nvPr/>
            </p:nvSpPr>
            <p:spPr bwMode="auto">
              <a:xfrm>
                <a:off x="7121525" y="4940300"/>
                <a:ext cx="19050" cy="9525"/>
              </a:xfrm>
              <a:custGeom>
                <a:avLst/>
                <a:gdLst>
                  <a:gd name="T0" fmla="*/ 6 w 12"/>
                  <a:gd name="T1" fmla="*/ 6 h 6"/>
                  <a:gd name="T2" fmla="*/ 6 w 12"/>
                  <a:gd name="T3" fmla="*/ 6 h 6"/>
                  <a:gd name="T4" fmla="*/ 6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12 w 12"/>
                  <a:gd name="T11" fmla="*/ 0 h 6"/>
                  <a:gd name="T12" fmla="*/ 12 w 12"/>
                  <a:gd name="T13" fmla="*/ 0 h 6"/>
                  <a:gd name="T14" fmla="*/ 12 w 12"/>
                  <a:gd name="T15" fmla="*/ 0 h 6"/>
                  <a:gd name="T16" fmla="*/ 12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0 h 6"/>
                  <a:gd name="T24" fmla="*/ 6 w 12"/>
                  <a:gd name="T25" fmla="*/ 0 h 6"/>
                  <a:gd name="T26" fmla="*/ 0 w 12"/>
                  <a:gd name="T27" fmla="*/ 0 h 6"/>
                  <a:gd name="T28" fmla="*/ 0 w 12"/>
                  <a:gd name="T29" fmla="*/ 0 h 6"/>
                  <a:gd name="T30" fmla="*/ 6 w 12"/>
                  <a:gd name="T31" fmla="*/ 6 h 6"/>
                  <a:gd name="T32" fmla="*/ 6 w 12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305" name="Freeform 529"/>
              <p:cNvSpPr>
                <a:spLocks/>
              </p:cNvSpPr>
              <p:nvPr/>
            </p:nvSpPr>
            <p:spPr bwMode="auto">
              <a:xfrm>
                <a:off x="7121525" y="4940300"/>
                <a:ext cx="19050" cy="9525"/>
              </a:xfrm>
              <a:custGeom>
                <a:avLst/>
                <a:gdLst>
                  <a:gd name="T0" fmla="*/ 6 w 12"/>
                  <a:gd name="T1" fmla="*/ 6 h 6"/>
                  <a:gd name="T2" fmla="*/ 6 w 12"/>
                  <a:gd name="T3" fmla="*/ 6 h 6"/>
                  <a:gd name="T4" fmla="*/ 6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12 w 12"/>
                  <a:gd name="T11" fmla="*/ 0 h 6"/>
                  <a:gd name="T12" fmla="*/ 12 w 12"/>
                  <a:gd name="T13" fmla="*/ 0 h 6"/>
                  <a:gd name="T14" fmla="*/ 12 w 12"/>
                  <a:gd name="T15" fmla="*/ 0 h 6"/>
                  <a:gd name="T16" fmla="*/ 12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0 h 6"/>
                  <a:gd name="T24" fmla="*/ 6 w 12"/>
                  <a:gd name="T25" fmla="*/ 0 h 6"/>
                  <a:gd name="T26" fmla="*/ 0 w 12"/>
                  <a:gd name="T27" fmla="*/ 0 h 6"/>
                  <a:gd name="T28" fmla="*/ 0 w 12"/>
                  <a:gd name="T29" fmla="*/ 0 h 6"/>
                  <a:gd name="T30" fmla="*/ 6 w 12"/>
                  <a:gd name="T31" fmla="*/ 6 h 6"/>
                  <a:gd name="T32" fmla="*/ 6 w 12"/>
                  <a:gd name="T33" fmla="*/ 6 h 6"/>
                  <a:gd name="T34" fmla="*/ 6 w 12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306" name="Freeform 530"/>
              <p:cNvSpPr>
                <a:spLocks/>
              </p:cNvSpPr>
              <p:nvPr/>
            </p:nvSpPr>
            <p:spPr bwMode="auto">
              <a:xfrm>
                <a:off x="7178675" y="4892675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6 h 6"/>
                  <a:gd name="T12" fmla="*/ 6 w 6"/>
                  <a:gd name="T13" fmla="*/ 0 h 6"/>
                  <a:gd name="T14" fmla="*/ 6 w 6"/>
                  <a:gd name="T15" fmla="*/ 0 h 6"/>
                  <a:gd name="T16" fmla="*/ 6 w 6"/>
                  <a:gd name="T17" fmla="*/ 0 h 6"/>
                  <a:gd name="T18" fmla="*/ 6 w 6"/>
                  <a:gd name="T19" fmla="*/ 0 h 6"/>
                  <a:gd name="T20" fmla="*/ 6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0 h 6"/>
                  <a:gd name="T28" fmla="*/ 0 w 6"/>
                  <a:gd name="T29" fmla="*/ 6 h 6"/>
                  <a:gd name="T30" fmla="*/ 0 w 6"/>
                  <a:gd name="T31" fmla="*/ 6 h 6"/>
                  <a:gd name="T32" fmla="*/ 0 w 6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307" name="Freeform 531"/>
              <p:cNvSpPr>
                <a:spLocks/>
              </p:cNvSpPr>
              <p:nvPr/>
            </p:nvSpPr>
            <p:spPr bwMode="auto">
              <a:xfrm>
                <a:off x="7178675" y="4892675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6 h 6"/>
                  <a:gd name="T12" fmla="*/ 6 w 6"/>
                  <a:gd name="T13" fmla="*/ 0 h 6"/>
                  <a:gd name="T14" fmla="*/ 6 w 6"/>
                  <a:gd name="T15" fmla="*/ 0 h 6"/>
                  <a:gd name="T16" fmla="*/ 6 w 6"/>
                  <a:gd name="T17" fmla="*/ 0 h 6"/>
                  <a:gd name="T18" fmla="*/ 6 w 6"/>
                  <a:gd name="T19" fmla="*/ 0 h 6"/>
                  <a:gd name="T20" fmla="*/ 6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0 h 6"/>
                  <a:gd name="T28" fmla="*/ 0 w 6"/>
                  <a:gd name="T29" fmla="*/ 6 h 6"/>
                  <a:gd name="T30" fmla="*/ 0 w 6"/>
                  <a:gd name="T31" fmla="*/ 6 h 6"/>
                  <a:gd name="T32" fmla="*/ 0 w 6"/>
                  <a:gd name="T33" fmla="*/ 6 h 6"/>
                  <a:gd name="T34" fmla="*/ 0 w 6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308" name="Freeform 532"/>
              <p:cNvSpPr>
                <a:spLocks/>
              </p:cNvSpPr>
              <p:nvPr/>
            </p:nvSpPr>
            <p:spPr bwMode="auto">
              <a:xfrm>
                <a:off x="7169150" y="4835525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6 h 6"/>
                  <a:gd name="T12" fmla="*/ 6 w 6"/>
                  <a:gd name="T13" fmla="*/ 6 h 6"/>
                  <a:gd name="T14" fmla="*/ 6 w 6"/>
                  <a:gd name="T15" fmla="*/ 0 h 6"/>
                  <a:gd name="T16" fmla="*/ 6 w 6"/>
                  <a:gd name="T17" fmla="*/ 0 h 6"/>
                  <a:gd name="T18" fmla="*/ 6 w 6"/>
                  <a:gd name="T19" fmla="*/ 0 h 6"/>
                  <a:gd name="T20" fmla="*/ 6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6 h 6"/>
                  <a:gd name="T28" fmla="*/ 0 w 6"/>
                  <a:gd name="T29" fmla="*/ 6 h 6"/>
                  <a:gd name="T30" fmla="*/ 0 w 6"/>
                  <a:gd name="T31" fmla="*/ 6 h 6"/>
                  <a:gd name="T32" fmla="*/ 0 w 6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309" name="Freeform 533"/>
              <p:cNvSpPr>
                <a:spLocks/>
              </p:cNvSpPr>
              <p:nvPr/>
            </p:nvSpPr>
            <p:spPr bwMode="auto">
              <a:xfrm>
                <a:off x="7169150" y="4835525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6 h 6"/>
                  <a:gd name="T12" fmla="*/ 6 w 6"/>
                  <a:gd name="T13" fmla="*/ 6 h 6"/>
                  <a:gd name="T14" fmla="*/ 6 w 6"/>
                  <a:gd name="T15" fmla="*/ 0 h 6"/>
                  <a:gd name="T16" fmla="*/ 6 w 6"/>
                  <a:gd name="T17" fmla="*/ 0 h 6"/>
                  <a:gd name="T18" fmla="*/ 6 w 6"/>
                  <a:gd name="T19" fmla="*/ 0 h 6"/>
                  <a:gd name="T20" fmla="*/ 6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6 h 6"/>
                  <a:gd name="T28" fmla="*/ 0 w 6"/>
                  <a:gd name="T29" fmla="*/ 6 h 6"/>
                  <a:gd name="T30" fmla="*/ 0 w 6"/>
                  <a:gd name="T31" fmla="*/ 6 h 6"/>
                  <a:gd name="T32" fmla="*/ 0 w 6"/>
                  <a:gd name="T33" fmla="*/ 6 h 6"/>
                  <a:gd name="T34" fmla="*/ 0 w 6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310" name="Freeform 534"/>
              <p:cNvSpPr>
                <a:spLocks/>
              </p:cNvSpPr>
              <p:nvPr/>
            </p:nvSpPr>
            <p:spPr bwMode="auto">
              <a:xfrm>
                <a:off x="7121525" y="4845050"/>
                <a:ext cx="9525" cy="19050"/>
              </a:xfrm>
              <a:custGeom>
                <a:avLst/>
                <a:gdLst>
                  <a:gd name="T0" fmla="*/ 0 w 6"/>
                  <a:gd name="T1" fmla="*/ 6 h 12"/>
                  <a:gd name="T2" fmla="*/ 0 w 6"/>
                  <a:gd name="T3" fmla="*/ 12 h 12"/>
                  <a:gd name="T4" fmla="*/ 0 w 6"/>
                  <a:gd name="T5" fmla="*/ 12 h 12"/>
                  <a:gd name="T6" fmla="*/ 6 w 6"/>
                  <a:gd name="T7" fmla="*/ 12 h 12"/>
                  <a:gd name="T8" fmla="*/ 6 w 6"/>
                  <a:gd name="T9" fmla="*/ 12 h 12"/>
                  <a:gd name="T10" fmla="*/ 6 w 6"/>
                  <a:gd name="T11" fmla="*/ 6 h 12"/>
                  <a:gd name="T12" fmla="*/ 6 w 6"/>
                  <a:gd name="T13" fmla="*/ 6 h 12"/>
                  <a:gd name="T14" fmla="*/ 6 w 6"/>
                  <a:gd name="T15" fmla="*/ 6 h 12"/>
                  <a:gd name="T16" fmla="*/ 6 w 6"/>
                  <a:gd name="T17" fmla="*/ 6 h 12"/>
                  <a:gd name="T18" fmla="*/ 0 w 6"/>
                  <a:gd name="T19" fmla="*/ 6 h 12"/>
                  <a:gd name="T20" fmla="*/ 0 w 6"/>
                  <a:gd name="T21" fmla="*/ 0 h 12"/>
                  <a:gd name="T22" fmla="*/ 0 w 6"/>
                  <a:gd name="T23" fmla="*/ 6 h 12"/>
                  <a:gd name="T24" fmla="*/ 0 w 6"/>
                  <a:gd name="T25" fmla="*/ 6 h 12"/>
                  <a:gd name="T26" fmla="*/ 0 w 6"/>
                  <a:gd name="T27" fmla="*/ 6 h 12"/>
                  <a:gd name="T28" fmla="*/ 0 w 6"/>
                  <a:gd name="T29" fmla="*/ 6 h 12"/>
                  <a:gd name="T30" fmla="*/ 0 w 6"/>
                  <a:gd name="T31" fmla="*/ 6 h 12"/>
                  <a:gd name="T32" fmla="*/ 0 w 6"/>
                  <a:gd name="T33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12">
                    <a:moveTo>
                      <a:pt x="0" y="6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311" name="Freeform 535"/>
              <p:cNvSpPr>
                <a:spLocks/>
              </p:cNvSpPr>
              <p:nvPr/>
            </p:nvSpPr>
            <p:spPr bwMode="auto">
              <a:xfrm>
                <a:off x="7121525" y="4845050"/>
                <a:ext cx="9525" cy="19050"/>
              </a:xfrm>
              <a:custGeom>
                <a:avLst/>
                <a:gdLst>
                  <a:gd name="T0" fmla="*/ 0 w 6"/>
                  <a:gd name="T1" fmla="*/ 6 h 12"/>
                  <a:gd name="T2" fmla="*/ 0 w 6"/>
                  <a:gd name="T3" fmla="*/ 12 h 12"/>
                  <a:gd name="T4" fmla="*/ 0 w 6"/>
                  <a:gd name="T5" fmla="*/ 12 h 12"/>
                  <a:gd name="T6" fmla="*/ 6 w 6"/>
                  <a:gd name="T7" fmla="*/ 12 h 12"/>
                  <a:gd name="T8" fmla="*/ 6 w 6"/>
                  <a:gd name="T9" fmla="*/ 12 h 12"/>
                  <a:gd name="T10" fmla="*/ 6 w 6"/>
                  <a:gd name="T11" fmla="*/ 6 h 12"/>
                  <a:gd name="T12" fmla="*/ 6 w 6"/>
                  <a:gd name="T13" fmla="*/ 6 h 12"/>
                  <a:gd name="T14" fmla="*/ 6 w 6"/>
                  <a:gd name="T15" fmla="*/ 6 h 12"/>
                  <a:gd name="T16" fmla="*/ 6 w 6"/>
                  <a:gd name="T17" fmla="*/ 6 h 12"/>
                  <a:gd name="T18" fmla="*/ 0 w 6"/>
                  <a:gd name="T19" fmla="*/ 6 h 12"/>
                  <a:gd name="T20" fmla="*/ 0 w 6"/>
                  <a:gd name="T21" fmla="*/ 0 h 12"/>
                  <a:gd name="T22" fmla="*/ 0 w 6"/>
                  <a:gd name="T23" fmla="*/ 6 h 12"/>
                  <a:gd name="T24" fmla="*/ 0 w 6"/>
                  <a:gd name="T25" fmla="*/ 6 h 12"/>
                  <a:gd name="T26" fmla="*/ 0 w 6"/>
                  <a:gd name="T27" fmla="*/ 6 h 12"/>
                  <a:gd name="T28" fmla="*/ 0 w 6"/>
                  <a:gd name="T29" fmla="*/ 6 h 12"/>
                  <a:gd name="T30" fmla="*/ 0 w 6"/>
                  <a:gd name="T31" fmla="*/ 6 h 12"/>
                  <a:gd name="T32" fmla="*/ 0 w 6"/>
                  <a:gd name="T33" fmla="*/ 6 h 12"/>
                  <a:gd name="T34" fmla="*/ 0 w 6"/>
                  <a:gd name="T3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12">
                    <a:moveTo>
                      <a:pt x="0" y="6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312" name="Freeform 536"/>
              <p:cNvSpPr>
                <a:spLocks/>
              </p:cNvSpPr>
              <p:nvPr/>
            </p:nvSpPr>
            <p:spPr bwMode="auto">
              <a:xfrm>
                <a:off x="7054850" y="4768850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6 h 6"/>
                  <a:gd name="T12" fmla="*/ 6 w 6"/>
                  <a:gd name="T13" fmla="*/ 6 h 6"/>
                  <a:gd name="T14" fmla="*/ 6 w 6"/>
                  <a:gd name="T15" fmla="*/ 0 h 6"/>
                  <a:gd name="T16" fmla="*/ 6 w 6"/>
                  <a:gd name="T17" fmla="*/ 0 h 6"/>
                  <a:gd name="T18" fmla="*/ 6 w 6"/>
                  <a:gd name="T19" fmla="*/ 0 h 6"/>
                  <a:gd name="T20" fmla="*/ 6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0 h 6"/>
                  <a:gd name="T28" fmla="*/ 0 w 6"/>
                  <a:gd name="T29" fmla="*/ 6 h 6"/>
                  <a:gd name="T30" fmla="*/ 0 w 6"/>
                  <a:gd name="T31" fmla="*/ 6 h 6"/>
                  <a:gd name="T32" fmla="*/ 0 w 6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313" name="Freeform 537"/>
              <p:cNvSpPr>
                <a:spLocks/>
              </p:cNvSpPr>
              <p:nvPr/>
            </p:nvSpPr>
            <p:spPr bwMode="auto">
              <a:xfrm>
                <a:off x="7054850" y="4768850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6 h 6"/>
                  <a:gd name="T12" fmla="*/ 6 w 6"/>
                  <a:gd name="T13" fmla="*/ 6 h 6"/>
                  <a:gd name="T14" fmla="*/ 6 w 6"/>
                  <a:gd name="T15" fmla="*/ 0 h 6"/>
                  <a:gd name="T16" fmla="*/ 6 w 6"/>
                  <a:gd name="T17" fmla="*/ 0 h 6"/>
                  <a:gd name="T18" fmla="*/ 6 w 6"/>
                  <a:gd name="T19" fmla="*/ 0 h 6"/>
                  <a:gd name="T20" fmla="*/ 6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0 h 6"/>
                  <a:gd name="T28" fmla="*/ 0 w 6"/>
                  <a:gd name="T29" fmla="*/ 6 h 6"/>
                  <a:gd name="T30" fmla="*/ 0 w 6"/>
                  <a:gd name="T31" fmla="*/ 6 h 6"/>
                  <a:gd name="T32" fmla="*/ 0 w 6"/>
                  <a:gd name="T33" fmla="*/ 6 h 6"/>
                  <a:gd name="T34" fmla="*/ 0 w 6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314" name="Freeform 538"/>
              <p:cNvSpPr>
                <a:spLocks/>
              </p:cNvSpPr>
              <p:nvPr/>
            </p:nvSpPr>
            <p:spPr bwMode="auto">
              <a:xfrm>
                <a:off x="7064375" y="4797425"/>
                <a:ext cx="19050" cy="19050"/>
              </a:xfrm>
              <a:custGeom>
                <a:avLst/>
                <a:gdLst>
                  <a:gd name="T0" fmla="*/ 6 w 12"/>
                  <a:gd name="T1" fmla="*/ 6 h 12"/>
                  <a:gd name="T2" fmla="*/ 6 w 12"/>
                  <a:gd name="T3" fmla="*/ 12 h 12"/>
                  <a:gd name="T4" fmla="*/ 6 w 12"/>
                  <a:gd name="T5" fmla="*/ 12 h 12"/>
                  <a:gd name="T6" fmla="*/ 6 w 12"/>
                  <a:gd name="T7" fmla="*/ 6 h 12"/>
                  <a:gd name="T8" fmla="*/ 6 w 12"/>
                  <a:gd name="T9" fmla="*/ 6 h 12"/>
                  <a:gd name="T10" fmla="*/ 12 w 12"/>
                  <a:gd name="T11" fmla="*/ 6 h 12"/>
                  <a:gd name="T12" fmla="*/ 12 w 12"/>
                  <a:gd name="T13" fmla="*/ 6 h 12"/>
                  <a:gd name="T14" fmla="*/ 6 w 12"/>
                  <a:gd name="T15" fmla="*/ 6 h 12"/>
                  <a:gd name="T16" fmla="*/ 6 w 12"/>
                  <a:gd name="T17" fmla="*/ 6 h 12"/>
                  <a:gd name="T18" fmla="*/ 6 w 12"/>
                  <a:gd name="T19" fmla="*/ 0 h 12"/>
                  <a:gd name="T20" fmla="*/ 6 w 12"/>
                  <a:gd name="T21" fmla="*/ 0 h 12"/>
                  <a:gd name="T22" fmla="*/ 6 w 12"/>
                  <a:gd name="T23" fmla="*/ 0 h 12"/>
                  <a:gd name="T24" fmla="*/ 6 w 12"/>
                  <a:gd name="T25" fmla="*/ 0 h 12"/>
                  <a:gd name="T26" fmla="*/ 0 w 12"/>
                  <a:gd name="T27" fmla="*/ 6 h 12"/>
                  <a:gd name="T28" fmla="*/ 0 w 12"/>
                  <a:gd name="T29" fmla="*/ 6 h 12"/>
                  <a:gd name="T30" fmla="*/ 6 w 12"/>
                  <a:gd name="T31" fmla="*/ 6 h 12"/>
                  <a:gd name="T32" fmla="*/ 6 w 12"/>
                  <a:gd name="T33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" h="12">
                    <a:moveTo>
                      <a:pt x="6" y="6"/>
                    </a:moveTo>
                    <a:lnTo>
                      <a:pt x="6" y="12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315" name="Freeform 539"/>
              <p:cNvSpPr>
                <a:spLocks/>
              </p:cNvSpPr>
              <p:nvPr/>
            </p:nvSpPr>
            <p:spPr bwMode="auto">
              <a:xfrm>
                <a:off x="7064375" y="4797425"/>
                <a:ext cx="19050" cy="19050"/>
              </a:xfrm>
              <a:custGeom>
                <a:avLst/>
                <a:gdLst>
                  <a:gd name="T0" fmla="*/ 6 w 12"/>
                  <a:gd name="T1" fmla="*/ 6 h 12"/>
                  <a:gd name="T2" fmla="*/ 6 w 12"/>
                  <a:gd name="T3" fmla="*/ 12 h 12"/>
                  <a:gd name="T4" fmla="*/ 6 w 12"/>
                  <a:gd name="T5" fmla="*/ 12 h 12"/>
                  <a:gd name="T6" fmla="*/ 6 w 12"/>
                  <a:gd name="T7" fmla="*/ 6 h 12"/>
                  <a:gd name="T8" fmla="*/ 6 w 12"/>
                  <a:gd name="T9" fmla="*/ 6 h 12"/>
                  <a:gd name="T10" fmla="*/ 12 w 12"/>
                  <a:gd name="T11" fmla="*/ 6 h 12"/>
                  <a:gd name="T12" fmla="*/ 12 w 12"/>
                  <a:gd name="T13" fmla="*/ 6 h 12"/>
                  <a:gd name="T14" fmla="*/ 6 w 12"/>
                  <a:gd name="T15" fmla="*/ 6 h 12"/>
                  <a:gd name="T16" fmla="*/ 6 w 12"/>
                  <a:gd name="T17" fmla="*/ 6 h 12"/>
                  <a:gd name="T18" fmla="*/ 6 w 12"/>
                  <a:gd name="T19" fmla="*/ 0 h 12"/>
                  <a:gd name="T20" fmla="*/ 6 w 12"/>
                  <a:gd name="T21" fmla="*/ 0 h 12"/>
                  <a:gd name="T22" fmla="*/ 6 w 12"/>
                  <a:gd name="T23" fmla="*/ 0 h 12"/>
                  <a:gd name="T24" fmla="*/ 6 w 12"/>
                  <a:gd name="T25" fmla="*/ 0 h 12"/>
                  <a:gd name="T26" fmla="*/ 0 w 12"/>
                  <a:gd name="T27" fmla="*/ 6 h 12"/>
                  <a:gd name="T28" fmla="*/ 0 w 12"/>
                  <a:gd name="T29" fmla="*/ 6 h 12"/>
                  <a:gd name="T30" fmla="*/ 6 w 12"/>
                  <a:gd name="T31" fmla="*/ 6 h 12"/>
                  <a:gd name="T32" fmla="*/ 6 w 12"/>
                  <a:gd name="T33" fmla="*/ 6 h 12"/>
                  <a:gd name="T34" fmla="*/ 6 w 12"/>
                  <a:gd name="T3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12">
                    <a:moveTo>
                      <a:pt x="6" y="6"/>
                    </a:moveTo>
                    <a:lnTo>
                      <a:pt x="6" y="12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316" name="Freeform 540"/>
              <p:cNvSpPr>
                <a:spLocks/>
              </p:cNvSpPr>
              <p:nvPr/>
            </p:nvSpPr>
            <p:spPr bwMode="auto">
              <a:xfrm>
                <a:off x="7035800" y="4854575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6 h 6"/>
                  <a:gd name="T12" fmla="*/ 6 w 6"/>
                  <a:gd name="T13" fmla="*/ 0 h 6"/>
                  <a:gd name="T14" fmla="*/ 6 w 6"/>
                  <a:gd name="T15" fmla="*/ 0 h 6"/>
                  <a:gd name="T16" fmla="*/ 6 w 6"/>
                  <a:gd name="T17" fmla="*/ 0 h 6"/>
                  <a:gd name="T18" fmla="*/ 6 w 6"/>
                  <a:gd name="T19" fmla="*/ 0 h 6"/>
                  <a:gd name="T20" fmla="*/ 0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0 h 6"/>
                  <a:gd name="T28" fmla="*/ 0 w 6"/>
                  <a:gd name="T29" fmla="*/ 6 h 6"/>
                  <a:gd name="T30" fmla="*/ 0 w 6"/>
                  <a:gd name="T31" fmla="*/ 6 h 6"/>
                  <a:gd name="T32" fmla="*/ 0 w 6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317" name="Freeform 541"/>
              <p:cNvSpPr>
                <a:spLocks/>
              </p:cNvSpPr>
              <p:nvPr/>
            </p:nvSpPr>
            <p:spPr bwMode="auto">
              <a:xfrm>
                <a:off x="7035800" y="4854575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6 h 6"/>
                  <a:gd name="T12" fmla="*/ 6 w 6"/>
                  <a:gd name="T13" fmla="*/ 0 h 6"/>
                  <a:gd name="T14" fmla="*/ 6 w 6"/>
                  <a:gd name="T15" fmla="*/ 0 h 6"/>
                  <a:gd name="T16" fmla="*/ 6 w 6"/>
                  <a:gd name="T17" fmla="*/ 0 h 6"/>
                  <a:gd name="T18" fmla="*/ 6 w 6"/>
                  <a:gd name="T19" fmla="*/ 0 h 6"/>
                  <a:gd name="T20" fmla="*/ 0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0 h 6"/>
                  <a:gd name="T28" fmla="*/ 0 w 6"/>
                  <a:gd name="T29" fmla="*/ 6 h 6"/>
                  <a:gd name="T30" fmla="*/ 0 w 6"/>
                  <a:gd name="T31" fmla="*/ 6 h 6"/>
                  <a:gd name="T32" fmla="*/ 0 w 6"/>
                  <a:gd name="T33" fmla="*/ 6 h 6"/>
                  <a:gd name="T34" fmla="*/ 0 w 6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318" name="Freeform 542"/>
              <p:cNvSpPr>
                <a:spLocks/>
              </p:cNvSpPr>
              <p:nvPr/>
            </p:nvSpPr>
            <p:spPr bwMode="auto">
              <a:xfrm>
                <a:off x="7026275" y="4730750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6 h 6"/>
                  <a:gd name="T12" fmla="*/ 6 w 6"/>
                  <a:gd name="T13" fmla="*/ 6 h 6"/>
                  <a:gd name="T14" fmla="*/ 6 w 6"/>
                  <a:gd name="T15" fmla="*/ 0 h 6"/>
                  <a:gd name="T16" fmla="*/ 6 w 6"/>
                  <a:gd name="T17" fmla="*/ 0 h 6"/>
                  <a:gd name="T18" fmla="*/ 6 w 6"/>
                  <a:gd name="T19" fmla="*/ 0 h 6"/>
                  <a:gd name="T20" fmla="*/ 0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0 h 6"/>
                  <a:gd name="T28" fmla="*/ 0 w 6"/>
                  <a:gd name="T29" fmla="*/ 6 h 6"/>
                  <a:gd name="T30" fmla="*/ 0 w 6"/>
                  <a:gd name="T31" fmla="*/ 6 h 6"/>
                  <a:gd name="T32" fmla="*/ 0 w 6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319" name="Freeform 543"/>
              <p:cNvSpPr>
                <a:spLocks/>
              </p:cNvSpPr>
              <p:nvPr/>
            </p:nvSpPr>
            <p:spPr bwMode="auto">
              <a:xfrm>
                <a:off x="7026275" y="4730750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6 h 6"/>
                  <a:gd name="T12" fmla="*/ 6 w 6"/>
                  <a:gd name="T13" fmla="*/ 6 h 6"/>
                  <a:gd name="T14" fmla="*/ 6 w 6"/>
                  <a:gd name="T15" fmla="*/ 0 h 6"/>
                  <a:gd name="T16" fmla="*/ 6 w 6"/>
                  <a:gd name="T17" fmla="*/ 0 h 6"/>
                  <a:gd name="T18" fmla="*/ 6 w 6"/>
                  <a:gd name="T19" fmla="*/ 0 h 6"/>
                  <a:gd name="T20" fmla="*/ 0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0 h 6"/>
                  <a:gd name="T28" fmla="*/ 0 w 6"/>
                  <a:gd name="T29" fmla="*/ 6 h 6"/>
                  <a:gd name="T30" fmla="*/ 0 w 6"/>
                  <a:gd name="T31" fmla="*/ 6 h 6"/>
                  <a:gd name="T32" fmla="*/ 0 w 6"/>
                  <a:gd name="T33" fmla="*/ 6 h 6"/>
                  <a:gd name="T34" fmla="*/ 0 w 6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320" name="Freeform 544"/>
              <p:cNvSpPr>
                <a:spLocks/>
              </p:cNvSpPr>
              <p:nvPr/>
            </p:nvSpPr>
            <p:spPr bwMode="auto">
              <a:xfrm>
                <a:off x="7064375" y="4721225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0 h 6"/>
                  <a:gd name="T12" fmla="*/ 6 w 6"/>
                  <a:gd name="T13" fmla="*/ 0 h 6"/>
                  <a:gd name="T14" fmla="*/ 6 w 6"/>
                  <a:gd name="T15" fmla="*/ 0 h 6"/>
                  <a:gd name="T16" fmla="*/ 6 w 6"/>
                  <a:gd name="T17" fmla="*/ 0 h 6"/>
                  <a:gd name="T18" fmla="*/ 6 w 6"/>
                  <a:gd name="T19" fmla="*/ 0 h 6"/>
                  <a:gd name="T20" fmla="*/ 0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0 h 6"/>
                  <a:gd name="T28" fmla="*/ 0 w 6"/>
                  <a:gd name="T29" fmla="*/ 0 h 6"/>
                  <a:gd name="T30" fmla="*/ 0 w 6"/>
                  <a:gd name="T31" fmla="*/ 6 h 6"/>
                  <a:gd name="T32" fmla="*/ 0 w 6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321" name="Freeform 545"/>
              <p:cNvSpPr>
                <a:spLocks/>
              </p:cNvSpPr>
              <p:nvPr/>
            </p:nvSpPr>
            <p:spPr bwMode="auto">
              <a:xfrm>
                <a:off x="7064375" y="4721225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0 h 6"/>
                  <a:gd name="T12" fmla="*/ 6 w 6"/>
                  <a:gd name="T13" fmla="*/ 0 h 6"/>
                  <a:gd name="T14" fmla="*/ 6 w 6"/>
                  <a:gd name="T15" fmla="*/ 0 h 6"/>
                  <a:gd name="T16" fmla="*/ 6 w 6"/>
                  <a:gd name="T17" fmla="*/ 0 h 6"/>
                  <a:gd name="T18" fmla="*/ 6 w 6"/>
                  <a:gd name="T19" fmla="*/ 0 h 6"/>
                  <a:gd name="T20" fmla="*/ 0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0 h 6"/>
                  <a:gd name="T28" fmla="*/ 0 w 6"/>
                  <a:gd name="T29" fmla="*/ 0 h 6"/>
                  <a:gd name="T30" fmla="*/ 0 w 6"/>
                  <a:gd name="T31" fmla="*/ 6 h 6"/>
                  <a:gd name="T32" fmla="*/ 0 w 6"/>
                  <a:gd name="T33" fmla="*/ 6 h 6"/>
                  <a:gd name="T34" fmla="*/ 0 w 6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322" name="Freeform 546"/>
              <p:cNvSpPr>
                <a:spLocks/>
              </p:cNvSpPr>
              <p:nvPr/>
            </p:nvSpPr>
            <p:spPr bwMode="auto">
              <a:xfrm>
                <a:off x="7035800" y="5035550"/>
                <a:ext cx="19050" cy="19050"/>
              </a:xfrm>
              <a:custGeom>
                <a:avLst/>
                <a:gdLst>
                  <a:gd name="T0" fmla="*/ 6 w 12"/>
                  <a:gd name="T1" fmla="*/ 6 h 12"/>
                  <a:gd name="T2" fmla="*/ 6 w 12"/>
                  <a:gd name="T3" fmla="*/ 12 h 12"/>
                  <a:gd name="T4" fmla="*/ 6 w 12"/>
                  <a:gd name="T5" fmla="*/ 12 h 12"/>
                  <a:gd name="T6" fmla="*/ 6 w 12"/>
                  <a:gd name="T7" fmla="*/ 6 h 12"/>
                  <a:gd name="T8" fmla="*/ 6 w 12"/>
                  <a:gd name="T9" fmla="*/ 6 h 12"/>
                  <a:gd name="T10" fmla="*/ 12 w 12"/>
                  <a:gd name="T11" fmla="*/ 6 h 12"/>
                  <a:gd name="T12" fmla="*/ 12 w 12"/>
                  <a:gd name="T13" fmla="*/ 6 h 12"/>
                  <a:gd name="T14" fmla="*/ 12 w 12"/>
                  <a:gd name="T15" fmla="*/ 6 h 12"/>
                  <a:gd name="T16" fmla="*/ 12 w 12"/>
                  <a:gd name="T17" fmla="*/ 6 h 12"/>
                  <a:gd name="T18" fmla="*/ 6 w 12"/>
                  <a:gd name="T19" fmla="*/ 0 h 12"/>
                  <a:gd name="T20" fmla="*/ 6 w 12"/>
                  <a:gd name="T21" fmla="*/ 0 h 12"/>
                  <a:gd name="T22" fmla="*/ 6 w 12"/>
                  <a:gd name="T23" fmla="*/ 0 h 12"/>
                  <a:gd name="T24" fmla="*/ 6 w 12"/>
                  <a:gd name="T25" fmla="*/ 0 h 12"/>
                  <a:gd name="T26" fmla="*/ 0 w 12"/>
                  <a:gd name="T27" fmla="*/ 6 h 12"/>
                  <a:gd name="T28" fmla="*/ 0 w 12"/>
                  <a:gd name="T29" fmla="*/ 6 h 12"/>
                  <a:gd name="T30" fmla="*/ 6 w 12"/>
                  <a:gd name="T31" fmla="*/ 6 h 12"/>
                  <a:gd name="T32" fmla="*/ 6 w 12"/>
                  <a:gd name="T33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" h="12">
                    <a:moveTo>
                      <a:pt x="6" y="6"/>
                    </a:moveTo>
                    <a:lnTo>
                      <a:pt x="6" y="12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323" name="Freeform 547"/>
              <p:cNvSpPr>
                <a:spLocks/>
              </p:cNvSpPr>
              <p:nvPr/>
            </p:nvSpPr>
            <p:spPr bwMode="auto">
              <a:xfrm>
                <a:off x="7035800" y="5035550"/>
                <a:ext cx="19050" cy="19050"/>
              </a:xfrm>
              <a:custGeom>
                <a:avLst/>
                <a:gdLst>
                  <a:gd name="T0" fmla="*/ 6 w 12"/>
                  <a:gd name="T1" fmla="*/ 6 h 12"/>
                  <a:gd name="T2" fmla="*/ 6 w 12"/>
                  <a:gd name="T3" fmla="*/ 12 h 12"/>
                  <a:gd name="T4" fmla="*/ 6 w 12"/>
                  <a:gd name="T5" fmla="*/ 12 h 12"/>
                  <a:gd name="T6" fmla="*/ 6 w 12"/>
                  <a:gd name="T7" fmla="*/ 6 h 12"/>
                  <a:gd name="T8" fmla="*/ 6 w 12"/>
                  <a:gd name="T9" fmla="*/ 6 h 12"/>
                  <a:gd name="T10" fmla="*/ 12 w 12"/>
                  <a:gd name="T11" fmla="*/ 6 h 12"/>
                  <a:gd name="T12" fmla="*/ 12 w 12"/>
                  <a:gd name="T13" fmla="*/ 6 h 12"/>
                  <a:gd name="T14" fmla="*/ 12 w 12"/>
                  <a:gd name="T15" fmla="*/ 6 h 12"/>
                  <a:gd name="T16" fmla="*/ 12 w 12"/>
                  <a:gd name="T17" fmla="*/ 6 h 12"/>
                  <a:gd name="T18" fmla="*/ 6 w 12"/>
                  <a:gd name="T19" fmla="*/ 0 h 12"/>
                  <a:gd name="T20" fmla="*/ 6 w 12"/>
                  <a:gd name="T21" fmla="*/ 0 h 12"/>
                  <a:gd name="T22" fmla="*/ 6 w 12"/>
                  <a:gd name="T23" fmla="*/ 0 h 12"/>
                  <a:gd name="T24" fmla="*/ 6 w 12"/>
                  <a:gd name="T25" fmla="*/ 0 h 12"/>
                  <a:gd name="T26" fmla="*/ 0 w 12"/>
                  <a:gd name="T27" fmla="*/ 6 h 12"/>
                  <a:gd name="T28" fmla="*/ 0 w 12"/>
                  <a:gd name="T29" fmla="*/ 6 h 12"/>
                  <a:gd name="T30" fmla="*/ 6 w 12"/>
                  <a:gd name="T31" fmla="*/ 6 h 12"/>
                  <a:gd name="T32" fmla="*/ 6 w 12"/>
                  <a:gd name="T33" fmla="*/ 6 h 12"/>
                  <a:gd name="T34" fmla="*/ 6 w 12"/>
                  <a:gd name="T3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12">
                    <a:moveTo>
                      <a:pt x="6" y="6"/>
                    </a:moveTo>
                    <a:lnTo>
                      <a:pt x="6" y="12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324" name="Freeform 548"/>
              <p:cNvSpPr>
                <a:spLocks/>
              </p:cNvSpPr>
              <p:nvPr/>
            </p:nvSpPr>
            <p:spPr bwMode="auto">
              <a:xfrm>
                <a:off x="7035800" y="4987925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6 h 6"/>
                  <a:gd name="T12" fmla="*/ 6 w 6"/>
                  <a:gd name="T13" fmla="*/ 0 h 6"/>
                  <a:gd name="T14" fmla="*/ 6 w 6"/>
                  <a:gd name="T15" fmla="*/ 0 h 6"/>
                  <a:gd name="T16" fmla="*/ 6 w 6"/>
                  <a:gd name="T17" fmla="*/ 0 h 6"/>
                  <a:gd name="T18" fmla="*/ 6 w 6"/>
                  <a:gd name="T19" fmla="*/ 0 h 6"/>
                  <a:gd name="T20" fmla="*/ 0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0 h 6"/>
                  <a:gd name="T28" fmla="*/ 0 w 6"/>
                  <a:gd name="T29" fmla="*/ 0 h 6"/>
                  <a:gd name="T30" fmla="*/ 0 w 6"/>
                  <a:gd name="T31" fmla="*/ 6 h 6"/>
                  <a:gd name="T32" fmla="*/ 0 w 6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325" name="Freeform 549"/>
              <p:cNvSpPr>
                <a:spLocks/>
              </p:cNvSpPr>
              <p:nvPr/>
            </p:nvSpPr>
            <p:spPr bwMode="auto">
              <a:xfrm>
                <a:off x="7035800" y="4987925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6 h 6"/>
                  <a:gd name="T12" fmla="*/ 6 w 6"/>
                  <a:gd name="T13" fmla="*/ 0 h 6"/>
                  <a:gd name="T14" fmla="*/ 6 w 6"/>
                  <a:gd name="T15" fmla="*/ 0 h 6"/>
                  <a:gd name="T16" fmla="*/ 6 w 6"/>
                  <a:gd name="T17" fmla="*/ 0 h 6"/>
                  <a:gd name="T18" fmla="*/ 6 w 6"/>
                  <a:gd name="T19" fmla="*/ 0 h 6"/>
                  <a:gd name="T20" fmla="*/ 0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0 h 6"/>
                  <a:gd name="T28" fmla="*/ 0 w 6"/>
                  <a:gd name="T29" fmla="*/ 0 h 6"/>
                  <a:gd name="T30" fmla="*/ 0 w 6"/>
                  <a:gd name="T31" fmla="*/ 6 h 6"/>
                  <a:gd name="T32" fmla="*/ 0 w 6"/>
                  <a:gd name="T33" fmla="*/ 6 h 6"/>
                  <a:gd name="T34" fmla="*/ 0 w 6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326" name="Rectangle 550"/>
              <p:cNvSpPr>
                <a:spLocks noChangeArrowheads="1"/>
              </p:cNvSpPr>
              <p:nvPr/>
            </p:nvSpPr>
            <p:spPr bwMode="auto">
              <a:xfrm>
                <a:off x="7016750" y="4368800"/>
                <a:ext cx="352425" cy="352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327" name="Freeform 551"/>
              <p:cNvSpPr>
                <a:spLocks/>
              </p:cNvSpPr>
              <p:nvPr/>
            </p:nvSpPr>
            <p:spPr bwMode="auto">
              <a:xfrm>
                <a:off x="7092950" y="4387850"/>
                <a:ext cx="9525" cy="9525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0 h 6"/>
                  <a:gd name="T12" fmla="*/ 6 w 6"/>
                  <a:gd name="T13" fmla="*/ 0 h 6"/>
                  <a:gd name="T14" fmla="*/ 6 w 6"/>
                  <a:gd name="T15" fmla="*/ 0 h 6"/>
                  <a:gd name="T16" fmla="*/ 6 w 6"/>
                  <a:gd name="T17" fmla="*/ 0 h 6"/>
                  <a:gd name="T18" fmla="*/ 0 w 6"/>
                  <a:gd name="T19" fmla="*/ 0 h 6"/>
                  <a:gd name="T20" fmla="*/ 0 w 6"/>
                  <a:gd name="T21" fmla="*/ 0 h 6"/>
                  <a:gd name="T22" fmla="*/ 0 w 6"/>
                  <a:gd name="T23" fmla="*/ 6 h 6"/>
                  <a:gd name="T24" fmla="*/ 0 w 6"/>
                  <a:gd name="T25" fmla="*/ 6 h 6"/>
                  <a:gd name="T26" fmla="*/ 0 w 6"/>
                  <a:gd name="T27" fmla="*/ 6 h 6"/>
                  <a:gd name="T28" fmla="*/ 0 w 6"/>
                  <a:gd name="T29" fmla="*/ 6 h 6"/>
                  <a:gd name="T30" fmla="*/ 6 w 6"/>
                  <a:gd name="T31" fmla="*/ 6 h 6"/>
                  <a:gd name="T32" fmla="*/ 6 w 6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328" name="Freeform 552"/>
              <p:cNvSpPr>
                <a:spLocks/>
              </p:cNvSpPr>
              <p:nvPr/>
            </p:nvSpPr>
            <p:spPr bwMode="auto">
              <a:xfrm>
                <a:off x="7092950" y="4387850"/>
                <a:ext cx="9525" cy="9525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0 h 6"/>
                  <a:gd name="T12" fmla="*/ 6 w 6"/>
                  <a:gd name="T13" fmla="*/ 0 h 6"/>
                  <a:gd name="T14" fmla="*/ 6 w 6"/>
                  <a:gd name="T15" fmla="*/ 0 h 6"/>
                  <a:gd name="T16" fmla="*/ 6 w 6"/>
                  <a:gd name="T17" fmla="*/ 0 h 6"/>
                  <a:gd name="T18" fmla="*/ 0 w 6"/>
                  <a:gd name="T19" fmla="*/ 0 h 6"/>
                  <a:gd name="T20" fmla="*/ 0 w 6"/>
                  <a:gd name="T21" fmla="*/ 0 h 6"/>
                  <a:gd name="T22" fmla="*/ 0 w 6"/>
                  <a:gd name="T23" fmla="*/ 6 h 6"/>
                  <a:gd name="T24" fmla="*/ 0 w 6"/>
                  <a:gd name="T25" fmla="*/ 6 h 6"/>
                  <a:gd name="T26" fmla="*/ 0 w 6"/>
                  <a:gd name="T27" fmla="*/ 6 h 6"/>
                  <a:gd name="T28" fmla="*/ 0 w 6"/>
                  <a:gd name="T29" fmla="*/ 6 h 6"/>
                  <a:gd name="T30" fmla="*/ 6 w 6"/>
                  <a:gd name="T31" fmla="*/ 6 h 6"/>
                  <a:gd name="T32" fmla="*/ 6 w 6"/>
                  <a:gd name="T33" fmla="*/ 6 h 6"/>
                  <a:gd name="T34" fmla="*/ 6 w 6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329" name="Freeform 553"/>
              <p:cNvSpPr>
                <a:spLocks/>
              </p:cNvSpPr>
              <p:nvPr/>
            </p:nvSpPr>
            <p:spPr bwMode="auto">
              <a:xfrm>
                <a:off x="7102475" y="4416425"/>
                <a:ext cx="19050" cy="9525"/>
              </a:xfrm>
              <a:custGeom>
                <a:avLst/>
                <a:gdLst>
                  <a:gd name="T0" fmla="*/ 6 w 12"/>
                  <a:gd name="T1" fmla="*/ 6 h 6"/>
                  <a:gd name="T2" fmla="*/ 6 w 12"/>
                  <a:gd name="T3" fmla="*/ 6 h 6"/>
                  <a:gd name="T4" fmla="*/ 12 w 12"/>
                  <a:gd name="T5" fmla="*/ 6 h 6"/>
                  <a:gd name="T6" fmla="*/ 12 w 12"/>
                  <a:gd name="T7" fmla="*/ 0 h 6"/>
                  <a:gd name="T8" fmla="*/ 12 w 12"/>
                  <a:gd name="T9" fmla="*/ 0 h 6"/>
                  <a:gd name="T10" fmla="*/ 12 w 12"/>
                  <a:gd name="T11" fmla="*/ 0 h 6"/>
                  <a:gd name="T12" fmla="*/ 6 w 12"/>
                  <a:gd name="T13" fmla="*/ 0 h 6"/>
                  <a:gd name="T14" fmla="*/ 6 w 12"/>
                  <a:gd name="T15" fmla="*/ 0 h 6"/>
                  <a:gd name="T16" fmla="*/ 6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0 w 12"/>
                  <a:gd name="T23" fmla="*/ 0 h 6"/>
                  <a:gd name="T24" fmla="*/ 0 w 12"/>
                  <a:gd name="T25" fmla="*/ 0 h 6"/>
                  <a:gd name="T26" fmla="*/ 6 w 12"/>
                  <a:gd name="T27" fmla="*/ 6 h 6"/>
                  <a:gd name="T28" fmla="*/ 6 w 12"/>
                  <a:gd name="T29" fmla="*/ 6 h 6"/>
                  <a:gd name="T30" fmla="*/ 6 w 12"/>
                  <a:gd name="T31" fmla="*/ 6 h 6"/>
                  <a:gd name="T32" fmla="*/ 6 w 12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" h="6">
                    <a:moveTo>
                      <a:pt x="6" y="6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330" name="Freeform 554"/>
              <p:cNvSpPr>
                <a:spLocks/>
              </p:cNvSpPr>
              <p:nvPr/>
            </p:nvSpPr>
            <p:spPr bwMode="auto">
              <a:xfrm>
                <a:off x="7102475" y="4416425"/>
                <a:ext cx="19050" cy="9525"/>
              </a:xfrm>
              <a:custGeom>
                <a:avLst/>
                <a:gdLst>
                  <a:gd name="T0" fmla="*/ 6 w 12"/>
                  <a:gd name="T1" fmla="*/ 6 h 6"/>
                  <a:gd name="T2" fmla="*/ 6 w 12"/>
                  <a:gd name="T3" fmla="*/ 6 h 6"/>
                  <a:gd name="T4" fmla="*/ 12 w 12"/>
                  <a:gd name="T5" fmla="*/ 6 h 6"/>
                  <a:gd name="T6" fmla="*/ 12 w 12"/>
                  <a:gd name="T7" fmla="*/ 0 h 6"/>
                  <a:gd name="T8" fmla="*/ 12 w 12"/>
                  <a:gd name="T9" fmla="*/ 0 h 6"/>
                  <a:gd name="T10" fmla="*/ 12 w 12"/>
                  <a:gd name="T11" fmla="*/ 0 h 6"/>
                  <a:gd name="T12" fmla="*/ 6 w 12"/>
                  <a:gd name="T13" fmla="*/ 0 h 6"/>
                  <a:gd name="T14" fmla="*/ 6 w 12"/>
                  <a:gd name="T15" fmla="*/ 0 h 6"/>
                  <a:gd name="T16" fmla="*/ 6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0 w 12"/>
                  <a:gd name="T23" fmla="*/ 0 h 6"/>
                  <a:gd name="T24" fmla="*/ 0 w 12"/>
                  <a:gd name="T25" fmla="*/ 0 h 6"/>
                  <a:gd name="T26" fmla="*/ 6 w 12"/>
                  <a:gd name="T27" fmla="*/ 6 h 6"/>
                  <a:gd name="T28" fmla="*/ 6 w 12"/>
                  <a:gd name="T29" fmla="*/ 6 h 6"/>
                  <a:gd name="T30" fmla="*/ 6 w 12"/>
                  <a:gd name="T31" fmla="*/ 6 h 6"/>
                  <a:gd name="T32" fmla="*/ 6 w 12"/>
                  <a:gd name="T33" fmla="*/ 6 h 6"/>
                  <a:gd name="T34" fmla="*/ 6 w 12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6">
                    <a:moveTo>
                      <a:pt x="6" y="6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331" name="Freeform 555"/>
              <p:cNvSpPr>
                <a:spLocks/>
              </p:cNvSpPr>
              <p:nvPr/>
            </p:nvSpPr>
            <p:spPr bwMode="auto">
              <a:xfrm>
                <a:off x="7131050" y="4387850"/>
                <a:ext cx="19050" cy="9525"/>
              </a:xfrm>
              <a:custGeom>
                <a:avLst/>
                <a:gdLst>
                  <a:gd name="T0" fmla="*/ 6 w 12"/>
                  <a:gd name="T1" fmla="*/ 6 h 6"/>
                  <a:gd name="T2" fmla="*/ 6 w 12"/>
                  <a:gd name="T3" fmla="*/ 6 h 6"/>
                  <a:gd name="T4" fmla="*/ 6 w 12"/>
                  <a:gd name="T5" fmla="*/ 6 h 6"/>
                  <a:gd name="T6" fmla="*/ 12 w 12"/>
                  <a:gd name="T7" fmla="*/ 0 h 6"/>
                  <a:gd name="T8" fmla="*/ 12 w 12"/>
                  <a:gd name="T9" fmla="*/ 0 h 6"/>
                  <a:gd name="T10" fmla="*/ 6 w 12"/>
                  <a:gd name="T11" fmla="*/ 0 h 6"/>
                  <a:gd name="T12" fmla="*/ 6 w 12"/>
                  <a:gd name="T13" fmla="*/ 0 h 6"/>
                  <a:gd name="T14" fmla="*/ 6 w 12"/>
                  <a:gd name="T15" fmla="*/ 0 h 6"/>
                  <a:gd name="T16" fmla="*/ 6 w 12"/>
                  <a:gd name="T17" fmla="*/ 0 h 6"/>
                  <a:gd name="T18" fmla="*/ 6 w 12"/>
                  <a:gd name="T19" fmla="*/ 0 h 6"/>
                  <a:gd name="T20" fmla="*/ 0 w 12"/>
                  <a:gd name="T21" fmla="*/ 0 h 6"/>
                  <a:gd name="T22" fmla="*/ 0 w 12"/>
                  <a:gd name="T23" fmla="*/ 0 h 6"/>
                  <a:gd name="T24" fmla="*/ 0 w 12"/>
                  <a:gd name="T25" fmla="*/ 0 h 6"/>
                  <a:gd name="T26" fmla="*/ 0 w 12"/>
                  <a:gd name="T27" fmla="*/ 6 h 6"/>
                  <a:gd name="T28" fmla="*/ 6 w 12"/>
                  <a:gd name="T29" fmla="*/ 6 h 6"/>
                  <a:gd name="T30" fmla="*/ 6 w 12"/>
                  <a:gd name="T31" fmla="*/ 6 h 6"/>
                  <a:gd name="T32" fmla="*/ 6 w 12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332" name="Freeform 556"/>
              <p:cNvSpPr>
                <a:spLocks/>
              </p:cNvSpPr>
              <p:nvPr/>
            </p:nvSpPr>
            <p:spPr bwMode="auto">
              <a:xfrm>
                <a:off x="7131050" y="4387850"/>
                <a:ext cx="19050" cy="9525"/>
              </a:xfrm>
              <a:custGeom>
                <a:avLst/>
                <a:gdLst>
                  <a:gd name="T0" fmla="*/ 6 w 12"/>
                  <a:gd name="T1" fmla="*/ 6 h 6"/>
                  <a:gd name="T2" fmla="*/ 6 w 12"/>
                  <a:gd name="T3" fmla="*/ 6 h 6"/>
                  <a:gd name="T4" fmla="*/ 6 w 12"/>
                  <a:gd name="T5" fmla="*/ 6 h 6"/>
                  <a:gd name="T6" fmla="*/ 12 w 12"/>
                  <a:gd name="T7" fmla="*/ 0 h 6"/>
                  <a:gd name="T8" fmla="*/ 12 w 12"/>
                  <a:gd name="T9" fmla="*/ 0 h 6"/>
                  <a:gd name="T10" fmla="*/ 6 w 12"/>
                  <a:gd name="T11" fmla="*/ 0 h 6"/>
                  <a:gd name="T12" fmla="*/ 6 w 12"/>
                  <a:gd name="T13" fmla="*/ 0 h 6"/>
                  <a:gd name="T14" fmla="*/ 6 w 12"/>
                  <a:gd name="T15" fmla="*/ 0 h 6"/>
                  <a:gd name="T16" fmla="*/ 6 w 12"/>
                  <a:gd name="T17" fmla="*/ 0 h 6"/>
                  <a:gd name="T18" fmla="*/ 6 w 12"/>
                  <a:gd name="T19" fmla="*/ 0 h 6"/>
                  <a:gd name="T20" fmla="*/ 0 w 12"/>
                  <a:gd name="T21" fmla="*/ 0 h 6"/>
                  <a:gd name="T22" fmla="*/ 0 w 12"/>
                  <a:gd name="T23" fmla="*/ 0 h 6"/>
                  <a:gd name="T24" fmla="*/ 0 w 12"/>
                  <a:gd name="T25" fmla="*/ 0 h 6"/>
                  <a:gd name="T26" fmla="*/ 0 w 12"/>
                  <a:gd name="T27" fmla="*/ 6 h 6"/>
                  <a:gd name="T28" fmla="*/ 6 w 12"/>
                  <a:gd name="T29" fmla="*/ 6 h 6"/>
                  <a:gd name="T30" fmla="*/ 6 w 12"/>
                  <a:gd name="T31" fmla="*/ 6 h 6"/>
                  <a:gd name="T32" fmla="*/ 6 w 12"/>
                  <a:gd name="T33" fmla="*/ 6 h 6"/>
                  <a:gd name="T34" fmla="*/ 6 w 12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333" name="Freeform 557"/>
              <p:cNvSpPr>
                <a:spLocks/>
              </p:cNvSpPr>
              <p:nvPr/>
            </p:nvSpPr>
            <p:spPr bwMode="auto">
              <a:xfrm>
                <a:off x="7150100" y="4445000"/>
                <a:ext cx="9525" cy="19050"/>
              </a:xfrm>
              <a:custGeom>
                <a:avLst/>
                <a:gdLst>
                  <a:gd name="T0" fmla="*/ 0 w 6"/>
                  <a:gd name="T1" fmla="*/ 12 h 12"/>
                  <a:gd name="T2" fmla="*/ 6 w 6"/>
                  <a:gd name="T3" fmla="*/ 12 h 12"/>
                  <a:gd name="T4" fmla="*/ 6 w 6"/>
                  <a:gd name="T5" fmla="*/ 6 h 12"/>
                  <a:gd name="T6" fmla="*/ 6 w 6"/>
                  <a:gd name="T7" fmla="*/ 6 h 12"/>
                  <a:gd name="T8" fmla="*/ 6 w 6"/>
                  <a:gd name="T9" fmla="*/ 6 h 12"/>
                  <a:gd name="T10" fmla="*/ 6 w 6"/>
                  <a:gd name="T11" fmla="*/ 6 h 12"/>
                  <a:gd name="T12" fmla="*/ 6 w 6"/>
                  <a:gd name="T13" fmla="*/ 0 h 12"/>
                  <a:gd name="T14" fmla="*/ 0 w 6"/>
                  <a:gd name="T15" fmla="*/ 0 h 12"/>
                  <a:gd name="T16" fmla="*/ 0 w 6"/>
                  <a:gd name="T17" fmla="*/ 0 h 12"/>
                  <a:gd name="T18" fmla="*/ 0 w 6"/>
                  <a:gd name="T19" fmla="*/ 0 h 12"/>
                  <a:gd name="T20" fmla="*/ 0 w 6"/>
                  <a:gd name="T21" fmla="*/ 6 h 12"/>
                  <a:gd name="T22" fmla="*/ 0 w 6"/>
                  <a:gd name="T23" fmla="*/ 6 h 12"/>
                  <a:gd name="T24" fmla="*/ 0 w 6"/>
                  <a:gd name="T25" fmla="*/ 6 h 12"/>
                  <a:gd name="T26" fmla="*/ 0 w 6"/>
                  <a:gd name="T27" fmla="*/ 6 h 12"/>
                  <a:gd name="T28" fmla="*/ 0 w 6"/>
                  <a:gd name="T29" fmla="*/ 12 h 12"/>
                  <a:gd name="T30" fmla="*/ 0 w 6"/>
                  <a:gd name="T31" fmla="*/ 12 h 12"/>
                  <a:gd name="T32" fmla="*/ 0 w 6"/>
                  <a:gd name="T3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6" y="12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334" name="Freeform 558"/>
              <p:cNvSpPr>
                <a:spLocks/>
              </p:cNvSpPr>
              <p:nvPr/>
            </p:nvSpPr>
            <p:spPr bwMode="auto">
              <a:xfrm>
                <a:off x="7150100" y="4445000"/>
                <a:ext cx="9525" cy="19050"/>
              </a:xfrm>
              <a:custGeom>
                <a:avLst/>
                <a:gdLst>
                  <a:gd name="T0" fmla="*/ 0 w 6"/>
                  <a:gd name="T1" fmla="*/ 12 h 12"/>
                  <a:gd name="T2" fmla="*/ 6 w 6"/>
                  <a:gd name="T3" fmla="*/ 12 h 12"/>
                  <a:gd name="T4" fmla="*/ 6 w 6"/>
                  <a:gd name="T5" fmla="*/ 6 h 12"/>
                  <a:gd name="T6" fmla="*/ 6 w 6"/>
                  <a:gd name="T7" fmla="*/ 6 h 12"/>
                  <a:gd name="T8" fmla="*/ 6 w 6"/>
                  <a:gd name="T9" fmla="*/ 6 h 12"/>
                  <a:gd name="T10" fmla="*/ 6 w 6"/>
                  <a:gd name="T11" fmla="*/ 6 h 12"/>
                  <a:gd name="T12" fmla="*/ 6 w 6"/>
                  <a:gd name="T13" fmla="*/ 0 h 12"/>
                  <a:gd name="T14" fmla="*/ 0 w 6"/>
                  <a:gd name="T15" fmla="*/ 0 h 12"/>
                  <a:gd name="T16" fmla="*/ 0 w 6"/>
                  <a:gd name="T17" fmla="*/ 0 h 12"/>
                  <a:gd name="T18" fmla="*/ 0 w 6"/>
                  <a:gd name="T19" fmla="*/ 0 h 12"/>
                  <a:gd name="T20" fmla="*/ 0 w 6"/>
                  <a:gd name="T21" fmla="*/ 6 h 12"/>
                  <a:gd name="T22" fmla="*/ 0 w 6"/>
                  <a:gd name="T23" fmla="*/ 6 h 12"/>
                  <a:gd name="T24" fmla="*/ 0 w 6"/>
                  <a:gd name="T25" fmla="*/ 6 h 12"/>
                  <a:gd name="T26" fmla="*/ 0 w 6"/>
                  <a:gd name="T27" fmla="*/ 6 h 12"/>
                  <a:gd name="T28" fmla="*/ 0 w 6"/>
                  <a:gd name="T29" fmla="*/ 12 h 12"/>
                  <a:gd name="T30" fmla="*/ 0 w 6"/>
                  <a:gd name="T31" fmla="*/ 12 h 12"/>
                  <a:gd name="T32" fmla="*/ 0 w 6"/>
                  <a:gd name="T33" fmla="*/ 12 h 12"/>
                  <a:gd name="T34" fmla="*/ 0 w 6"/>
                  <a:gd name="T3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6" y="12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335" name="Freeform 559"/>
              <p:cNvSpPr>
                <a:spLocks/>
              </p:cNvSpPr>
              <p:nvPr/>
            </p:nvSpPr>
            <p:spPr bwMode="auto">
              <a:xfrm>
                <a:off x="7045325" y="4473575"/>
                <a:ext cx="9525" cy="9525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0 h 6"/>
                  <a:gd name="T12" fmla="*/ 6 w 6"/>
                  <a:gd name="T13" fmla="*/ 0 h 6"/>
                  <a:gd name="T14" fmla="*/ 6 w 6"/>
                  <a:gd name="T15" fmla="*/ 0 h 6"/>
                  <a:gd name="T16" fmla="*/ 6 w 6"/>
                  <a:gd name="T17" fmla="*/ 0 h 6"/>
                  <a:gd name="T18" fmla="*/ 0 w 6"/>
                  <a:gd name="T19" fmla="*/ 0 h 6"/>
                  <a:gd name="T20" fmla="*/ 0 w 6"/>
                  <a:gd name="T21" fmla="*/ 0 h 6"/>
                  <a:gd name="T22" fmla="*/ 0 w 6"/>
                  <a:gd name="T23" fmla="*/ 6 h 6"/>
                  <a:gd name="T24" fmla="*/ 0 w 6"/>
                  <a:gd name="T25" fmla="*/ 6 h 6"/>
                  <a:gd name="T26" fmla="*/ 0 w 6"/>
                  <a:gd name="T27" fmla="*/ 6 h 6"/>
                  <a:gd name="T28" fmla="*/ 0 w 6"/>
                  <a:gd name="T29" fmla="*/ 6 h 6"/>
                  <a:gd name="T30" fmla="*/ 6 w 6"/>
                  <a:gd name="T31" fmla="*/ 6 h 6"/>
                  <a:gd name="T32" fmla="*/ 6 w 6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336" name="Freeform 560"/>
              <p:cNvSpPr>
                <a:spLocks/>
              </p:cNvSpPr>
              <p:nvPr/>
            </p:nvSpPr>
            <p:spPr bwMode="auto">
              <a:xfrm>
                <a:off x="7045325" y="4473575"/>
                <a:ext cx="9525" cy="9525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0 h 6"/>
                  <a:gd name="T12" fmla="*/ 6 w 6"/>
                  <a:gd name="T13" fmla="*/ 0 h 6"/>
                  <a:gd name="T14" fmla="*/ 6 w 6"/>
                  <a:gd name="T15" fmla="*/ 0 h 6"/>
                  <a:gd name="T16" fmla="*/ 6 w 6"/>
                  <a:gd name="T17" fmla="*/ 0 h 6"/>
                  <a:gd name="T18" fmla="*/ 0 w 6"/>
                  <a:gd name="T19" fmla="*/ 0 h 6"/>
                  <a:gd name="T20" fmla="*/ 0 w 6"/>
                  <a:gd name="T21" fmla="*/ 0 h 6"/>
                  <a:gd name="T22" fmla="*/ 0 w 6"/>
                  <a:gd name="T23" fmla="*/ 6 h 6"/>
                  <a:gd name="T24" fmla="*/ 0 w 6"/>
                  <a:gd name="T25" fmla="*/ 6 h 6"/>
                  <a:gd name="T26" fmla="*/ 0 w 6"/>
                  <a:gd name="T27" fmla="*/ 6 h 6"/>
                  <a:gd name="T28" fmla="*/ 0 w 6"/>
                  <a:gd name="T29" fmla="*/ 6 h 6"/>
                  <a:gd name="T30" fmla="*/ 6 w 6"/>
                  <a:gd name="T31" fmla="*/ 6 h 6"/>
                  <a:gd name="T32" fmla="*/ 6 w 6"/>
                  <a:gd name="T33" fmla="*/ 6 h 6"/>
                  <a:gd name="T34" fmla="*/ 6 w 6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337" name="Freeform 561"/>
              <p:cNvSpPr>
                <a:spLocks/>
              </p:cNvSpPr>
              <p:nvPr/>
            </p:nvSpPr>
            <p:spPr bwMode="auto">
              <a:xfrm>
                <a:off x="7102475" y="4511675"/>
                <a:ext cx="9525" cy="9525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0 h 6"/>
                  <a:gd name="T12" fmla="*/ 6 w 6"/>
                  <a:gd name="T13" fmla="*/ 0 h 6"/>
                  <a:gd name="T14" fmla="*/ 6 w 6"/>
                  <a:gd name="T15" fmla="*/ 0 h 6"/>
                  <a:gd name="T16" fmla="*/ 6 w 6"/>
                  <a:gd name="T17" fmla="*/ 0 h 6"/>
                  <a:gd name="T18" fmla="*/ 0 w 6"/>
                  <a:gd name="T19" fmla="*/ 0 h 6"/>
                  <a:gd name="T20" fmla="*/ 0 w 6"/>
                  <a:gd name="T21" fmla="*/ 0 h 6"/>
                  <a:gd name="T22" fmla="*/ 0 w 6"/>
                  <a:gd name="T23" fmla="*/ 6 h 6"/>
                  <a:gd name="T24" fmla="*/ 0 w 6"/>
                  <a:gd name="T25" fmla="*/ 6 h 6"/>
                  <a:gd name="T26" fmla="*/ 0 w 6"/>
                  <a:gd name="T27" fmla="*/ 6 h 6"/>
                  <a:gd name="T28" fmla="*/ 0 w 6"/>
                  <a:gd name="T29" fmla="*/ 6 h 6"/>
                  <a:gd name="T30" fmla="*/ 6 w 6"/>
                  <a:gd name="T31" fmla="*/ 6 h 6"/>
                  <a:gd name="T32" fmla="*/ 6 w 6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338" name="Freeform 562"/>
              <p:cNvSpPr>
                <a:spLocks/>
              </p:cNvSpPr>
              <p:nvPr/>
            </p:nvSpPr>
            <p:spPr bwMode="auto">
              <a:xfrm>
                <a:off x="7102475" y="4511675"/>
                <a:ext cx="9525" cy="9525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0 h 6"/>
                  <a:gd name="T12" fmla="*/ 6 w 6"/>
                  <a:gd name="T13" fmla="*/ 0 h 6"/>
                  <a:gd name="T14" fmla="*/ 6 w 6"/>
                  <a:gd name="T15" fmla="*/ 0 h 6"/>
                  <a:gd name="T16" fmla="*/ 6 w 6"/>
                  <a:gd name="T17" fmla="*/ 0 h 6"/>
                  <a:gd name="T18" fmla="*/ 0 w 6"/>
                  <a:gd name="T19" fmla="*/ 0 h 6"/>
                  <a:gd name="T20" fmla="*/ 0 w 6"/>
                  <a:gd name="T21" fmla="*/ 0 h 6"/>
                  <a:gd name="T22" fmla="*/ 0 w 6"/>
                  <a:gd name="T23" fmla="*/ 6 h 6"/>
                  <a:gd name="T24" fmla="*/ 0 w 6"/>
                  <a:gd name="T25" fmla="*/ 6 h 6"/>
                  <a:gd name="T26" fmla="*/ 0 w 6"/>
                  <a:gd name="T27" fmla="*/ 6 h 6"/>
                  <a:gd name="T28" fmla="*/ 0 w 6"/>
                  <a:gd name="T29" fmla="*/ 6 h 6"/>
                  <a:gd name="T30" fmla="*/ 6 w 6"/>
                  <a:gd name="T31" fmla="*/ 6 h 6"/>
                  <a:gd name="T32" fmla="*/ 6 w 6"/>
                  <a:gd name="T33" fmla="*/ 6 h 6"/>
                  <a:gd name="T34" fmla="*/ 6 w 6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339" name="Freeform 563"/>
              <p:cNvSpPr>
                <a:spLocks/>
              </p:cNvSpPr>
              <p:nvPr/>
            </p:nvSpPr>
            <p:spPr bwMode="auto">
              <a:xfrm>
                <a:off x="7102475" y="4445000"/>
                <a:ext cx="9525" cy="19050"/>
              </a:xfrm>
              <a:custGeom>
                <a:avLst/>
                <a:gdLst>
                  <a:gd name="T0" fmla="*/ 0 w 6"/>
                  <a:gd name="T1" fmla="*/ 12 h 12"/>
                  <a:gd name="T2" fmla="*/ 6 w 6"/>
                  <a:gd name="T3" fmla="*/ 12 h 12"/>
                  <a:gd name="T4" fmla="*/ 6 w 6"/>
                  <a:gd name="T5" fmla="*/ 6 h 12"/>
                  <a:gd name="T6" fmla="*/ 6 w 6"/>
                  <a:gd name="T7" fmla="*/ 6 h 12"/>
                  <a:gd name="T8" fmla="*/ 6 w 6"/>
                  <a:gd name="T9" fmla="*/ 6 h 12"/>
                  <a:gd name="T10" fmla="*/ 6 w 6"/>
                  <a:gd name="T11" fmla="*/ 6 h 12"/>
                  <a:gd name="T12" fmla="*/ 6 w 6"/>
                  <a:gd name="T13" fmla="*/ 0 h 12"/>
                  <a:gd name="T14" fmla="*/ 0 w 6"/>
                  <a:gd name="T15" fmla="*/ 0 h 12"/>
                  <a:gd name="T16" fmla="*/ 0 w 6"/>
                  <a:gd name="T17" fmla="*/ 0 h 12"/>
                  <a:gd name="T18" fmla="*/ 0 w 6"/>
                  <a:gd name="T19" fmla="*/ 0 h 12"/>
                  <a:gd name="T20" fmla="*/ 0 w 6"/>
                  <a:gd name="T21" fmla="*/ 6 h 12"/>
                  <a:gd name="T22" fmla="*/ 0 w 6"/>
                  <a:gd name="T23" fmla="*/ 6 h 12"/>
                  <a:gd name="T24" fmla="*/ 0 w 6"/>
                  <a:gd name="T25" fmla="*/ 6 h 12"/>
                  <a:gd name="T26" fmla="*/ 0 w 6"/>
                  <a:gd name="T27" fmla="*/ 6 h 12"/>
                  <a:gd name="T28" fmla="*/ 0 w 6"/>
                  <a:gd name="T29" fmla="*/ 12 h 12"/>
                  <a:gd name="T30" fmla="*/ 0 w 6"/>
                  <a:gd name="T31" fmla="*/ 12 h 12"/>
                  <a:gd name="T32" fmla="*/ 0 w 6"/>
                  <a:gd name="T3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6" y="12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340" name="Freeform 564"/>
              <p:cNvSpPr>
                <a:spLocks/>
              </p:cNvSpPr>
              <p:nvPr/>
            </p:nvSpPr>
            <p:spPr bwMode="auto">
              <a:xfrm>
                <a:off x="7102475" y="4445000"/>
                <a:ext cx="9525" cy="19050"/>
              </a:xfrm>
              <a:custGeom>
                <a:avLst/>
                <a:gdLst>
                  <a:gd name="T0" fmla="*/ 0 w 6"/>
                  <a:gd name="T1" fmla="*/ 12 h 12"/>
                  <a:gd name="T2" fmla="*/ 6 w 6"/>
                  <a:gd name="T3" fmla="*/ 12 h 12"/>
                  <a:gd name="T4" fmla="*/ 6 w 6"/>
                  <a:gd name="T5" fmla="*/ 6 h 12"/>
                  <a:gd name="T6" fmla="*/ 6 w 6"/>
                  <a:gd name="T7" fmla="*/ 6 h 12"/>
                  <a:gd name="T8" fmla="*/ 6 w 6"/>
                  <a:gd name="T9" fmla="*/ 6 h 12"/>
                  <a:gd name="T10" fmla="*/ 6 w 6"/>
                  <a:gd name="T11" fmla="*/ 6 h 12"/>
                  <a:gd name="T12" fmla="*/ 6 w 6"/>
                  <a:gd name="T13" fmla="*/ 0 h 12"/>
                  <a:gd name="T14" fmla="*/ 0 w 6"/>
                  <a:gd name="T15" fmla="*/ 0 h 12"/>
                  <a:gd name="T16" fmla="*/ 0 w 6"/>
                  <a:gd name="T17" fmla="*/ 0 h 12"/>
                  <a:gd name="T18" fmla="*/ 0 w 6"/>
                  <a:gd name="T19" fmla="*/ 0 h 12"/>
                  <a:gd name="T20" fmla="*/ 0 w 6"/>
                  <a:gd name="T21" fmla="*/ 6 h 12"/>
                  <a:gd name="T22" fmla="*/ 0 w 6"/>
                  <a:gd name="T23" fmla="*/ 6 h 12"/>
                  <a:gd name="T24" fmla="*/ 0 w 6"/>
                  <a:gd name="T25" fmla="*/ 6 h 12"/>
                  <a:gd name="T26" fmla="*/ 0 w 6"/>
                  <a:gd name="T27" fmla="*/ 6 h 12"/>
                  <a:gd name="T28" fmla="*/ 0 w 6"/>
                  <a:gd name="T29" fmla="*/ 12 h 12"/>
                  <a:gd name="T30" fmla="*/ 0 w 6"/>
                  <a:gd name="T31" fmla="*/ 12 h 12"/>
                  <a:gd name="T32" fmla="*/ 0 w 6"/>
                  <a:gd name="T33" fmla="*/ 12 h 12"/>
                  <a:gd name="T34" fmla="*/ 0 w 6"/>
                  <a:gd name="T3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6" y="12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341" name="Freeform 565"/>
              <p:cNvSpPr>
                <a:spLocks/>
              </p:cNvSpPr>
              <p:nvPr/>
            </p:nvSpPr>
            <p:spPr bwMode="auto">
              <a:xfrm>
                <a:off x="7131050" y="4511675"/>
                <a:ext cx="19050" cy="9525"/>
              </a:xfrm>
              <a:custGeom>
                <a:avLst/>
                <a:gdLst>
                  <a:gd name="T0" fmla="*/ 6 w 12"/>
                  <a:gd name="T1" fmla="*/ 6 h 6"/>
                  <a:gd name="T2" fmla="*/ 6 w 12"/>
                  <a:gd name="T3" fmla="*/ 6 h 6"/>
                  <a:gd name="T4" fmla="*/ 6 w 12"/>
                  <a:gd name="T5" fmla="*/ 6 h 6"/>
                  <a:gd name="T6" fmla="*/ 12 w 12"/>
                  <a:gd name="T7" fmla="*/ 6 h 6"/>
                  <a:gd name="T8" fmla="*/ 12 w 12"/>
                  <a:gd name="T9" fmla="*/ 6 h 6"/>
                  <a:gd name="T10" fmla="*/ 6 w 12"/>
                  <a:gd name="T11" fmla="*/ 6 h 6"/>
                  <a:gd name="T12" fmla="*/ 6 w 12"/>
                  <a:gd name="T13" fmla="*/ 0 h 6"/>
                  <a:gd name="T14" fmla="*/ 6 w 12"/>
                  <a:gd name="T15" fmla="*/ 0 h 6"/>
                  <a:gd name="T16" fmla="*/ 6 w 12"/>
                  <a:gd name="T17" fmla="*/ 0 h 6"/>
                  <a:gd name="T18" fmla="*/ 6 w 12"/>
                  <a:gd name="T19" fmla="*/ 0 h 6"/>
                  <a:gd name="T20" fmla="*/ 0 w 12"/>
                  <a:gd name="T21" fmla="*/ 6 h 6"/>
                  <a:gd name="T22" fmla="*/ 0 w 12"/>
                  <a:gd name="T23" fmla="*/ 6 h 6"/>
                  <a:gd name="T24" fmla="*/ 0 w 12"/>
                  <a:gd name="T25" fmla="*/ 6 h 6"/>
                  <a:gd name="T26" fmla="*/ 0 w 12"/>
                  <a:gd name="T27" fmla="*/ 6 h 6"/>
                  <a:gd name="T28" fmla="*/ 6 w 12"/>
                  <a:gd name="T29" fmla="*/ 6 h 6"/>
                  <a:gd name="T30" fmla="*/ 6 w 12"/>
                  <a:gd name="T31" fmla="*/ 6 h 6"/>
                  <a:gd name="T32" fmla="*/ 6 w 12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342" name="Freeform 566"/>
              <p:cNvSpPr>
                <a:spLocks/>
              </p:cNvSpPr>
              <p:nvPr/>
            </p:nvSpPr>
            <p:spPr bwMode="auto">
              <a:xfrm>
                <a:off x="7131050" y="4511675"/>
                <a:ext cx="19050" cy="9525"/>
              </a:xfrm>
              <a:custGeom>
                <a:avLst/>
                <a:gdLst>
                  <a:gd name="T0" fmla="*/ 6 w 12"/>
                  <a:gd name="T1" fmla="*/ 6 h 6"/>
                  <a:gd name="T2" fmla="*/ 6 w 12"/>
                  <a:gd name="T3" fmla="*/ 6 h 6"/>
                  <a:gd name="T4" fmla="*/ 6 w 12"/>
                  <a:gd name="T5" fmla="*/ 6 h 6"/>
                  <a:gd name="T6" fmla="*/ 12 w 12"/>
                  <a:gd name="T7" fmla="*/ 6 h 6"/>
                  <a:gd name="T8" fmla="*/ 12 w 12"/>
                  <a:gd name="T9" fmla="*/ 6 h 6"/>
                  <a:gd name="T10" fmla="*/ 6 w 12"/>
                  <a:gd name="T11" fmla="*/ 6 h 6"/>
                  <a:gd name="T12" fmla="*/ 6 w 12"/>
                  <a:gd name="T13" fmla="*/ 0 h 6"/>
                  <a:gd name="T14" fmla="*/ 6 w 12"/>
                  <a:gd name="T15" fmla="*/ 0 h 6"/>
                  <a:gd name="T16" fmla="*/ 6 w 12"/>
                  <a:gd name="T17" fmla="*/ 0 h 6"/>
                  <a:gd name="T18" fmla="*/ 6 w 12"/>
                  <a:gd name="T19" fmla="*/ 0 h 6"/>
                  <a:gd name="T20" fmla="*/ 0 w 12"/>
                  <a:gd name="T21" fmla="*/ 6 h 6"/>
                  <a:gd name="T22" fmla="*/ 0 w 12"/>
                  <a:gd name="T23" fmla="*/ 6 h 6"/>
                  <a:gd name="T24" fmla="*/ 0 w 12"/>
                  <a:gd name="T25" fmla="*/ 6 h 6"/>
                  <a:gd name="T26" fmla="*/ 0 w 12"/>
                  <a:gd name="T27" fmla="*/ 6 h 6"/>
                  <a:gd name="T28" fmla="*/ 6 w 12"/>
                  <a:gd name="T29" fmla="*/ 6 h 6"/>
                  <a:gd name="T30" fmla="*/ 6 w 12"/>
                  <a:gd name="T31" fmla="*/ 6 h 6"/>
                  <a:gd name="T32" fmla="*/ 6 w 12"/>
                  <a:gd name="T33" fmla="*/ 6 h 6"/>
                  <a:gd name="T34" fmla="*/ 6 w 12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343" name="Freeform 567"/>
              <p:cNvSpPr>
                <a:spLocks/>
              </p:cNvSpPr>
              <p:nvPr/>
            </p:nvSpPr>
            <p:spPr bwMode="auto">
              <a:xfrm>
                <a:off x="7178675" y="4435475"/>
                <a:ext cx="19050" cy="19050"/>
              </a:xfrm>
              <a:custGeom>
                <a:avLst/>
                <a:gdLst>
                  <a:gd name="T0" fmla="*/ 6 w 12"/>
                  <a:gd name="T1" fmla="*/ 12 h 12"/>
                  <a:gd name="T2" fmla="*/ 6 w 12"/>
                  <a:gd name="T3" fmla="*/ 6 h 12"/>
                  <a:gd name="T4" fmla="*/ 6 w 12"/>
                  <a:gd name="T5" fmla="*/ 6 h 12"/>
                  <a:gd name="T6" fmla="*/ 12 w 12"/>
                  <a:gd name="T7" fmla="*/ 6 h 12"/>
                  <a:gd name="T8" fmla="*/ 12 w 12"/>
                  <a:gd name="T9" fmla="*/ 6 h 12"/>
                  <a:gd name="T10" fmla="*/ 6 w 12"/>
                  <a:gd name="T11" fmla="*/ 6 h 12"/>
                  <a:gd name="T12" fmla="*/ 6 w 12"/>
                  <a:gd name="T13" fmla="*/ 0 h 12"/>
                  <a:gd name="T14" fmla="*/ 6 w 12"/>
                  <a:gd name="T15" fmla="*/ 0 h 12"/>
                  <a:gd name="T16" fmla="*/ 6 w 12"/>
                  <a:gd name="T17" fmla="*/ 0 h 12"/>
                  <a:gd name="T18" fmla="*/ 6 w 12"/>
                  <a:gd name="T19" fmla="*/ 0 h 12"/>
                  <a:gd name="T20" fmla="*/ 0 w 12"/>
                  <a:gd name="T21" fmla="*/ 6 h 12"/>
                  <a:gd name="T22" fmla="*/ 0 w 12"/>
                  <a:gd name="T23" fmla="*/ 6 h 12"/>
                  <a:gd name="T24" fmla="*/ 0 w 12"/>
                  <a:gd name="T25" fmla="*/ 6 h 12"/>
                  <a:gd name="T26" fmla="*/ 0 w 12"/>
                  <a:gd name="T27" fmla="*/ 6 h 12"/>
                  <a:gd name="T28" fmla="*/ 6 w 12"/>
                  <a:gd name="T29" fmla="*/ 6 h 12"/>
                  <a:gd name="T30" fmla="*/ 6 w 12"/>
                  <a:gd name="T31" fmla="*/ 12 h 12"/>
                  <a:gd name="T32" fmla="*/ 6 w 12"/>
                  <a:gd name="T3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" h="12">
                    <a:moveTo>
                      <a:pt x="6" y="12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12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344" name="Freeform 568"/>
              <p:cNvSpPr>
                <a:spLocks/>
              </p:cNvSpPr>
              <p:nvPr/>
            </p:nvSpPr>
            <p:spPr bwMode="auto">
              <a:xfrm>
                <a:off x="7178675" y="4435475"/>
                <a:ext cx="19050" cy="19050"/>
              </a:xfrm>
              <a:custGeom>
                <a:avLst/>
                <a:gdLst>
                  <a:gd name="T0" fmla="*/ 6 w 12"/>
                  <a:gd name="T1" fmla="*/ 12 h 12"/>
                  <a:gd name="T2" fmla="*/ 6 w 12"/>
                  <a:gd name="T3" fmla="*/ 6 h 12"/>
                  <a:gd name="T4" fmla="*/ 6 w 12"/>
                  <a:gd name="T5" fmla="*/ 6 h 12"/>
                  <a:gd name="T6" fmla="*/ 12 w 12"/>
                  <a:gd name="T7" fmla="*/ 6 h 12"/>
                  <a:gd name="T8" fmla="*/ 12 w 12"/>
                  <a:gd name="T9" fmla="*/ 6 h 12"/>
                  <a:gd name="T10" fmla="*/ 6 w 12"/>
                  <a:gd name="T11" fmla="*/ 6 h 12"/>
                  <a:gd name="T12" fmla="*/ 6 w 12"/>
                  <a:gd name="T13" fmla="*/ 0 h 12"/>
                  <a:gd name="T14" fmla="*/ 6 w 12"/>
                  <a:gd name="T15" fmla="*/ 0 h 12"/>
                  <a:gd name="T16" fmla="*/ 6 w 12"/>
                  <a:gd name="T17" fmla="*/ 0 h 12"/>
                  <a:gd name="T18" fmla="*/ 6 w 12"/>
                  <a:gd name="T19" fmla="*/ 0 h 12"/>
                  <a:gd name="T20" fmla="*/ 0 w 12"/>
                  <a:gd name="T21" fmla="*/ 6 h 12"/>
                  <a:gd name="T22" fmla="*/ 0 w 12"/>
                  <a:gd name="T23" fmla="*/ 6 h 12"/>
                  <a:gd name="T24" fmla="*/ 0 w 12"/>
                  <a:gd name="T25" fmla="*/ 6 h 12"/>
                  <a:gd name="T26" fmla="*/ 0 w 12"/>
                  <a:gd name="T27" fmla="*/ 6 h 12"/>
                  <a:gd name="T28" fmla="*/ 6 w 12"/>
                  <a:gd name="T29" fmla="*/ 6 h 12"/>
                  <a:gd name="T30" fmla="*/ 6 w 12"/>
                  <a:gd name="T31" fmla="*/ 12 h 12"/>
                  <a:gd name="T32" fmla="*/ 6 w 12"/>
                  <a:gd name="T33" fmla="*/ 12 h 12"/>
                  <a:gd name="T34" fmla="*/ 6 w 12"/>
                  <a:gd name="T3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12">
                    <a:moveTo>
                      <a:pt x="6" y="12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345" name="Freeform 569"/>
              <p:cNvSpPr>
                <a:spLocks/>
              </p:cNvSpPr>
              <p:nvPr/>
            </p:nvSpPr>
            <p:spPr bwMode="auto">
              <a:xfrm>
                <a:off x="7169150" y="4406900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6 h 6"/>
                  <a:gd name="T4" fmla="*/ 6 w 6"/>
                  <a:gd name="T5" fmla="*/ 0 h 6"/>
                  <a:gd name="T6" fmla="*/ 6 w 6"/>
                  <a:gd name="T7" fmla="*/ 0 h 6"/>
                  <a:gd name="T8" fmla="*/ 6 w 6"/>
                  <a:gd name="T9" fmla="*/ 0 h 6"/>
                  <a:gd name="T10" fmla="*/ 6 w 6"/>
                  <a:gd name="T11" fmla="*/ 0 h 6"/>
                  <a:gd name="T12" fmla="*/ 6 w 6"/>
                  <a:gd name="T13" fmla="*/ 0 h 6"/>
                  <a:gd name="T14" fmla="*/ 0 w 6"/>
                  <a:gd name="T15" fmla="*/ 0 h 6"/>
                  <a:gd name="T16" fmla="*/ 0 w 6"/>
                  <a:gd name="T17" fmla="*/ 0 h 6"/>
                  <a:gd name="T18" fmla="*/ 0 w 6"/>
                  <a:gd name="T19" fmla="*/ 0 h 6"/>
                  <a:gd name="T20" fmla="*/ 0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0 h 6"/>
                  <a:gd name="T28" fmla="*/ 0 w 6"/>
                  <a:gd name="T29" fmla="*/ 6 h 6"/>
                  <a:gd name="T30" fmla="*/ 0 w 6"/>
                  <a:gd name="T31" fmla="*/ 6 h 6"/>
                  <a:gd name="T32" fmla="*/ 0 w 6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346" name="Freeform 570"/>
              <p:cNvSpPr>
                <a:spLocks/>
              </p:cNvSpPr>
              <p:nvPr/>
            </p:nvSpPr>
            <p:spPr bwMode="auto">
              <a:xfrm>
                <a:off x="7169150" y="4406900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6 h 6"/>
                  <a:gd name="T4" fmla="*/ 6 w 6"/>
                  <a:gd name="T5" fmla="*/ 0 h 6"/>
                  <a:gd name="T6" fmla="*/ 6 w 6"/>
                  <a:gd name="T7" fmla="*/ 0 h 6"/>
                  <a:gd name="T8" fmla="*/ 6 w 6"/>
                  <a:gd name="T9" fmla="*/ 0 h 6"/>
                  <a:gd name="T10" fmla="*/ 6 w 6"/>
                  <a:gd name="T11" fmla="*/ 0 h 6"/>
                  <a:gd name="T12" fmla="*/ 6 w 6"/>
                  <a:gd name="T13" fmla="*/ 0 h 6"/>
                  <a:gd name="T14" fmla="*/ 0 w 6"/>
                  <a:gd name="T15" fmla="*/ 0 h 6"/>
                  <a:gd name="T16" fmla="*/ 0 w 6"/>
                  <a:gd name="T17" fmla="*/ 0 h 6"/>
                  <a:gd name="T18" fmla="*/ 0 w 6"/>
                  <a:gd name="T19" fmla="*/ 0 h 6"/>
                  <a:gd name="T20" fmla="*/ 0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0 h 6"/>
                  <a:gd name="T28" fmla="*/ 0 w 6"/>
                  <a:gd name="T29" fmla="*/ 6 h 6"/>
                  <a:gd name="T30" fmla="*/ 0 w 6"/>
                  <a:gd name="T31" fmla="*/ 6 h 6"/>
                  <a:gd name="T32" fmla="*/ 0 w 6"/>
                  <a:gd name="T33" fmla="*/ 6 h 6"/>
                  <a:gd name="T34" fmla="*/ 0 w 6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347" name="Freeform 571"/>
              <p:cNvSpPr>
                <a:spLocks/>
              </p:cNvSpPr>
              <p:nvPr/>
            </p:nvSpPr>
            <p:spPr bwMode="auto">
              <a:xfrm>
                <a:off x="7235825" y="4530725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6 h 6"/>
                  <a:gd name="T4" fmla="*/ 6 w 6"/>
                  <a:gd name="T5" fmla="*/ 0 h 6"/>
                  <a:gd name="T6" fmla="*/ 6 w 6"/>
                  <a:gd name="T7" fmla="*/ 0 h 6"/>
                  <a:gd name="T8" fmla="*/ 6 w 6"/>
                  <a:gd name="T9" fmla="*/ 0 h 6"/>
                  <a:gd name="T10" fmla="*/ 6 w 6"/>
                  <a:gd name="T11" fmla="*/ 0 h 6"/>
                  <a:gd name="T12" fmla="*/ 6 w 6"/>
                  <a:gd name="T13" fmla="*/ 0 h 6"/>
                  <a:gd name="T14" fmla="*/ 0 w 6"/>
                  <a:gd name="T15" fmla="*/ 0 h 6"/>
                  <a:gd name="T16" fmla="*/ 0 w 6"/>
                  <a:gd name="T17" fmla="*/ 0 h 6"/>
                  <a:gd name="T18" fmla="*/ 0 w 6"/>
                  <a:gd name="T19" fmla="*/ 0 h 6"/>
                  <a:gd name="T20" fmla="*/ 0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0 h 6"/>
                  <a:gd name="T28" fmla="*/ 0 w 6"/>
                  <a:gd name="T29" fmla="*/ 6 h 6"/>
                  <a:gd name="T30" fmla="*/ 0 w 6"/>
                  <a:gd name="T31" fmla="*/ 6 h 6"/>
                  <a:gd name="T32" fmla="*/ 0 w 6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348" name="Freeform 572"/>
              <p:cNvSpPr>
                <a:spLocks/>
              </p:cNvSpPr>
              <p:nvPr/>
            </p:nvSpPr>
            <p:spPr bwMode="auto">
              <a:xfrm>
                <a:off x="7235825" y="4530725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6 h 6"/>
                  <a:gd name="T4" fmla="*/ 6 w 6"/>
                  <a:gd name="T5" fmla="*/ 0 h 6"/>
                  <a:gd name="T6" fmla="*/ 6 w 6"/>
                  <a:gd name="T7" fmla="*/ 0 h 6"/>
                  <a:gd name="T8" fmla="*/ 6 w 6"/>
                  <a:gd name="T9" fmla="*/ 0 h 6"/>
                  <a:gd name="T10" fmla="*/ 6 w 6"/>
                  <a:gd name="T11" fmla="*/ 0 h 6"/>
                  <a:gd name="T12" fmla="*/ 6 w 6"/>
                  <a:gd name="T13" fmla="*/ 0 h 6"/>
                  <a:gd name="T14" fmla="*/ 0 w 6"/>
                  <a:gd name="T15" fmla="*/ 0 h 6"/>
                  <a:gd name="T16" fmla="*/ 0 w 6"/>
                  <a:gd name="T17" fmla="*/ 0 h 6"/>
                  <a:gd name="T18" fmla="*/ 0 w 6"/>
                  <a:gd name="T19" fmla="*/ 0 h 6"/>
                  <a:gd name="T20" fmla="*/ 0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0 h 6"/>
                  <a:gd name="T28" fmla="*/ 0 w 6"/>
                  <a:gd name="T29" fmla="*/ 6 h 6"/>
                  <a:gd name="T30" fmla="*/ 0 w 6"/>
                  <a:gd name="T31" fmla="*/ 6 h 6"/>
                  <a:gd name="T32" fmla="*/ 0 w 6"/>
                  <a:gd name="T33" fmla="*/ 6 h 6"/>
                  <a:gd name="T34" fmla="*/ 0 w 6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349" name="Freeform 573"/>
              <p:cNvSpPr>
                <a:spLocks/>
              </p:cNvSpPr>
              <p:nvPr/>
            </p:nvSpPr>
            <p:spPr bwMode="auto">
              <a:xfrm>
                <a:off x="7159625" y="4530725"/>
                <a:ext cx="19050" cy="9525"/>
              </a:xfrm>
              <a:custGeom>
                <a:avLst/>
                <a:gdLst>
                  <a:gd name="T0" fmla="*/ 6 w 12"/>
                  <a:gd name="T1" fmla="*/ 6 h 6"/>
                  <a:gd name="T2" fmla="*/ 6 w 12"/>
                  <a:gd name="T3" fmla="*/ 6 h 6"/>
                  <a:gd name="T4" fmla="*/ 12 w 12"/>
                  <a:gd name="T5" fmla="*/ 6 h 6"/>
                  <a:gd name="T6" fmla="*/ 12 w 12"/>
                  <a:gd name="T7" fmla="*/ 0 h 6"/>
                  <a:gd name="T8" fmla="*/ 12 w 12"/>
                  <a:gd name="T9" fmla="*/ 0 h 6"/>
                  <a:gd name="T10" fmla="*/ 12 w 12"/>
                  <a:gd name="T11" fmla="*/ 0 h 6"/>
                  <a:gd name="T12" fmla="*/ 6 w 12"/>
                  <a:gd name="T13" fmla="*/ 0 h 6"/>
                  <a:gd name="T14" fmla="*/ 6 w 12"/>
                  <a:gd name="T15" fmla="*/ 0 h 6"/>
                  <a:gd name="T16" fmla="*/ 6 w 12"/>
                  <a:gd name="T17" fmla="*/ 0 h 6"/>
                  <a:gd name="T18" fmla="*/ 6 w 12"/>
                  <a:gd name="T19" fmla="*/ 0 h 6"/>
                  <a:gd name="T20" fmla="*/ 0 w 12"/>
                  <a:gd name="T21" fmla="*/ 0 h 6"/>
                  <a:gd name="T22" fmla="*/ 0 w 12"/>
                  <a:gd name="T23" fmla="*/ 0 h 6"/>
                  <a:gd name="T24" fmla="*/ 0 w 12"/>
                  <a:gd name="T25" fmla="*/ 0 h 6"/>
                  <a:gd name="T26" fmla="*/ 0 w 12"/>
                  <a:gd name="T27" fmla="*/ 6 h 6"/>
                  <a:gd name="T28" fmla="*/ 6 w 12"/>
                  <a:gd name="T29" fmla="*/ 6 h 6"/>
                  <a:gd name="T30" fmla="*/ 6 w 12"/>
                  <a:gd name="T31" fmla="*/ 6 h 6"/>
                  <a:gd name="T32" fmla="*/ 6 w 12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" h="6">
                    <a:moveTo>
                      <a:pt x="6" y="6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350" name="Freeform 574"/>
              <p:cNvSpPr>
                <a:spLocks/>
              </p:cNvSpPr>
              <p:nvPr/>
            </p:nvSpPr>
            <p:spPr bwMode="auto">
              <a:xfrm>
                <a:off x="7159625" y="4530725"/>
                <a:ext cx="19050" cy="9525"/>
              </a:xfrm>
              <a:custGeom>
                <a:avLst/>
                <a:gdLst>
                  <a:gd name="T0" fmla="*/ 6 w 12"/>
                  <a:gd name="T1" fmla="*/ 6 h 6"/>
                  <a:gd name="T2" fmla="*/ 6 w 12"/>
                  <a:gd name="T3" fmla="*/ 6 h 6"/>
                  <a:gd name="T4" fmla="*/ 12 w 12"/>
                  <a:gd name="T5" fmla="*/ 6 h 6"/>
                  <a:gd name="T6" fmla="*/ 12 w 12"/>
                  <a:gd name="T7" fmla="*/ 0 h 6"/>
                  <a:gd name="T8" fmla="*/ 12 w 12"/>
                  <a:gd name="T9" fmla="*/ 0 h 6"/>
                  <a:gd name="T10" fmla="*/ 12 w 12"/>
                  <a:gd name="T11" fmla="*/ 0 h 6"/>
                  <a:gd name="T12" fmla="*/ 6 w 12"/>
                  <a:gd name="T13" fmla="*/ 0 h 6"/>
                  <a:gd name="T14" fmla="*/ 6 w 12"/>
                  <a:gd name="T15" fmla="*/ 0 h 6"/>
                  <a:gd name="T16" fmla="*/ 6 w 12"/>
                  <a:gd name="T17" fmla="*/ 0 h 6"/>
                  <a:gd name="T18" fmla="*/ 6 w 12"/>
                  <a:gd name="T19" fmla="*/ 0 h 6"/>
                  <a:gd name="T20" fmla="*/ 0 w 12"/>
                  <a:gd name="T21" fmla="*/ 0 h 6"/>
                  <a:gd name="T22" fmla="*/ 0 w 12"/>
                  <a:gd name="T23" fmla="*/ 0 h 6"/>
                  <a:gd name="T24" fmla="*/ 0 w 12"/>
                  <a:gd name="T25" fmla="*/ 0 h 6"/>
                  <a:gd name="T26" fmla="*/ 0 w 12"/>
                  <a:gd name="T27" fmla="*/ 6 h 6"/>
                  <a:gd name="T28" fmla="*/ 6 w 12"/>
                  <a:gd name="T29" fmla="*/ 6 h 6"/>
                  <a:gd name="T30" fmla="*/ 6 w 12"/>
                  <a:gd name="T31" fmla="*/ 6 h 6"/>
                  <a:gd name="T32" fmla="*/ 6 w 12"/>
                  <a:gd name="T33" fmla="*/ 6 h 6"/>
                  <a:gd name="T34" fmla="*/ 6 w 12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6">
                    <a:moveTo>
                      <a:pt x="6" y="6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351" name="Freeform 575"/>
              <p:cNvSpPr>
                <a:spLocks/>
              </p:cNvSpPr>
              <p:nvPr/>
            </p:nvSpPr>
            <p:spPr bwMode="auto">
              <a:xfrm>
                <a:off x="7188200" y="4559300"/>
                <a:ext cx="9525" cy="9525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0 h 6"/>
                  <a:gd name="T8" fmla="*/ 6 w 6"/>
                  <a:gd name="T9" fmla="*/ 0 h 6"/>
                  <a:gd name="T10" fmla="*/ 6 w 6"/>
                  <a:gd name="T11" fmla="*/ 0 h 6"/>
                  <a:gd name="T12" fmla="*/ 6 w 6"/>
                  <a:gd name="T13" fmla="*/ 0 h 6"/>
                  <a:gd name="T14" fmla="*/ 6 w 6"/>
                  <a:gd name="T15" fmla="*/ 0 h 6"/>
                  <a:gd name="T16" fmla="*/ 6 w 6"/>
                  <a:gd name="T17" fmla="*/ 0 h 6"/>
                  <a:gd name="T18" fmla="*/ 0 w 6"/>
                  <a:gd name="T19" fmla="*/ 0 h 6"/>
                  <a:gd name="T20" fmla="*/ 0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6 h 6"/>
                  <a:gd name="T28" fmla="*/ 0 w 6"/>
                  <a:gd name="T29" fmla="*/ 6 h 6"/>
                  <a:gd name="T30" fmla="*/ 6 w 6"/>
                  <a:gd name="T31" fmla="*/ 6 h 6"/>
                  <a:gd name="T32" fmla="*/ 6 w 6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352" name="Freeform 576"/>
              <p:cNvSpPr>
                <a:spLocks/>
              </p:cNvSpPr>
              <p:nvPr/>
            </p:nvSpPr>
            <p:spPr bwMode="auto">
              <a:xfrm>
                <a:off x="7188200" y="4559300"/>
                <a:ext cx="9525" cy="9525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0 h 6"/>
                  <a:gd name="T8" fmla="*/ 6 w 6"/>
                  <a:gd name="T9" fmla="*/ 0 h 6"/>
                  <a:gd name="T10" fmla="*/ 6 w 6"/>
                  <a:gd name="T11" fmla="*/ 0 h 6"/>
                  <a:gd name="T12" fmla="*/ 6 w 6"/>
                  <a:gd name="T13" fmla="*/ 0 h 6"/>
                  <a:gd name="T14" fmla="*/ 6 w 6"/>
                  <a:gd name="T15" fmla="*/ 0 h 6"/>
                  <a:gd name="T16" fmla="*/ 6 w 6"/>
                  <a:gd name="T17" fmla="*/ 0 h 6"/>
                  <a:gd name="T18" fmla="*/ 0 w 6"/>
                  <a:gd name="T19" fmla="*/ 0 h 6"/>
                  <a:gd name="T20" fmla="*/ 0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6 h 6"/>
                  <a:gd name="T28" fmla="*/ 0 w 6"/>
                  <a:gd name="T29" fmla="*/ 6 h 6"/>
                  <a:gd name="T30" fmla="*/ 6 w 6"/>
                  <a:gd name="T31" fmla="*/ 6 h 6"/>
                  <a:gd name="T32" fmla="*/ 6 w 6"/>
                  <a:gd name="T33" fmla="*/ 6 h 6"/>
                  <a:gd name="T34" fmla="*/ 6 w 6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353" name="Freeform 577"/>
              <p:cNvSpPr>
                <a:spLocks/>
              </p:cNvSpPr>
              <p:nvPr/>
            </p:nvSpPr>
            <p:spPr bwMode="auto">
              <a:xfrm>
                <a:off x="7102475" y="4578350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0 h 6"/>
                  <a:gd name="T8" fmla="*/ 6 w 6"/>
                  <a:gd name="T9" fmla="*/ 0 h 6"/>
                  <a:gd name="T10" fmla="*/ 6 w 6"/>
                  <a:gd name="T11" fmla="*/ 0 h 6"/>
                  <a:gd name="T12" fmla="*/ 6 w 6"/>
                  <a:gd name="T13" fmla="*/ 0 h 6"/>
                  <a:gd name="T14" fmla="*/ 0 w 6"/>
                  <a:gd name="T15" fmla="*/ 0 h 6"/>
                  <a:gd name="T16" fmla="*/ 0 w 6"/>
                  <a:gd name="T17" fmla="*/ 0 h 6"/>
                  <a:gd name="T18" fmla="*/ 0 w 6"/>
                  <a:gd name="T19" fmla="*/ 0 h 6"/>
                  <a:gd name="T20" fmla="*/ 0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6 h 6"/>
                  <a:gd name="T28" fmla="*/ 0 w 6"/>
                  <a:gd name="T29" fmla="*/ 6 h 6"/>
                  <a:gd name="T30" fmla="*/ 0 w 6"/>
                  <a:gd name="T31" fmla="*/ 6 h 6"/>
                  <a:gd name="T32" fmla="*/ 0 w 6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354" name="Freeform 578"/>
              <p:cNvSpPr>
                <a:spLocks/>
              </p:cNvSpPr>
              <p:nvPr/>
            </p:nvSpPr>
            <p:spPr bwMode="auto">
              <a:xfrm>
                <a:off x="7102475" y="4578350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0 h 6"/>
                  <a:gd name="T8" fmla="*/ 6 w 6"/>
                  <a:gd name="T9" fmla="*/ 0 h 6"/>
                  <a:gd name="T10" fmla="*/ 6 w 6"/>
                  <a:gd name="T11" fmla="*/ 0 h 6"/>
                  <a:gd name="T12" fmla="*/ 6 w 6"/>
                  <a:gd name="T13" fmla="*/ 0 h 6"/>
                  <a:gd name="T14" fmla="*/ 0 w 6"/>
                  <a:gd name="T15" fmla="*/ 0 h 6"/>
                  <a:gd name="T16" fmla="*/ 0 w 6"/>
                  <a:gd name="T17" fmla="*/ 0 h 6"/>
                  <a:gd name="T18" fmla="*/ 0 w 6"/>
                  <a:gd name="T19" fmla="*/ 0 h 6"/>
                  <a:gd name="T20" fmla="*/ 0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6 h 6"/>
                  <a:gd name="T28" fmla="*/ 0 w 6"/>
                  <a:gd name="T29" fmla="*/ 6 h 6"/>
                  <a:gd name="T30" fmla="*/ 0 w 6"/>
                  <a:gd name="T31" fmla="*/ 6 h 6"/>
                  <a:gd name="T32" fmla="*/ 0 w 6"/>
                  <a:gd name="T33" fmla="*/ 6 h 6"/>
                  <a:gd name="T34" fmla="*/ 0 w 6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355" name="Freeform 579"/>
              <p:cNvSpPr>
                <a:spLocks/>
              </p:cNvSpPr>
              <p:nvPr/>
            </p:nvSpPr>
            <p:spPr bwMode="auto">
              <a:xfrm>
                <a:off x="7159625" y="4578350"/>
                <a:ext cx="9525" cy="9525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0 h 6"/>
                  <a:gd name="T8" fmla="*/ 6 w 6"/>
                  <a:gd name="T9" fmla="*/ 0 h 6"/>
                  <a:gd name="T10" fmla="*/ 6 w 6"/>
                  <a:gd name="T11" fmla="*/ 0 h 6"/>
                  <a:gd name="T12" fmla="*/ 6 w 6"/>
                  <a:gd name="T13" fmla="*/ 0 h 6"/>
                  <a:gd name="T14" fmla="*/ 6 w 6"/>
                  <a:gd name="T15" fmla="*/ 0 h 6"/>
                  <a:gd name="T16" fmla="*/ 6 w 6"/>
                  <a:gd name="T17" fmla="*/ 0 h 6"/>
                  <a:gd name="T18" fmla="*/ 0 w 6"/>
                  <a:gd name="T19" fmla="*/ 0 h 6"/>
                  <a:gd name="T20" fmla="*/ 0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6 h 6"/>
                  <a:gd name="T28" fmla="*/ 0 w 6"/>
                  <a:gd name="T29" fmla="*/ 6 h 6"/>
                  <a:gd name="T30" fmla="*/ 6 w 6"/>
                  <a:gd name="T31" fmla="*/ 6 h 6"/>
                  <a:gd name="T32" fmla="*/ 6 w 6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356" name="Freeform 580"/>
              <p:cNvSpPr>
                <a:spLocks/>
              </p:cNvSpPr>
              <p:nvPr/>
            </p:nvSpPr>
            <p:spPr bwMode="auto">
              <a:xfrm>
                <a:off x="7159625" y="4578350"/>
                <a:ext cx="9525" cy="9525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0 h 6"/>
                  <a:gd name="T8" fmla="*/ 6 w 6"/>
                  <a:gd name="T9" fmla="*/ 0 h 6"/>
                  <a:gd name="T10" fmla="*/ 6 w 6"/>
                  <a:gd name="T11" fmla="*/ 0 h 6"/>
                  <a:gd name="T12" fmla="*/ 6 w 6"/>
                  <a:gd name="T13" fmla="*/ 0 h 6"/>
                  <a:gd name="T14" fmla="*/ 6 w 6"/>
                  <a:gd name="T15" fmla="*/ 0 h 6"/>
                  <a:gd name="T16" fmla="*/ 6 w 6"/>
                  <a:gd name="T17" fmla="*/ 0 h 6"/>
                  <a:gd name="T18" fmla="*/ 0 w 6"/>
                  <a:gd name="T19" fmla="*/ 0 h 6"/>
                  <a:gd name="T20" fmla="*/ 0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6 h 6"/>
                  <a:gd name="T28" fmla="*/ 0 w 6"/>
                  <a:gd name="T29" fmla="*/ 6 h 6"/>
                  <a:gd name="T30" fmla="*/ 6 w 6"/>
                  <a:gd name="T31" fmla="*/ 6 h 6"/>
                  <a:gd name="T32" fmla="*/ 6 w 6"/>
                  <a:gd name="T33" fmla="*/ 6 h 6"/>
                  <a:gd name="T34" fmla="*/ 6 w 6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357" name="Freeform 581"/>
              <p:cNvSpPr>
                <a:spLocks/>
              </p:cNvSpPr>
              <p:nvPr/>
            </p:nvSpPr>
            <p:spPr bwMode="auto">
              <a:xfrm>
                <a:off x="7092950" y="4645025"/>
                <a:ext cx="9525" cy="19050"/>
              </a:xfrm>
              <a:custGeom>
                <a:avLst/>
                <a:gdLst>
                  <a:gd name="T0" fmla="*/ 0 w 6"/>
                  <a:gd name="T1" fmla="*/ 12 h 12"/>
                  <a:gd name="T2" fmla="*/ 6 w 6"/>
                  <a:gd name="T3" fmla="*/ 6 h 12"/>
                  <a:gd name="T4" fmla="*/ 6 w 6"/>
                  <a:gd name="T5" fmla="*/ 6 h 12"/>
                  <a:gd name="T6" fmla="*/ 6 w 6"/>
                  <a:gd name="T7" fmla="*/ 6 h 12"/>
                  <a:gd name="T8" fmla="*/ 6 w 6"/>
                  <a:gd name="T9" fmla="*/ 6 h 12"/>
                  <a:gd name="T10" fmla="*/ 6 w 6"/>
                  <a:gd name="T11" fmla="*/ 6 h 12"/>
                  <a:gd name="T12" fmla="*/ 6 w 6"/>
                  <a:gd name="T13" fmla="*/ 0 h 12"/>
                  <a:gd name="T14" fmla="*/ 0 w 6"/>
                  <a:gd name="T15" fmla="*/ 0 h 12"/>
                  <a:gd name="T16" fmla="*/ 0 w 6"/>
                  <a:gd name="T17" fmla="*/ 0 h 12"/>
                  <a:gd name="T18" fmla="*/ 0 w 6"/>
                  <a:gd name="T19" fmla="*/ 0 h 12"/>
                  <a:gd name="T20" fmla="*/ 0 w 6"/>
                  <a:gd name="T21" fmla="*/ 6 h 12"/>
                  <a:gd name="T22" fmla="*/ 0 w 6"/>
                  <a:gd name="T23" fmla="*/ 6 h 12"/>
                  <a:gd name="T24" fmla="*/ 0 w 6"/>
                  <a:gd name="T25" fmla="*/ 6 h 12"/>
                  <a:gd name="T26" fmla="*/ 0 w 6"/>
                  <a:gd name="T27" fmla="*/ 6 h 12"/>
                  <a:gd name="T28" fmla="*/ 0 w 6"/>
                  <a:gd name="T29" fmla="*/ 6 h 12"/>
                  <a:gd name="T30" fmla="*/ 0 w 6"/>
                  <a:gd name="T31" fmla="*/ 12 h 12"/>
                  <a:gd name="T32" fmla="*/ 0 w 6"/>
                  <a:gd name="T3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358" name="Freeform 582"/>
              <p:cNvSpPr>
                <a:spLocks/>
              </p:cNvSpPr>
              <p:nvPr/>
            </p:nvSpPr>
            <p:spPr bwMode="auto">
              <a:xfrm>
                <a:off x="7092950" y="4645025"/>
                <a:ext cx="9525" cy="19050"/>
              </a:xfrm>
              <a:custGeom>
                <a:avLst/>
                <a:gdLst>
                  <a:gd name="T0" fmla="*/ 0 w 6"/>
                  <a:gd name="T1" fmla="*/ 12 h 12"/>
                  <a:gd name="T2" fmla="*/ 6 w 6"/>
                  <a:gd name="T3" fmla="*/ 6 h 12"/>
                  <a:gd name="T4" fmla="*/ 6 w 6"/>
                  <a:gd name="T5" fmla="*/ 6 h 12"/>
                  <a:gd name="T6" fmla="*/ 6 w 6"/>
                  <a:gd name="T7" fmla="*/ 6 h 12"/>
                  <a:gd name="T8" fmla="*/ 6 w 6"/>
                  <a:gd name="T9" fmla="*/ 6 h 12"/>
                  <a:gd name="T10" fmla="*/ 6 w 6"/>
                  <a:gd name="T11" fmla="*/ 6 h 12"/>
                  <a:gd name="T12" fmla="*/ 6 w 6"/>
                  <a:gd name="T13" fmla="*/ 0 h 12"/>
                  <a:gd name="T14" fmla="*/ 0 w 6"/>
                  <a:gd name="T15" fmla="*/ 0 h 12"/>
                  <a:gd name="T16" fmla="*/ 0 w 6"/>
                  <a:gd name="T17" fmla="*/ 0 h 12"/>
                  <a:gd name="T18" fmla="*/ 0 w 6"/>
                  <a:gd name="T19" fmla="*/ 0 h 12"/>
                  <a:gd name="T20" fmla="*/ 0 w 6"/>
                  <a:gd name="T21" fmla="*/ 6 h 12"/>
                  <a:gd name="T22" fmla="*/ 0 w 6"/>
                  <a:gd name="T23" fmla="*/ 6 h 12"/>
                  <a:gd name="T24" fmla="*/ 0 w 6"/>
                  <a:gd name="T25" fmla="*/ 6 h 12"/>
                  <a:gd name="T26" fmla="*/ 0 w 6"/>
                  <a:gd name="T27" fmla="*/ 6 h 12"/>
                  <a:gd name="T28" fmla="*/ 0 w 6"/>
                  <a:gd name="T29" fmla="*/ 6 h 12"/>
                  <a:gd name="T30" fmla="*/ 0 w 6"/>
                  <a:gd name="T31" fmla="*/ 12 h 12"/>
                  <a:gd name="T32" fmla="*/ 0 w 6"/>
                  <a:gd name="T33" fmla="*/ 12 h 12"/>
                  <a:gd name="T34" fmla="*/ 0 w 6"/>
                  <a:gd name="T3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359" name="Freeform 583"/>
              <p:cNvSpPr>
                <a:spLocks/>
              </p:cNvSpPr>
              <p:nvPr/>
            </p:nvSpPr>
            <p:spPr bwMode="auto">
              <a:xfrm>
                <a:off x="7197725" y="4511675"/>
                <a:ext cx="9525" cy="9525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6 h 6"/>
                  <a:gd name="T12" fmla="*/ 6 w 6"/>
                  <a:gd name="T13" fmla="*/ 0 h 6"/>
                  <a:gd name="T14" fmla="*/ 6 w 6"/>
                  <a:gd name="T15" fmla="*/ 0 h 6"/>
                  <a:gd name="T16" fmla="*/ 6 w 6"/>
                  <a:gd name="T17" fmla="*/ 0 h 6"/>
                  <a:gd name="T18" fmla="*/ 0 w 6"/>
                  <a:gd name="T19" fmla="*/ 0 h 6"/>
                  <a:gd name="T20" fmla="*/ 0 w 6"/>
                  <a:gd name="T21" fmla="*/ 6 h 6"/>
                  <a:gd name="T22" fmla="*/ 0 w 6"/>
                  <a:gd name="T23" fmla="*/ 6 h 6"/>
                  <a:gd name="T24" fmla="*/ 0 w 6"/>
                  <a:gd name="T25" fmla="*/ 6 h 6"/>
                  <a:gd name="T26" fmla="*/ 0 w 6"/>
                  <a:gd name="T27" fmla="*/ 6 h 6"/>
                  <a:gd name="T28" fmla="*/ 0 w 6"/>
                  <a:gd name="T29" fmla="*/ 6 h 6"/>
                  <a:gd name="T30" fmla="*/ 6 w 6"/>
                  <a:gd name="T31" fmla="*/ 6 h 6"/>
                  <a:gd name="T32" fmla="*/ 6 w 6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360" name="Freeform 584"/>
              <p:cNvSpPr>
                <a:spLocks/>
              </p:cNvSpPr>
              <p:nvPr/>
            </p:nvSpPr>
            <p:spPr bwMode="auto">
              <a:xfrm>
                <a:off x="7197725" y="4511675"/>
                <a:ext cx="9525" cy="9525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6 h 6"/>
                  <a:gd name="T12" fmla="*/ 6 w 6"/>
                  <a:gd name="T13" fmla="*/ 0 h 6"/>
                  <a:gd name="T14" fmla="*/ 6 w 6"/>
                  <a:gd name="T15" fmla="*/ 0 h 6"/>
                  <a:gd name="T16" fmla="*/ 6 w 6"/>
                  <a:gd name="T17" fmla="*/ 0 h 6"/>
                  <a:gd name="T18" fmla="*/ 0 w 6"/>
                  <a:gd name="T19" fmla="*/ 0 h 6"/>
                  <a:gd name="T20" fmla="*/ 0 w 6"/>
                  <a:gd name="T21" fmla="*/ 6 h 6"/>
                  <a:gd name="T22" fmla="*/ 0 w 6"/>
                  <a:gd name="T23" fmla="*/ 6 h 6"/>
                  <a:gd name="T24" fmla="*/ 0 w 6"/>
                  <a:gd name="T25" fmla="*/ 6 h 6"/>
                  <a:gd name="T26" fmla="*/ 0 w 6"/>
                  <a:gd name="T27" fmla="*/ 6 h 6"/>
                  <a:gd name="T28" fmla="*/ 0 w 6"/>
                  <a:gd name="T29" fmla="*/ 6 h 6"/>
                  <a:gd name="T30" fmla="*/ 6 w 6"/>
                  <a:gd name="T31" fmla="*/ 6 h 6"/>
                  <a:gd name="T32" fmla="*/ 6 w 6"/>
                  <a:gd name="T33" fmla="*/ 6 h 6"/>
                  <a:gd name="T34" fmla="*/ 6 w 6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361" name="Freeform 585"/>
              <p:cNvSpPr>
                <a:spLocks/>
              </p:cNvSpPr>
              <p:nvPr/>
            </p:nvSpPr>
            <p:spPr bwMode="auto">
              <a:xfrm>
                <a:off x="7159625" y="4502150"/>
                <a:ext cx="9525" cy="9525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6 w 6"/>
                  <a:gd name="T5" fmla="*/ 0 h 6"/>
                  <a:gd name="T6" fmla="*/ 6 w 6"/>
                  <a:gd name="T7" fmla="*/ 0 h 6"/>
                  <a:gd name="T8" fmla="*/ 6 w 6"/>
                  <a:gd name="T9" fmla="*/ 0 h 6"/>
                  <a:gd name="T10" fmla="*/ 6 w 6"/>
                  <a:gd name="T11" fmla="*/ 0 h 6"/>
                  <a:gd name="T12" fmla="*/ 6 w 6"/>
                  <a:gd name="T13" fmla="*/ 0 h 6"/>
                  <a:gd name="T14" fmla="*/ 6 w 6"/>
                  <a:gd name="T15" fmla="*/ 0 h 6"/>
                  <a:gd name="T16" fmla="*/ 6 w 6"/>
                  <a:gd name="T17" fmla="*/ 0 h 6"/>
                  <a:gd name="T18" fmla="*/ 0 w 6"/>
                  <a:gd name="T19" fmla="*/ 0 h 6"/>
                  <a:gd name="T20" fmla="*/ 0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0 h 6"/>
                  <a:gd name="T28" fmla="*/ 0 w 6"/>
                  <a:gd name="T29" fmla="*/ 6 h 6"/>
                  <a:gd name="T30" fmla="*/ 6 w 6"/>
                  <a:gd name="T31" fmla="*/ 6 h 6"/>
                  <a:gd name="T32" fmla="*/ 6 w 6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362" name="Freeform 586"/>
              <p:cNvSpPr>
                <a:spLocks/>
              </p:cNvSpPr>
              <p:nvPr/>
            </p:nvSpPr>
            <p:spPr bwMode="auto">
              <a:xfrm>
                <a:off x="7159625" y="4502150"/>
                <a:ext cx="9525" cy="9525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6 w 6"/>
                  <a:gd name="T5" fmla="*/ 0 h 6"/>
                  <a:gd name="T6" fmla="*/ 6 w 6"/>
                  <a:gd name="T7" fmla="*/ 0 h 6"/>
                  <a:gd name="T8" fmla="*/ 6 w 6"/>
                  <a:gd name="T9" fmla="*/ 0 h 6"/>
                  <a:gd name="T10" fmla="*/ 6 w 6"/>
                  <a:gd name="T11" fmla="*/ 0 h 6"/>
                  <a:gd name="T12" fmla="*/ 6 w 6"/>
                  <a:gd name="T13" fmla="*/ 0 h 6"/>
                  <a:gd name="T14" fmla="*/ 6 w 6"/>
                  <a:gd name="T15" fmla="*/ 0 h 6"/>
                  <a:gd name="T16" fmla="*/ 6 w 6"/>
                  <a:gd name="T17" fmla="*/ 0 h 6"/>
                  <a:gd name="T18" fmla="*/ 0 w 6"/>
                  <a:gd name="T19" fmla="*/ 0 h 6"/>
                  <a:gd name="T20" fmla="*/ 0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0 h 6"/>
                  <a:gd name="T28" fmla="*/ 0 w 6"/>
                  <a:gd name="T29" fmla="*/ 6 h 6"/>
                  <a:gd name="T30" fmla="*/ 6 w 6"/>
                  <a:gd name="T31" fmla="*/ 6 h 6"/>
                  <a:gd name="T32" fmla="*/ 6 w 6"/>
                  <a:gd name="T33" fmla="*/ 6 h 6"/>
                  <a:gd name="T34" fmla="*/ 6 w 6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363" name="Freeform 587"/>
              <p:cNvSpPr>
                <a:spLocks/>
              </p:cNvSpPr>
              <p:nvPr/>
            </p:nvSpPr>
            <p:spPr bwMode="auto">
              <a:xfrm>
                <a:off x="7131050" y="4559300"/>
                <a:ext cx="9525" cy="19050"/>
              </a:xfrm>
              <a:custGeom>
                <a:avLst/>
                <a:gdLst>
                  <a:gd name="T0" fmla="*/ 0 w 6"/>
                  <a:gd name="T1" fmla="*/ 12 h 12"/>
                  <a:gd name="T2" fmla="*/ 6 w 6"/>
                  <a:gd name="T3" fmla="*/ 6 h 12"/>
                  <a:gd name="T4" fmla="*/ 6 w 6"/>
                  <a:gd name="T5" fmla="*/ 6 h 12"/>
                  <a:gd name="T6" fmla="*/ 6 w 6"/>
                  <a:gd name="T7" fmla="*/ 6 h 12"/>
                  <a:gd name="T8" fmla="*/ 6 w 6"/>
                  <a:gd name="T9" fmla="*/ 6 h 12"/>
                  <a:gd name="T10" fmla="*/ 6 w 6"/>
                  <a:gd name="T11" fmla="*/ 6 h 12"/>
                  <a:gd name="T12" fmla="*/ 6 w 6"/>
                  <a:gd name="T13" fmla="*/ 0 h 12"/>
                  <a:gd name="T14" fmla="*/ 0 w 6"/>
                  <a:gd name="T15" fmla="*/ 0 h 12"/>
                  <a:gd name="T16" fmla="*/ 0 w 6"/>
                  <a:gd name="T17" fmla="*/ 0 h 12"/>
                  <a:gd name="T18" fmla="*/ 0 w 6"/>
                  <a:gd name="T19" fmla="*/ 0 h 12"/>
                  <a:gd name="T20" fmla="*/ 0 w 6"/>
                  <a:gd name="T21" fmla="*/ 6 h 12"/>
                  <a:gd name="T22" fmla="*/ 0 w 6"/>
                  <a:gd name="T23" fmla="*/ 6 h 12"/>
                  <a:gd name="T24" fmla="*/ 0 w 6"/>
                  <a:gd name="T25" fmla="*/ 6 h 12"/>
                  <a:gd name="T26" fmla="*/ 0 w 6"/>
                  <a:gd name="T27" fmla="*/ 6 h 12"/>
                  <a:gd name="T28" fmla="*/ 0 w 6"/>
                  <a:gd name="T29" fmla="*/ 6 h 12"/>
                  <a:gd name="T30" fmla="*/ 0 w 6"/>
                  <a:gd name="T31" fmla="*/ 12 h 12"/>
                  <a:gd name="T32" fmla="*/ 0 w 6"/>
                  <a:gd name="T3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364" name="Freeform 588"/>
              <p:cNvSpPr>
                <a:spLocks/>
              </p:cNvSpPr>
              <p:nvPr/>
            </p:nvSpPr>
            <p:spPr bwMode="auto">
              <a:xfrm>
                <a:off x="7131050" y="4559300"/>
                <a:ext cx="9525" cy="19050"/>
              </a:xfrm>
              <a:custGeom>
                <a:avLst/>
                <a:gdLst>
                  <a:gd name="T0" fmla="*/ 0 w 6"/>
                  <a:gd name="T1" fmla="*/ 12 h 12"/>
                  <a:gd name="T2" fmla="*/ 6 w 6"/>
                  <a:gd name="T3" fmla="*/ 6 h 12"/>
                  <a:gd name="T4" fmla="*/ 6 w 6"/>
                  <a:gd name="T5" fmla="*/ 6 h 12"/>
                  <a:gd name="T6" fmla="*/ 6 w 6"/>
                  <a:gd name="T7" fmla="*/ 6 h 12"/>
                  <a:gd name="T8" fmla="*/ 6 w 6"/>
                  <a:gd name="T9" fmla="*/ 6 h 12"/>
                  <a:gd name="T10" fmla="*/ 6 w 6"/>
                  <a:gd name="T11" fmla="*/ 6 h 12"/>
                  <a:gd name="T12" fmla="*/ 6 w 6"/>
                  <a:gd name="T13" fmla="*/ 0 h 12"/>
                  <a:gd name="T14" fmla="*/ 0 w 6"/>
                  <a:gd name="T15" fmla="*/ 0 h 12"/>
                  <a:gd name="T16" fmla="*/ 0 w 6"/>
                  <a:gd name="T17" fmla="*/ 0 h 12"/>
                  <a:gd name="T18" fmla="*/ 0 w 6"/>
                  <a:gd name="T19" fmla="*/ 0 h 12"/>
                  <a:gd name="T20" fmla="*/ 0 w 6"/>
                  <a:gd name="T21" fmla="*/ 6 h 12"/>
                  <a:gd name="T22" fmla="*/ 0 w 6"/>
                  <a:gd name="T23" fmla="*/ 6 h 12"/>
                  <a:gd name="T24" fmla="*/ 0 w 6"/>
                  <a:gd name="T25" fmla="*/ 6 h 12"/>
                  <a:gd name="T26" fmla="*/ 0 w 6"/>
                  <a:gd name="T27" fmla="*/ 6 h 12"/>
                  <a:gd name="T28" fmla="*/ 0 w 6"/>
                  <a:gd name="T29" fmla="*/ 6 h 12"/>
                  <a:gd name="T30" fmla="*/ 0 w 6"/>
                  <a:gd name="T31" fmla="*/ 12 h 12"/>
                  <a:gd name="T32" fmla="*/ 0 w 6"/>
                  <a:gd name="T33" fmla="*/ 12 h 12"/>
                  <a:gd name="T34" fmla="*/ 0 w 6"/>
                  <a:gd name="T3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365" name="Freeform 589"/>
              <p:cNvSpPr>
                <a:spLocks/>
              </p:cNvSpPr>
              <p:nvPr/>
            </p:nvSpPr>
            <p:spPr bwMode="auto">
              <a:xfrm>
                <a:off x="7131050" y="4425950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6 h 6"/>
                  <a:gd name="T4" fmla="*/ 6 w 6"/>
                  <a:gd name="T5" fmla="*/ 0 h 6"/>
                  <a:gd name="T6" fmla="*/ 6 w 6"/>
                  <a:gd name="T7" fmla="*/ 0 h 6"/>
                  <a:gd name="T8" fmla="*/ 6 w 6"/>
                  <a:gd name="T9" fmla="*/ 0 h 6"/>
                  <a:gd name="T10" fmla="*/ 6 w 6"/>
                  <a:gd name="T11" fmla="*/ 0 h 6"/>
                  <a:gd name="T12" fmla="*/ 6 w 6"/>
                  <a:gd name="T13" fmla="*/ 0 h 6"/>
                  <a:gd name="T14" fmla="*/ 0 w 6"/>
                  <a:gd name="T15" fmla="*/ 0 h 6"/>
                  <a:gd name="T16" fmla="*/ 0 w 6"/>
                  <a:gd name="T17" fmla="*/ 0 h 6"/>
                  <a:gd name="T18" fmla="*/ 0 w 6"/>
                  <a:gd name="T19" fmla="*/ 0 h 6"/>
                  <a:gd name="T20" fmla="*/ 0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0 h 6"/>
                  <a:gd name="T28" fmla="*/ 0 w 6"/>
                  <a:gd name="T29" fmla="*/ 6 h 6"/>
                  <a:gd name="T30" fmla="*/ 0 w 6"/>
                  <a:gd name="T31" fmla="*/ 6 h 6"/>
                  <a:gd name="T32" fmla="*/ 0 w 6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366" name="Freeform 590"/>
              <p:cNvSpPr>
                <a:spLocks/>
              </p:cNvSpPr>
              <p:nvPr/>
            </p:nvSpPr>
            <p:spPr bwMode="auto">
              <a:xfrm>
                <a:off x="7131050" y="4425950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6 h 6"/>
                  <a:gd name="T4" fmla="*/ 6 w 6"/>
                  <a:gd name="T5" fmla="*/ 0 h 6"/>
                  <a:gd name="T6" fmla="*/ 6 w 6"/>
                  <a:gd name="T7" fmla="*/ 0 h 6"/>
                  <a:gd name="T8" fmla="*/ 6 w 6"/>
                  <a:gd name="T9" fmla="*/ 0 h 6"/>
                  <a:gd name="T10" fmla="*/ 6 w 6"/>
                  <a:gd name="T11" fmla="*/ 0 h 6"/>
                  <a:gd name="T12" fmla="*/ 6 w 6"/>
                  <a:gd name="T13" fmla="*/ 0 h 6"/>
                  <a:gd name="T14" fmla="*/ 0 w 6"/>
                  <a:gd name="T15" fmla="*/ 0 h 6"/>
                  <a:gd name="T16" fmla="*/ 0 w 6"/>
                  <a:gd name="T17" fmla="*/ 0 h 6"/>
                  <a:gd name="T18" fmla="*/ 0 w 6"/>
                  <a:gd name="T19" fmla="*/ 0 h 6"/>
                  <a:gd name="T20" fmla="*/ 0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0 h 6"/>
                  <a:gd name="T28" fmla="*/ 0 w 6"/>
                  <a:gd name="T29" fmla="*/ 6 h 6"/>
                  <a:gd name="T30" fmla="*/ 0 w 6"/>
                  <a:gd name="T31" fmla="*/ 6 h 6"/>
                  <a:gd name="T32" fmla="*/ 0 w 6"/>
                  <a:gd name="T33" fmla="*/ 6 h 6"/>
                  <a:gd name="T34" fmla="*/ 0 w 6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367" name="Freeform 591"/>
              <p:cNvSpPr>
                <a:spLocks/>
              </p:cNvSpPr>
              <p:nvPr/>
            </p:nvSpPr>
            <p:spPr bwMode="auto">
              <a:xfrm>
                <a:off x="7178675" y="4387850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0 h 6"/>
                  <a:gd name="T8" fmla="*/ 6 w 6"/>
                  <a:gd name="T9" fmla="*/ 0 h 6"/>
                  <a:gd name="T10" fmla="*/ 6 w 6"/>
                  <a:gd name="T11" fmla="*/ 0 h 6"/>
                  <a:gd name="T12" fmla="*/ 6 w 6"/>
                  <a:gd name="T13" fmla="*/ 0 h 6"/>
                  <a:gd name="T14" fmla="*/ 0 w 6"/>
                  <a:gd name="T15" fmla="*/ 0 h 6"/>
                  <a:gd name="T16" fmla="*/ 0 w 6"/>
                  <a:gd name="T17" fmla="*/ 0 h 6"/>
                  <a:gd name="T18" fmla="*/ 0 w 6"/>
                  <a:gd name="T19" fmla="*/ 0 h 6"/>
                  <a:gd name="T20" fmla="*/ 0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6 h 6"/>
                  <a:gd name="T28" fmla="*/ 0 w 6"/>
                  <a:gd name="T29" fmla="*/ 6 h 6"/>
                  <a:gd name="T30" fmla="*/ 0 w 6"/>
                  <a:gd name="T31" fmla="*/ 6 h 6"/>
                  <a:gd name="T32" fmla="*/ 0 w 6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368" name="Freeform 592"/>
              <p:cNvSpPr>
                <a:spLocks/>
              </p:cNvSpPr>
              <p:nvPr/>
            </p:nvSpPr>
            <p:spPr bwMode="auto">
              <a:xfrm>
                <a:off x="7178675" y="4387850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0 h 6"/>
                  <a:gd name="T8" fmla="*/ 6 w 6"/>
                  <a:gd name="T9" fmla="*/ 0 h 6"/>
                  <a:gd name="T10" fmla="*/ 6 w 6"/>
                  <a:gd name="T11" fmla="*/ 0 h 6"/>
                  <a:gd name="T12" fmla="*/ 6 w 6"/>
                  <a:gd name="T13" fmla="*/ 0 h 6"/>
                  <a:gd name="T14" fmla="*/ 0 w 6"/>
                  <a:gd name="T15" fmla="*/ 0 h 6"/>
                  <a:gd name="T16" fmla="*/ 0 w 6"/>
                  <a:gd name="T17" fmla="*/ 0 h 6"/>
                  <a:gd name="T18" fmla="*/ 0 w 6"/>
                  <a:gd name="T19" fmla="*/ 0 h 6"/>
                  <a:gd name="T20" fmla="*/ 0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6 h 6"/>
                  <a:gd name="T28" fmla="*/ 0 w 6"/>
                  <a:gd name="T29" fmla="*/ 6 h 6"/>
                  <a:gd name="T30" fmla="*/ 0 w 6"/>
                  <a:gd name="T31" fmla="*/ 6 h 6"/>
                  <a:gd name="T32" fmla="*/ 0 w 6"/>
                  <a:gd name="T33" fmla="*/ 6 h 6"/>
                  <a:gd name="T34" fmla="*/ 0 w 6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369" name="Freeform 593"/>
              <p:cNvSpPr>
                <a:spLocks/>
              </p:cNvSpPr>
              <p:nvPr/>
            </p:nvSpPr>
            <p:spPr bwMode="auto">
              <a:xfrm>
                <a:off x="7197725" y="4425950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0 h 6"/>
                  <a:gd name="T8" fmla="*/ 6 w 6"/>
                  <a:gd name="T9" fmla="*/ 0 h 6"/>
                  <a:gd name="T10" fmla="*/ 6 w 6"/>
                  <a:gd name="T11" fmla="*/ 0 h 6"/>
                  <a:gd name="T12" fmla="*/ 6 w 6"/>
                  <a:gd name="T13" fmla="*/ 0 h 6"/>
                  <a:gd name="T14" fmla="*/ 0 w 6"/>
                  <a:gd name="T15" fmla="*/ 0 h 6"/>
                  <a:gd name="T16" fmla="*/ 0 w 6"/>
                  <a:gd name="T17" fmla="*/ 0 h 6"/>
                  <a:gd name="T18" fmla="*/ 0 w 6"/>
                  <a:gd name="T19" fmla="*/ 0 h 6"/>
                  <a:gd name="T20" fmla="*/ 0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6 h 6"/>
                  <a:gd name="T28" fmla="*/ 0 w 6"/>
                  <a:gd name="T29" fmla="*/ 6 h 6"/>
                  <a:gd name="T30" fmla="*/ 0 w 6"/>
                  <a:gd name="T31" fmla="*/ 6 h 6"/>
                  <a:gd name="T32" fmla="*/ 0 w 6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370" name="Freeform 594"/>
              <p:cNvSpPr>
                <a:spLocks/>
              </p:cNvSpPr>
              <p:nvPr/>
            </p:nvSpPr>
            <p:spPr bwMode="auto">
              <a:xfrm>
                <a:off x="7197725" y="4425950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0 h 6"/>
                  <a:gd name="T8" fmla="*/ 6 w 6"/>
                  <a:gd name="T9" fmla="*/ 0 h 6"/>
                  <a:gd name="T10" fmla="*/ 6 w 6"/>
                  <a:gd name="T11" fmla="*/ 0 h 6"/>
                  <a:gd name="T12" fmla="*/ 6 w 6"/>
                  <a:gd name="T13" fmla="*/ 0 h 6"/>
                  <a:gd name="T14" fmla="*/ 0 w 6"/>
                  <a:gd name="T15" fmla="*/ 0 h 6"/>
                  <a:gd name="T16" fmla="*/ 0 w 6"/>
                  <a:gd name="T17" fmla="*/ 0 h 6"/>
                  <a:gd name="T18" fmla="*/ 0 w 6"/>
                  <a:gd name="T19" fmla="*/ 0 h 6"/>
                  <a:gd name="T20" fmla="*/ 0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6 h 6"/>
                  <a:gd name="T28" fmla="*/ 0 w 6"/>
                  <a:gd name="T29" fmla="*/ 6 h 6"/>
                  <a:gd name="T30" fmla="*/ 0 w 6"/>
                  <a:gd name="T31" fmla="*/ 6 h 6"/>
                  <a:gd name="T32" fmla="*/ 0 w 6"/>
                  <a:gd name="T33" fmla="*/ 6 h 6"/>
                  <a:gd name="T34" fmla="*/ 0 w 6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371" name="Freeform 595"/>
              <p:cNvSpPr>
                <a:spLocks/>
              </p:cNvSpPr>
              <p:nvPr/>
            </p:nvSpPr>
            <p:spPr bwMode="auto">
              <a:xfrm>
                <a:off x="7226300" y="4406900"/>
                <a:ext cx="19050" cy="9525"/>
              </a:xfrm>
              <a:custGeom>
                <a:avLst/>
                <a:gdLst>
                  <a:gd name="T0" fmla="*/ 6 w 12"/>
                  <a:gd name="T1" fmla="*/ 6 h 6"/>
                  <a:gd name="T2" fmla="*/ 6 w 12"/>
                  <a:gd name="T3" fmla="*/ 6 h 6"/>
                  <a:gd name="T4" fmla="*/ 12 w 12"/>
                  <a:gd name="T5" fmla="*/ 6 h 6"/>
                  <a:gd name="T6" fmla="*/ 12 w 12"/>
                  <a:gd name="T7" fmla="*/ 0 h 6"/>
                  <a:gd name="T8" fmla="*/ 12 w 12"/>
                  <a:gd name="T9" fmla="*/ 0 h 6"/>
                  <a:gd name="T10" fmla="*/ 12 w 12"/>
                  <a:gd name="T11" fmla="*/ 0 h 6"/>
                  <a:gd name="T12" fmla="*/ 6 w 12"/>
                  <a:gd name="T13" fmla="*/ 0 h 6"/>
                  <a:gd name="T14" fmla="*/ 6 w 12"/>
                  <a:gd name="T15" fmla="*/ 0 h 6"/>
                  <a:gd name="T16" fmla="*/ 6 w 12"/>
                  <a:gd name="T17" fmla="*/ 0 h 6"/>
                  <a:gd name="T18" fmla="*/ 6 w 12"/>
                  <a:gd name="T19" fmla="*/ 0 h 6"/>
                  <a:gd name="T20" fmla="*/ 0 w 12"/>
                  <a:gd name="T21" fmla="*/ 0 h 6"/>
                  <a:gd name="T22" fmla="*/ 0 w 12"/>
                  <a:gd name="T23" fmla="*/ 0 h 6"/>
                  <a:gd name="T24" fmla="*/ 0 w 12"/>
                  <a:gd name="T25" fmla="*/ 0 h 6"/>
                  <a:gd name="T26" fmla="*/ 0 w 12"/>
                  <a:gd name="T27" fmla="*/ 6 h 6"/>
                  <a:gd name="T28" fmla="*/ 6 w 12"/>
                  <a:gd name="T29" fmla="*/ 6 h 6"/>
                  <a:gd name="T30" fmla="*/ 6 w 12"/>
                  <a:gd name="T31" fmla="*/ 6 h 6"/>
                  <a:gd name="T32" fmla="*/ 6 w 12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" h="6">
                    <a:moveTo>
                      <a:pt x="6" y="6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372" name="Freeform 596"/>
              <p:cNvSpPr>
                <a:spLocks/>
              </p:cNvSpPr>
              <p:nvPr/>
            </p:nvSpPr>
            <p:spPr bwMode="auto">
              <a:xfrm>
                <a:off x="7226300" y="4406900"/>
                <a:ext cx="19050" cy="9525"/>
              </a:xfrm>
              <a:custGeom>
                <a:avLst/>
                <a:gdLst>
                  <a:gd name="T0" fmla="*/ 6 w 12"/>
                  <a:gd name="T1" fmla="*/ 6 h 6"/>
                  <a:gd name="T2" fmla="*/ 6 w 12"/>
                  <a:gd name="T3" fmla="*/ 6 h 6"/>
                  <a:gd name="T4" fmla="*/ 12 w 12"/>
                  <a:gd name="T5" fmla="*/ 6 h 6"/>
                  <a:gd name="T6" fmla="*/ 12 w 12"/>
                  <a:gd name="T7" fmla="*/ 0 h 6"/>
                  <a:gd name="T8" fmla="*/ 12 w 12"/>
                  <a:gd name="T9" fmla="*/ 0 h 6"/>
                  <a:gd name="T10" fmla="*/ 12 w 12"/>
                  <a:gd name="T11" fmla="*/ 0 h 6"/>
                  <a:gd name="T12" fmla="*/ 6 w 12"/>
                  <a:gd name="T13" fmla="*/ 0 h 6"/>
                  <a:gd name="T14" fmla="*/ 6 w 12"/>
                  <a:gd name="T15" fmla="*/ 0 h 6"/>
                  <a:gd name="T16" fmla="*/ 6 w 12"/>
                  <a:gd name="T17" fmla="*/ 0 h 6"/>
                  <a:gd name="T18" fmla="*/ 6 w 12"/>
                  <a:gd name="T19" fmla="*/ 0 h 6"/>
                  <a:gd name="T20" fmla="*/ 0 w 12"/>
                  <a:gd name="T21" fmla="*/ 0 h 6"/>
                  <a:gd name="T22" fmla="*/ 0 w 12"/>
                  <a:gd name="T23" fmla="*/ 0 h 6"/>
                  <a:gd name="T24" fmla="*/ 0 w 12"/>
                  <a:gd name="T25" fmla="*/ 0 h 6"/>
                  <a:gd name="T26" fmla="*/ 0 w 12"/>
                  <a:gd name="T27" fmla="*/ 6 h 6"/>
                  <a:gd name="T28" fmla="*/ 6 w 12"/>
                  <a:gd name="T29" fmla="*/ 6 h 6"/>
                  <a:gd name="T30" fmla="*/ 6 w 12"/>
                  <a:gd name="T31" fmla="*/ 6 h 6"/>
                  <a:gd name="T32" fmla="*/ 6 w 12"/>
                  <a:gd name="T33" fmla="*/ 6 h 6"/>
                  <a:gd name="T34" fmla="*/ 6 w 12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6">
                    <a:moveTo>
                      <a:pt x="6" y="6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373" name="Freeform 597"/>
              <p:cNvSpPr>
                <a:spLocks/>
              </p:cNvSpPr>
              <p:nvPr/>
            </p:nvSpPr>
            <p:spPr bwMode="auto">
              <a:xfrm>
                <a:off x="7216775" y="4445000"/>
                <a:ext cx="19050" cy="19050"/>
              </a:xfrm>
              <a:custGeom>
                <a:avLst/>
                <a:gdLst>
                  <a:gd name="T0" fmla="*/ 6 w 12"/>
                  <a:gd name="T1" fmla="*/ 12 h 12"/>
                  <a:gd name="T2" fmla="*/ 6 w 12"/>
                  <a:gd name="T3" fmla="*/ 12 h 12"/>
                  <a:gd name="T4" fmla="*/ 6 w 12"/>
                  <a:gd name="T5" fmla="*/ 6 h 12"/>
                  <a:gd name="T6" fmla="*/ 12 w 12"/>
                  <a:gd name="T7" fmla="*/ 6 h 12"/>
                  <a:gd name="T8" fmla="*/ 12 w 12"/>
                  <a:gd name="T9" fmla="*/ 6 h 12"/>
                  <a:gd name="T10" fmla="*/ 6 w 12"/>
                  <a:gd name="T11" fmla="*/ 6 h 12"/>
                  <a:gd name="T12" fmla="*/ 6 w 12"/>
                  <a:gd name="T13" fmla="*/ 0 h 12"/>
                  <a:gd name="T14" fmla="*/ 6 w 12"/>
                  <a:gd name="T15" fmla="*/ 0 h 12"/>
                  <a:gd name="T16" fmla="*/ 6 w 12"/>
                  <a:gd name="T17" fmla="*/ 0 h 12"/>
                  <a:gd name="T18" fmla="*/ 6 w 12"/>
                  <a:gd name="T19" fmla="*/ 0 h 12"/>
                  <a:gd name="T20" fmla="*/ 0 w 12"/>
                  <a:gd name="T21" fmla="*/ 6 h 12"/>
                  <a:gd name="T22" fmla="*/ 0 w 12"/>
                  <a:gd name="T23" fmla="*/ 6 h 12"/>
                  <a:gd name="T24" fmla="*/ 0 w 12"/>
                  <a:gd name="T25" fmla="*/ 6 h 12"/>
                  <a:gd name="T26" fmla="*/ 0 w 12"/>
                  <a:gd name="T27" fmla="*/ 6 h 12"/>
                  <a:gd name="T28" fmla="*/ 6 w 12"/>
                  <a:gd name="T29" fmla="*/ 12 h 12"/>
                  <a:gd name="T30" fmla="*/ 6 w 12"/>
                  <a:gd name="T31" fmla="*/ 12 h 12"/>
                  <a:gd name="T32" fmla="*/ 6 w 12"/>
                  <a:gd name="T3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" h="12">
                    <a:moveTo>
                      <a:pt x="6" y="12"/>
                    </a:moveTo>
                    <a:lnTo>
                      <a:pt x="6" y="12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374" name="Freeform 598"/>
              <p:cNvSpPr>
                <a:spLocks/>
              </p:cNvSpPr>
              <p:nvPr/>
            </p:nvSpPr>
            <p:spPr bwMode="auto">
              <a:xfrm>
                <a:off x="7216775" y="4445000"/>
                <a:ext cx="19050" cy="19050"/>
              </a:xfrm>
              <a:custGeom>
                <a:avLst/>
                <a:gdLst>
                  <a:gd name="T0" fmla="*/ 6 w 12"/>
                  <a:gd name="T1" fmla="*/ 12 h 12"/>
                  <a:gd name="T2" fmla="*/ 6 w 12"/>
                  <a:gd name="T3" fmla="*/ 12 h 12"/>
                  <a:gd name="T4" fmla="*/ 6 w 12"/>
                  <a:gd name="T5" fmla="*/ 6 h 12"/>
                  <a:gd name="T6" fmla="*/ 12 w 12"/>
                  <a:gd name="T7" fmla="*/ 6 h 12"/>
                  <a:gd name="T8" fmla="*/ 12 w 12"/>
                  <a:gd name="T9" fmla="*/ 6 h 12"/>
                  <a:gd name="T10" fmla="*/ 6 w 12"/>
                  <a:gd name="T11" fmla="*/ 6 h 12"/>
                  <a:gd name="T12" fmla="*/ 6 w 12"/>
                  <a:gd name="T13" fmla="*/ 0 h 12"/>
                  <a:gd name="T14" fmla="*/ 6 w 12"/>
                  <a:gd name="T15" fmla="*/ 0 h 12"/>
                  <a:gd name="T16" fmla="*/ 6 w 12"/>
                  <a:gd name="T17" fmla="*/ 0 h 12"/>
                  <a:gd name="T18" fmla="*/ 6 w 12"/>
                  <a:gd name="T19" fmla="*/ 0 h 12"/>
                  <a:gd name="T20" fmla="*/ 0 w 12"/>
                  <a:gd name="T21" fmla="*/ 6 h 12"/>
                  <a:gd name="T22" fmla="*/ 0 w 12"/>
                  <a:gd name="T23" fmla="*/ 6 h 12"/>
                  <a:gd name="T24" fmla="*/ 0 w 12"/>
                  <a:gd name="T25" fmla="*/ 6 h 12"/>
                  <a:gd name="T26" fmla="*/ 0 w 12"/>
                  <a:gd name="T27" fmla="*/ 6 h 12"/>
                  <a:gd name="T28" fmla="*/ 6 w 12"/>
                  <a:gd name="T29" fmla="*/ 12 h 12"/>
                  <a:gd name="T30" fmla="*/ 6 w 12"/>
                  <a:gd name="T31" fmla="*/ 12 h 12"/>
                  <a:gd name="T32" fmla="*/ 6 w 12"/>
                  <a:gd name="T33" fmla="*/ 12 h 12"/>
                  <a:gd name="T34" fmla="*/ 6 w 12"/>
                  <a:gd name="T3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12">
                    <a:moveTo>
                      <a:pt x="6" y="12"/>
                    </a:moveTo>
                    <a:lnTo>
                      <a:pt x="6" y="12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375" name="Freeform 599"/>
              <p:cNvSpPr>
                <a:spLocks/>
              </p:cNvSpPr>
              <p:nvPr/>
            </p:nvSpPr>
            <p:spPr bwMode="auto">
              <a:xfrm>
                <a:off x="7083425" y="4530725"/>
                <a:ext cx="9525" cy="19050"/>
              </a:xfrm>
              <a:custGeom>
                <a:avLst/>
                <a:gdLst>
                  <a:gd name="T0" fmla="*/ 0 w 6"/>
                  <a:gd name="T1" fmla="*/ 12 h 12"/>
                  <a:gd name="T2" fmla="*/ 6 w 6"/>
                  <a:gd name="T3" fmla="*/ 12 h 12"/>
                  <a:gd name="T4" fmla="*/ 6 w 6"/>
                  <a:gd name="T5" fmla="*/ 6 h 12"/>
                  <a:gd name="T6" fmla="*/ 6 w 6"/>
                  <a:gd name="T7" fmla="*/ 6 h 12"/>
                  <a:gd name="T8" fmla="*/ 6 w 6"/>
                  <a:gd name="T9" fmla="*/ 6 h 12"/>
                  <a:gd name="T10" fmla="*/ 6 w 6"/>
                  <a:gd name="T11" fmla="*/ 6 h 12"/>
                  <a:gd name="T12" fmla="*/ 6 w 6"/>
                  <a:gd name="T13" fmla="*/ 6 h 12"/>
                  <a:gd name="T14" fmla="*/ 0 w 6"/>
                  <a:gd name="T15" fmla="*/ 0 h 12"/>
                  <a:gd name="T16" fmla="*/ 0 w 6"/>
                  <a:gd name="T17" fmla="*/ 0 h 12"/>
                  <a:gd name="T18" fmla="*/ 0 w 6"/>
                  <a:gd name="T19" fmla="*/ 6 h 12"/>
                  <a:gd name="T20" fmla="*/ 0 w 6"/>
                  <a:gd name="T21" fmla="*/ 6 h 12"/>
                  <a:gd name="T22" fmla="*/ 0 w 6"/>
                  <a:gd name="T23" fmla="*/ 6 h 12"/>
                  <a:gd name="T24" fmla="*/ 0 w 6"/>
                  <a:gd name="T25" fmla="*/ 6 h 12"/>
                  <a:gd name="T26" fmla="*/ 0 w 6"/>
                  <a:gd name="T27" fmla="*/ 6 h 12"/>
                  <a:gd name="T28" fmla="*/ 0 w 6"/>
                  <a:gd name="T29" fmla="*/ 12 h 12"/>
                  <a:gd name="T30" fmla="*/ 0 w 6"/>
                  <a:gd name="T31" fmla="*/ 12 h 12"/>
                  <a:gd name="T32" fmla="*/ 0 w 6"/>
                  <a:gd name="T3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6" y="12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376" name="Freeform 600"/>
              <p:cNvSpPr>
                <a:spLocks/>
              </p:cNvSpPr>
              <p:nvPr/>
            </p:nvSpPr>
            <p:spPr bwMode="auto">
              <a:xfrm>
                <a:off x="7083425" y="4530725"/>
                <a:ext cx="9525" cy="19050"/>
              </a:xfrm>
              <a:custGeom>
                <a:avLst/>
                <a:gdLst>
                  <a:gd name="T0" fmla="*/ 0 w 6"/>
                  <a:gd name="T1" fmla="*/ 12 h 12"/>
                  <a:gd name="T2" fmla="*/ 6 w 6"/>
                  <a:gd name="T3" fmla="*/ 12 h 12"/>
                  <a:gd name="T4" fmla="*/ 6 w 6"/>
                  <a:gd name="T5" fmla="*/ 6 h 12"/>
                  <a:gd name="T6" fmla="*/ 6 w 6"/>
                  <a:gd name="T7" fmla="*/ 6 h 12"/>
                  <a:gd name="T8" fmla="*/ 6 w 6"/>
                  <a:gd name="T9" fmla="*/ 6 h 12"/>
                  <a:gd name="T10" fmla="*/ 6 w 6"/>
                  <a:gd name="T11" fmla="*/ 6 h 12"/>
                  <a:gd name="T12" fmla="*/ 6 w 6"/>
                  <a:gd name="T13" fmla="*/ 6 h 12"/>
                  <a:gd name="T14" fmla="*/ 0 w 6"/>
                  <a:gd name="T15" fmla="*/ 0 h 12"/>
                  <a:gd name="T16" fmla="*/ 0 w 6"/>
                  <a:gd name="T17" fmla="*/ 0 h 12"/>
                  <a:gd name="T18" fmla="*/ 0 w 6"/>
                  <a:gd name="T19" fmla="*/ 6 h 12"/>
                  <a:gd name="T20" fmla="*/ 0 w 6"/>
                  <a:gd name="T21" fmla="*/ 6 h 12"/>
                  <a:gd name="T22" fmla="*/ 0 w 6"/>
                  <a:gd name="T23" fmla="*/ 6 h 12"/>
                  <a:gd name="T24" fmla="*/ 0 w 6"/>
                  <a:gd name="T25" fmla="*/ 6 h 12"/>
                  <a:gd name="T26" fmla="*/ 0 w 6"/>
                  <a:gd name="T27" fmla="*/ 6 h 12"/>
                  <a:gd name="T28" fmla="*/ 0 w 6"/>
                  <a:gd name="T29" fmla="*/ 12 h 12"/>
                  <a:gd name="T30" fmla="*/ 0 w 6"/>
                  <a:gd name="T31" fmla="*/ 12 h 12"/>
                  <a:gd name="T32" fmla="*/ 0 w 6"/>
                  <a:gd name="T33" fmla="*/ 12 h 12"/>
                  <a:gd name="T34" fmla="*/ 0 w 6"/>
                  <a:gd name="T3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6" y="12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377" name="Freeform 601"/>
              <p:cNvSpPr>
                <a:spLocks/>
              </p:cNvSpPr>
              <p:nvPr/>
            </p:nvSpPr>
            <p:spPr bwMode="auto">
              <a:xfrm>
                <a:off x="7054850" y="4578350"/>
                <a:ext cx="9525" cy="19050"/>
              </a:xfrm>
              <a:custGeom>
                <a:avLst/>
                <a:gdLst>
                  <a:gd name="T0" fmla="*/ 6 w 6"/>
                  <a:gd name="T1" fmla="*/ 12 h 12"/>
                  <a:gd name="T2" fmla="*/ 6 w 6"/>
                  <a:gd name="T3" fmla="*/ 12 h 12"/>
                  <a:gd name="T4" fmla="*/ 6 w 6"/>
                  <a:gd name="T5" fmla="*/ 6 h 12"/>
                  <a:gd name="T6" fmla="*/ 6 w 6"/>
                  <a:gd name="T7" fmla="*/ 6 h 12"/>
                  <a:gd name="T8" fmla="*/ 6 w 6"/>
                  <a:gd name="T9" fmla="*/ 6 h 12"/>
                  <a:gd name="T10" fmla="*/ 6 w 6"/>
                  <a:gd name="T11" fmla="*/ 6 h 12"/>
                  <a:gd name="T12" fmla="*/ 6 w 6"/>
                  <a:gd name="T13" fmla="*/ 6 h 12"/>
                  <a:gd name="T14" fmla="*/ 6 w 6"/>
                  <a:gd name="T15" fmla="*/ 0 h 12"/>
                  <a:gd name="T16" fmla="*/ 6 w 6"/>
                  <a:gd name="T17" fmla="*/ 0 h 12"/>
                  <a:gd name="T18" fmla="*/ 6 w 6"/>
                  <a:gd name="T19" fmla="*/ 6 h 12"/>
                  <a:gd name="T20" fmla="*/ 0 w 6"/>
                  <a:gd name="T21" fmla="*/ 6 h 12"/>
                  <a:gd name="T22" fmla="*/ 0 w 6"/>
                  <a:gd name="T23" fmla="*/ 6 h 12"/>
                  <a:gd name="T24" fmla="*/ 0 w 6"/>
                  <a:gd name="T25" fmla="*/ 6 h 12"/>
                  <a:gd name="T26" fmla="*/ 0 w 6"/>
                  <a:gd name="T27" fmla="*/ 6 h 12"/>
                  <a:gd name="T28" fmla="*/ 6 w 6"/>
                  <a:gd name="T29" fmla="*/ 12 h 12"/>
                  <a:gd name="T30" fmla="*/ 6 w 6"/>
                  <a:gd name="T31" fmla="*/ 12 h 12"/>
                  <a:gd name="T32" fmla="*/ 6 w 6"/>
                  <a:gd name="T3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lnTo>
                      <a:pt x="6" y="12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378" name="Freeform 602"/>
              <p:cNvSpPr>
                <a:spLocks/>
              </p:cNvSpPr>
              <p:nvPr/>
            </p:nvSpPr>
            <p:spPr bwMode="auto">
              <a:xfrm>
                <a:off x="7054850" y="4578350"/>
                <a:ext cx="9525" cy="19050"/>
              </a:xfrm>
              <a:custGeom>
                <a:avLst/>
                <a:gdLst>
                  <a:gd name="T0" fmla="*/ 6 w 6"/>
                  <a:gd name="T1" fmla="*/ 12 h 12"/>
                  <a:gd name="T2" fmla="*/ 6 w 6"/>
                  <a:gd name="T3" fmla="*/ 12 h 12"/>
                  <a:gd name="T4" fmla="*/ 6 w 6"/>
                  <a:gd name="T5" fmla="*/ 6 h 12"/>
                  <a:gd name="T6" fmla="*/ 6 w 6"/>
                  <a:gd name="T7" fmla="*/ 6 h 12"/>
                  <a:gd name="T8" fmla="*/ 6 w 6"/>
                  <a:gd name="T9" fmla="*/ 6 h 12"/>
                  <a:gd name="T10" fmla="*/ 6 w 6"/>
                  <a:gd name="T11" fmla="*/ 6 h 12"/>
                  <a:gd name="T12" fmla="*/ 6 w 6"/>
                  <a:gd name="T13" fmla="*/ 6 h 12"/>
                  <a:gd name="T14" fmla="*/ 6 w 6"/>
                  <a:gd name="T15" fmla="*/ 0 h 12"/>
                  <a:gd name="T16" fmla="*/ 6 w 6"/>
                  <a:gd name="T17" fmla="*/ 0 h 12"/>
                  <a:gd name="T18" fmla="*/ 6 w 6"/>
                  <a:gd name="T19" fmla="*/ 6 h 12"/>
                  <a:gd name="T20" fmla="*/ 0 w 6"/>
                  <a:gd name="T21" fmla="*/ 6 h 12"/>
                  <a:gd name="T22" fmla="*/ 0 w 6"/>
                  <a:gd name="T23" fmla="*/ 6 h 12"/>
                  <a:gd name="T24" fmla="*/ 0 w 6"/>
                  <a:gd name="T25" fmla="*/ 6 h 12"/>
                  <a:gd name="T26" fmla="*/ 0 w 6"/>
                  <a:gd name="T27" fmla="*/ 6 h 12"/>
                  <a:gd name="T28" fmla="*/ 6 w 6"/>
                  <a:gd name="T29" fmla="*/ 12 h 12"/>
                  <a:gd name="T30" fmla="*/ 6 w 6"/>
                  <a:gd name="T31" fmla="*/ 12 h 12"/>
                  <a:gd name="T32" fmla="*/ 6 w 6"/>
                  <a:gd name="T33" fmla="*/ 12 h 12"/>
                  <a:gd name="T34" fmla="*/ 6 w 6"/>
                  <a:gd name="T3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lnTo>
                      <a:pt x="6" y="12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379" name="Freeform 603"/>
              <p:cNvSpPr>
                <a:spLocks/>
              </p:cNvSpPr>
              <p:nvPr/>
            </p:nvSpPr>
            <p:spPr bwMode="auto">
              <a:xfrm>
                <a:off x="7235825" y="4511675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6 h 6"/>
                  <a:gd name="T12" fmla="*/ 6 w 6"/>
                  <a:gd name="T13" fmla="*/ 6 h 6"/>
                  <a:gd name="T14" fmla="*/ 6 w 6"/>
                  <a:gd name="T15" fmla="*/ 0 h 6"/>
                  <a:gd name="T16" fmla="*/ 6 w 6"/>
                  <a:gd name="T17" fmla="*/ 0 h 6"/>
                  <a:gd name="T18" fmla="*/ 6 w 6"/>
                  <a:gd name="T19" fmla="*/ 0 h 6"/>
                  <a:gd name="T20" fmla="*/ 0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6 h 6"/>
                  <a:gd name="T28" fmla="*/ 0 w 6"/>
                  <a:gd name="T29" fmla="*/ 6 h 6"/>
                  <a:gd name="T30" fmla="*/ 0 w 6"/>
                  <a:gd name="T31" fmla="*/ 6 h 6"/>
                  <a:gd name="T32" fmla="*/ 0 w 6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380" name="Freeform 604"/>
              <p:cNvSpPr>
                <a:spLocks/>
              </p:cNvSpPr>
              <p:nvPr/>
            </p:nvSpPr>
            <p:spPr bwMode="auto">
              <a:xfrm>
                <a:off x="7235825" y="4511675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6 h 6"/>
                  <a:gd name="T12" fmla="*/ 6 w 6"/>
                  <a:gd name="T13" fmla="*/ 6 h 6"/>
                  <a:gd name="T14" fmla="*/ 6 w 6"/>
                  <a:gd name="T15" fmla="*/ 0 h 6"/>
                  <a:gd name="T16" fmla="*/ 6 w 6"/>
                  <a:gd name="T17" fmla="*/ 0 h 6"/>
                  <a:gd name="T18" fmla="*/ 6 w 6"/>
                  <a:gd name="T19" fmla="*/ 0 h 6"/>
                  <a:gd name="T20" fmla="*/ 0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6 h 6"/>
                  <a:gd name="T28" fmla="*/ 0 w 6"/>
                  <a:gd name="T29" fmla="*/ 6 h 6"/>
                  <a:gd name="T30" fmla="*/ 0 w 6"/>
                  <a:gd name="T31" fmla="*/ 6 h 6"/>
                  <a:gd name="T32" fmla="*/ 0 w 6"/>
                  <a:gd name="T33" fmla="*/ 6 h 6"/>
                  <a:gd name="T34" fmla="*/ 0 w 6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381" name="Freeform 605"/>
              <p:cNvSpPr>
                <a:spLocks/>
              </p:cNvSpPr>
              <p:nvPr/>
            </p:nvSpPr>
            <p:spPr bwMode="auto">
              <a:xfrm>
                <a:off x="7226300" y="4540250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6 h 6"/>
                  <a:gd name="T12" fmla="*/ 6 w 6"/>
                  <a:gd name="T13" fmla="*/ 0 h 6"/>
                  <a:gd name="T14" fmla="*/ 6 w 6"/>
                  <a:gd name="T15" fmla="*/ 0 h 6"/>
                  <a:gd name="T16" fmla="*/ 6 w 6"/>
                  <a:gd name="T17" fmla="*/ 0 h 6"/>
                  <a:gd name="T18" fmla="*/ 6 w 6"/>
                  <a:gd name="T19" fmla="*/ 0 h 6"/>
                  <a:gd name="T20" fmla="*/ 0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0 h 6"/>
                  <a:gd name="T28" fmla="*/ 0 w 6"/>
                  <a:gd name="T29" fmla="*/ 6 h 6"/>
                  <a:gd name="T30" fmla="*/ 0 w 6"/>
                  <a:gd name="T31" fmla="*/ 6 h 6"/>
                  <a:gd name="T32" fmla="*/ 0 w 6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382" name="Freeform 606"/>
              <p:cNvSpPr>
                <a:spLocks/>
              </p:cNvSpPr>
              <p:nvPr/>
            </p:nvSpPr>
            <p:spPr bwMode="auto">
              <a:xfrm>
                <a:off x="7226300" y="4540250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6 h 6"/>
                  <a:gd name="T12" fmla="*/ 6 w 6"/>
                  <a:gd name="T13" fmla="*/ 0 h 6"/>
                  <a:gd name="T14" fmla="*/ 6 w 6"/>
                  <a:gd name="T15" fmla="*/ 0 h 6"/>
                  <a:gd name="T16" fmla="*/ 6 w 6"/>
                  <a:gd name="T17" fmla="*/ 0 h 6"/>
                  <a:gd name="T18" fmla="*/ 6 w 6"/>
                  <a:gd name="T19" fmla="*/ 0 h 6"/>
                  <a:gd name="T20" fmla="*/ 0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0 h 6"/>
                  <a:gd name="T28" fmla="*/ 0 w 6"/>
                  <a:gd name="T29" fmla="*/ 6 h 6"/>
                  <a:gd name="T30" fmla="*/ 0 w 6"/>
                  <a:gd name="T31" fmla="*/ 6 h 6"/>
                  <a:gd name="T32" fmla="*/ 0 w 6"/>
                  <a:gd name="T33" fmla="*/ 6 h 6"/>
                  <a:gd name="T34" fmla="*/ 0 w 6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383" name="Freeform 607"/>
              <p:cNvSpPr>
                <a:spLocks/>
              </p:cNvSpPr>
              <p:nvPr/>
            </p:nvSpPr>
            <p:spPr bwMode="auto">
              <a:xfrm>
                <a:off x="7226300" y="4597400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0 h 6"/>
                  <a:gd name="T12" fmla="*/ 6 w 6"/>
                  <a:gd name="T13" fmla="*/ 0 h 6"/>
                  <a:gd name="T14" fmla="*/ 6 w 6"/>
                  <a:gd name="T15" fmla="*/ 0 h 6"/>
                  <a:gd name="T16" fmla="*/ 6 w 6"/>
                  <a:gd name="T17" fmla="*/ 0 h 6"/>
                  <a:gd name="T18" fmla="*/ 0 w 6"/>
                  <a:gd name="T19" fmla="*/ 0 h 6"/>
                  <a:gd name="T20" fmla="*/ 0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0 h 6"/>
                  <a:gd name="T28" fmla="*/ 0 w 6"/>
                  <a:gd name="T29" fmla="*/ 0 h 6"/>
                  <a:gd name="T30" fmla="*/ 0 w 6"/>
                  <a:gd name="T31" fmla="*/ 6 h 6"/>
                  <a:gd name="T32" fmla="*/ 0 w 6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384" name="Freeform 608"/>
              <p:cNvSpPr>
                <a:spLocks/>
              </p:cNvSpPr>
              <p:nvPr/>
            </p:nvSpPr>
            <p:spPr bwMode="auto">
              <a:xfrm>
                <a:off x="7226300" y="4597400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0 h 6"/>
                  <a:gd name="T12" fmla="*/ 6 w 6"/>
                  <a:gd name="T13" fmla="*/ 0 h 6"/>
                  <a:gd name="T14" fmla="*/ 6 w 6"/>
                  <a:gd name="T15" fmla="*/ 0 h 6"/>
                  <a:gd name="T16" fmla="*/ 6 w 6"/>
                  <a:gd name="T17" fmla="*/ 0 h 6"/>
                  <a:gd name="T18" fmla="*/ 0 w 6"/>
                  <a:gd name="T19" fmla="*/ 0 h 6"/>
                  <a:gd name="T20" fmla="*/ 0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0 h 6"/>
                  <a:gd name="T28" fmla="*/ 0 w 6"/>
                  <a:gd name="T29" fmla="*/ 0 h 6"/>
                  <a:gd name="T30" fmla="*/ 0 w 6"/>
                  <a:gd name="T31" fmla="*/ 6 h 6"/>
                  <a:gd name="T32" fmla="*/ 0 w 6"/>
                  <a:gd name="T33" fmla="*/ 6 h 6"/>
                  <a:gd name="T34" fmla="*/ 0 w 6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385" name="Freeform 609"/>
              <p:cNvSpPr>
                <a:spLocks/>
              </p:cNvSpPr>
              <p:nvPr/>
            </p:nvSpPr>
            <p:spPr bwMode="auto">
              <a:xfrm>
                <a:off x="7178675" y="4473575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0 h 6"/>
                  <a:gd name="T12" fmla="*/ 6 w 6"/>
                  <a:gd name="T13" fmla="*/ 0 h 6"/>
                  <a:gd name="T14" fmla="*/ 6 w 6"/>
                  <a:gd name="T15" fmla="*/ 0 h 6"/>
                  <a:gd name="T16" fmla="*/ 6 w 6"/>
                  <a:gd name="T17" fmla="*/ 0 h 6"/>
                  <a:gd name="T18" fmla="*/ 6 w 6"/>
                  <a:gd name="T19" fmla="*/ 0 h 6"/>
                  <a:gd name="T20" fmla="*/ 6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0 h 6"/>
                  <a:gd name="T28" fmla="*/ 0 w 6"/>
                  <a:gd name="T29" fmla="*/ 0 h 6"/>
                  <a:gd name="T30" fmla="*/ 0 w 6"/>
                  <a:gd name="T31" fmla="*/ 6 h 6"/>
                  <a:gd name="T32" fmla="*/ 0 w 6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386" name="Freeform 610"/>
              <p:cNvSpPr>
                <a:spLocks/>
              </p:cNvSpPr>
              <p:nvPr/>
            </p:nvSpPr>
            <p:spPr bwMode="auto">
              <a:xfrm>
                <a:off x="7178675" y="4473575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0 h 6"/>
                  <a:gd name="T12" fmla="*/ 6 w 6"/>
                  <a:gd name="T13" fmla="*/ 0 h 6"/>
                  <a:gd name="T14" fmla="*/ 6 w 6"/>
                  <a:gd name="T15" fmla="*/ 0 h 6"/>
                  <a:gd name="T16" fmla="*/ 6 w 6"/>
                  <a:gd name="T17" fmla="*/ 0 h 6"/>
                  <a:gd name="T18" fmla="*/ 6 w 6"/>
                  <a:gd name="T19" fmla="*/ 0 h 6"/>
                  <a:gd name="T20" fmla="*/ 6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0 h 6"/>
                  <a:gd name="T28" fmla="*/ 0 w 6"/>
                  <a:gd name="T29" fmla="*/ 0 h 6"/>
                  <a:gd name="T30" fmla="*/ 0 w 6"/>
                  <a:gd name="T31" fmla="*/ 6 h 6"/>
                  <a:gd name="T32" fmla="*/ 0 w 6"/>
                  <a:gd name="T33" fmla="*/ 6 h 6"/>
                  <a:gd name="T34" fmla="*/ 0 w 6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387" name="Freeform 611"/>
              <p:cNvSpPr>
                <a:spLocks/>
              </p:cNvSpPr>
              <p:nvPr/>
            </p:nvSpPr>
            <p:spPr bwMode="auto">
              <a:xfrm>
                <a:off x="7131050" y="4473575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6 h 6"/>
                  <a:gd name="T12" fmla="*/ 6 w 6"/>
                  <a:gd name="T13" fmla="*/ 6 h 6"/>
                  <a:gd name="T14" fmla="*/ 6 w 6"/>
                  <a:gd name="T15" fmla="*/ 0 h 6"/>
                  <a:gd name="T16" fmla="*/ 6 w 6"/>
                  <a:gd name="T17" fmla="*/ 0 h 6"/>
                  <a:gd name="T18" fmla="*/ 6 w 6"/>
                  <a:gd name="T19" fmla="*/ 0 h 6"/>
                  <a:gd name="T20" fmla="*/ 0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0 h 6"/>
                  <a:gd name="T28" fmla="*/ 0 w 6"/>
                  <a:gd name="T29" fmla="*/ 6 h 6"/>
                  <a:gd name="T30" fmla="*/ 0 w 6"/>
                  <a:gd name="T31" fmla="*/ 6 h 6"/>
                  <a:gd name="T32" fmla="*/ 0 w 6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388" name="Freeform 612"/>
              <p:cNvSpPr>
                <a:spLocks/>
              </p:cNvSpPr>
              <p:nvPr/>
            </p:nvSpPr>
            <p:spPr bwMode="auto">
              <a:xfrm>
                <a:off x="7131050" y="4473575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6 h 6"/>
                  <a:gd name="T12" fmla="*/ 6 w 6"/>
                  <a:gd name="T13" fmla="*/ 6 h 6"/>
                  <a:gd name="T14" fmla="*/ 6 w 6"/>
                  <a:gd name="T15" fmla="*/ 0 h 6"/>
                  <a:gd name="T16" fmla="*/ 6 w 6"/>
                  <a:gd name="T17" fmla="*/ 0 h 6"/>
                  <a:gd name="T18" fmla="*/ 6 w 6"/>
                  <a:gd name="T19" fmla="*/ 0 h 6"/>
                  <a:gd name="T20" fmla="*/ 0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0 h 6"/>
                  <a:gd name="T28" fmla="*/ 0 w 6"/>
                  <a:gd name="T29" fmla="*/ 6 h 6"/>
                  <a:gd name="T30" fmla="*/ 0 w 6"/>
                  <a:gd name="T31" fmla="*/ 6 h 6"/>
                  <a:gd name="T32" fmla="*/ 0 w 6"/>
                  <a:gd name="T33" fmla="*/ 6 h 6"/>
                  <a:gd name="T34" fmla="*/ 0 w 6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389" name="Freeform 613"/>
              <p:cNvSpPr>
                <a:spLocks/>
              </p:cNvSpPr>
              <p:nvPr/>
            </p:nvSpPr>
            <p:spPr bwMode="auto">
              <a:xfrm>
                <a:off x="7169150" y="4597400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6 h 6"/>
                  <a:gd name="T12" fmla="*/ 6 w 6"/>
                  <a:gd name="T13" fmla="*/ 0 h 6"/>
                  <a:gd name="T14" fmla="*/ 6 w 6"/>
                  <a:gd name="T15" fmla="*/ 0 h 6"/>
                  <a:gd name="T16" fmla="*/ 6 w 6"/>
                  <a:gd name="T17" fmla="*/ 0 h 6"/>
                  <a:gd name="T18" fmla="*/ 6 w 6"/>
                  <a:gd name="T19" fmla="*/ 0 h 6"/>
                  <a:gd name="T20" fmla="*/ 6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0 h 6"/>
                  <a:gd name="T28" fmla="*/ 0 w 6"/>
                  <a:gd name="T29" fmla="*/ 0 h 6"/>
                  <a:gd name="T30" fmla="*/ 0 w 6"/>
                  <a:gd name="T31" fmla="*/ 6 h 6"/>
                  <a:gd name="T32" fmla="*/ 0 w 6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390" name="Freeform 614"/>
              <p:cNvSpPr>
                <a:spLocks/>
              </p:cNvSpPr>
              <p:nvPr/>
            </p:nvSpPr>
            <p:spPr bwMode="auto">
              <a:xfrm>
                <a:off x="7169150" y="4597400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6 h 6"/>
                  <a:gd name="T12" fmla="*/ 6 w 6"/>
                  <a:gd name="T13" fmla="*/ 0 h 6"/>
                  <a:gd name="T14" fmla="*/ 6 w 6"/>
                  <a:gd name="T15" fmla="*/ 0 h 6"/>
                  <a:gd name="T16" fmla="*/ 6 w 6"/>
                  <a:gd name="T17" fmla="*/ 0 h 6"/>
                  <a:gd name="T18" fmla="*/ 6 w 6"/>
                  <a:gd name="T19" fmla="*/ 0 h 6"/>
                  <a:gd name="T20" fmla="*/ 6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0 h 6"/>
                  <a:gd name="T28" fmla="*/ 0 w 6"/>
                  <a:gd name="T29" fmla="*/ 0 h 6"/>
                  <a:gd name="T30" fmla="*/ 0 w 6"/>
                  <a:gd name="T31" fmla="*/ 6 h 6"/>
                  <a:gd name="T32" fmla="*/ 0 w 6"/>
                  <a:gd name="T33" fmla="*/ 6 h 6"/>
                  <a:gd name="T34" fmla="*/ 0 w 6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391" name="Freeform 615"/>
              <p:cNvSpPr>
                <a:spLocks/>
              </p:cNvSpPr>
              <p:nvPr/>
            </p:nvSpPr>
            <p:spPr bwMode="auto">
              <a:xfrm>
                <a:off x="7188200" y="4616450"/>
                <a:ext cx="9525" cy="19050"/>
              </a:xfrm>
              <a:custGeom>
                <a:avLst/>
                <a:gdLst>
                  <a:gd name="T0" fmla="*/ 0 w 6"/>
                  <a:gd name="T1" fmla="*/ 6 h 12"/>
                  <a:gd name="T2" fmla="*/ 0 w 6"/>
                  <a:gd name="T3" fmla="*/ 12 h 12"/>
                  <a:gd name="T4" fmla="*/ 6 w 6"/>
                  <a:gd name="T5" fmla="*/ 12 h 12"/>
                  <a:gd name="T6" fmla="*/ 6 w 6"/>
                  <a:gd name="T7" fmla="*/ 6 h 12"/>
                  <a:gd name="T8" fmla="*/ 6 w 6"/>
                  <a:gd name="T9" fmla="*/ 6 h 12"/>
                  <a:gd name="T10" fmla="*/ 6 w 6"/>
                  <a:gd name="T11" fmla="*/ 6 h 12"/>
                  <a:gd name="T12" fmla="*/ 6 w 6"/>
                  <a:gd name="T13" fmla="*/ 6 h 12"/>
                  <a:gd name="T14" fmla="*/ 6 w 6"/>
                  <a:gd name="T15" fmla="*/ 6 h 12"/>
                  <a:gd name="T16" fmla="*/ 6 w 6"/>
                  <a:gd name="T17" fmla="*/ 6 h 12"/>
                  <a:gd name="T18" fmla="*/ 6 w 6"/>
                  <a:gd name="T19" fmla="*/ 0 h 12"/>
                  <a:gd name="T20" fmla="*/ 6 w 6"/>
                  <a:gd name="T21" fmla="*/ 0 h 12"/>
                  <a:gd name="T22" fmla="*/ 0 w 6"/>
                  <a:gd name="T23" fmla="*/ 6 h 12"/>
                  <a:gd name="T24" fmla="*/ 0 w 6"/>
                  <a:gd name="T25" fmla="*/ 6 h 12"/>
                  <a:gd name="T26" fmla="*/ 0 w 6"/>
                  <a:gd name="T27" fmla="*/ 6 h 12"/>
                  <a:gd name="T28" fmla="*/ 0 w 6"/>
                  <a:gd name="T29" fmla="*/ 6 h 12"/>
                  <a:gd name="T30" fmla="*/ 0 w 6"/>
                  <a:gd name="T31" fmla="*/ 6 h 12"/>
                  <a:gd name="T32" fmla="*/ 0 w 6"/>
                  <a:gd name="T33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12">
                    <a:moveTo>
                      <a:pt x="0" y="6"/>
                    </a:moveTo>
                    <a:lnTo>
                      <a:pt x="0" y="12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392" name="Freeform 616"/>
              <p:cNvSpPr>
                <a:spLocks/>
              </p:cNvSpPr>
              <p:nvPr/>
            </p:nvSpPr>
            <p:spPr bwMode="auto">
              <a:xfrm>
                <a:off x="7188200" y="4616450"/>
                <a:ext cx="9525" cy="19050"/>
              </a:xfrm>
              <a:custGeom>
                <a:avLst/>
                <a:gdLst>
                  <a:gd name="T0" fmla="*/ 0 w 6"/>
                  <a:gd name="T1" fmla="*/ 6 h 12"/>
                  <a:gd name="T2" fmla="*/ 0 w 6"/>
                  <a:gd name="T3" fmla="*/ 12 h 12"/>
                  <a:gd name="T4" fmla="*/ 6 w 6"/>
                  <a:gd name="T5" fmla="*/ 12 h 12"/>
                  <a:gd name="T6" fmla="*/ 6 w 6"/>
                  <a:gd name="T7" fmla="*/ 6 h 12"/>
                  <a:gd name="T8" fmla="*/ 6 w 6"/>
                  <a:gd name="T9" fmla="*/ 6 h 12"/>
                  <a:gd name="T10" fmla="*/ 6 w 6"/>
                  <a:gd name="T11" fmla="*/ 6 h 12"/>
                  <a:gd name="T12" fmla="*/ 6 w 6"/>
                  <a:gd name="T13" fmla="*/ 6 h 12"/>
                  <a:gd name="T14" fmla="*/ 6 w 6"/>
                  <a:gd name="T15" fmla="*/ 6 h 12"/>
                  <a:gd name="T16" fmla="*/ 6 w 6"/>
                  <a:gd name="T17" fmla="*/ 6 h 12"/>
                  <a:gd name="T18" fmla="*/ 6 w 6"/>
                  <a:gd name="T19" fmla="*/ 0 h 12"/>
                  <a:gd name="T20" fmla="*/ 6 w 6"/>
                  <a:gd name="T21" fmla="*/ 0 h 12"/>
                  <a:gd name="T22" fmla="*/ 0 w 6"/>
                  <a:gd name="T23" fmla="*/ 6 h 12"/>
                  <a:gd name="T24" fmla="*/ 0 w 6"/>
                  <a:gd name="T25" fmla="*/ 6 h 12"/>
                  <a:gd name="T26" fmla="*/ 0 w 6"/>
                  <a:gd name="T27" fmla="*/ 6 h 12"/>
                  <a:gd name="T28" fmla="*/ 0 w 6"/>
                  <a:gd name="T29" fmla="*/ 6 h 12"/>
                  <a:gd name="T30" fmla="*/ 0 w 6"/>
                  <a:gd name="T31" fmla="*/ 6 h 12"/>
                  <a:gd name="T32" fmla="*/ 0 w 6"/>
                  <a:gd name="T33" fmla="*/ 6 h 12"/>
                  <a:gd name="T34" fmla="*/ 0 w 6"/>
                  <a:gd name="T3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12">
                    <a:moveTo>
                      <a:pt x="0" y="6"/>
                    </a:moveTo>
                    <a:lnTo>
                      <a:pt x="0" y="12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393" name="Freeform 617"/>
              <p:cNvSpPr>
                <a:spLocks/>
              </p:cNvSpPr>
              <p:nvPr/>
            </p:nvSpPr>
            <p:spPr bwMode="auto">
              <a:xfrm>
                <a:off x="7197725" y="4654550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6 h 6"/>
                  <a:gd name="T12" fmla="*/ 6 w 6"/>
                  <a:gd name="T13" fmla="*/ 0 h 6"/>
                  <a:gd name="T14" fmla="*/ 6 w 6"/>
                  <a:gd name="T15" fmla="*/ 0 h 6"/>
                  <a:gd name="T16" fmla="*/ 6 w 6"/>
                  <a:gd name="T17" fmla="*/ 0 h 6"/>
                  <a:gd name="T18" fmla="*/ 6 w 6"/>
                  <a:gd name="T19" fmla="*/ 0 h 6"/>
                  <a:gd name="T20" fmla="*/ 0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0 h 6"/>
                  <a:gd name="T28" fmla="*/ 0 w 6"/>
                  <a:gd name="T29" fmla="*/ 0 h 6"/>
                  <a:gd name="T30" fmla="*/ 0 w 6"/>
                  <a:gd name="T31" fmla="*/ 6 h 6"/>
                  <a:gd name="T32" fmla="*/ 0 w 6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394" name="Freeform 618"/>
              <p:cNvSpPr>
                <a:spLocks/>
              </p:cNvSpPr>
              <p:nvPr/>
            </p:nvSpPr>
            <p:spPr bwMode="auto">
              <a:xfrm>
                <a:off x="7197725" y="4654550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6 h 6"/>
                  <a:gd name="T12" fmla="*/ 6 w 6"/>
                  <a:gd name="T13" fmla="*/ 0 h 6"/>
                  <a:gd name="T14" fmla="*/ 6 w 6"/>
                  <a:gd name="T15" fmla="*/ 0 h 6"/>
                  <a:gd name="T16" fmla="*/ 6 w 6"/>
                  <a:gd name="T17" fmla="*/ 0 h 6"/>
                  <a:gd name="T18" fmla="*/ 6 w 6"/>
                  <a:gd name="T19" fmla="*/ 0 h 6"/>
                  <a:gd name="T20" fmla="*/ 0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0 h 6"/>
                  <a:gd name="T28" fmla="*/ 0 w 6"/>
                  <a:gd name="T29" fmla="*/ 0 h 6"/>
                  <a:gd name="T30" fmla="*/ 0 w 6"/>
                  <a:gd name="T31" fmla="*/ 6 h 6"/>
                  <a:gd name="T32" fmla="*/ 0 w 6"/>
                  <a:gd name="T33" fmla="*/ 6 h 6"/>
                  <a:gd name="T34" fmla="*/ 0 w 6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395" name="Freeform 619"/>
              <p:cNvSpPr>
                <a:spLocks/>
              </p:cNvSpPr>
              <p:nvPr/>
            </p:nvSpPr>
            <p:spPr bwMode="auto">
              <a:xfrm>
                <a:off x="7188200" y="4692650"/>
                <a:ext cx="19050" cy="9525"/>
              </a:xfrm>
              <a:custGeom>
                <a:avLst/>
                <a:gdLst>
                  <a:gd name="T0" fmla="*/ 6 w 12"/>
                  <a:gd name="T1" fmla="*/ 6 h 6"/>
                  <a:gd name="T2" fmla="*/ 6 w 12"/>
                  <a:gd name="T3" fmla="*/ 6 h 6"/>
                  <a:gd name="T4" fmla="*/ 6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12 w 12"/>
                  <a:gd name="T11" fmla="*/ 0 h 6"/>
                  <a:gd name="T12" fmla="*/ 12 w 12"/>
                  <a:gd name="T13" fmla="*/ 0 h 6"/>
                  <a:gd name="T14" fmla="*/ 12 w 12"/>
                  <a:gd name="T15" fmla="*/ 0 h 6"/>
                  <a:gd name="T16" fmla="*/ 12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0 h 6"/>
                  <a:gd name="T24" fmla="*/ 6 w 12"/>
                  <a:gd name="T25" fmla="*/ 0 h 6"/>
                  <a:gd name="T26" fmla="*/ 6 w 12"/>
                  <a:gd name="T27" fmla="*/ 0 h 6"/>
                  <a:gd name="T28" fmla="*/ 0 w 12"/>
                  <a:gd name="T29" fmla="*/ 0 h 6"/>
                  <a:gd name="T30" fmla="*/ 6 w 12"/>
                  <a:gd name="T31" fmla="*/ 6 h 6"/>
                  <a:gd name="T32" fmla="*/ 6 w 12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396" name="Freeform 620"/>
              <p:cNvSpPr>
                <a:spLocks/>
              </p:cNvSpPr>
              <p:nvPr/>
            </p:nvSpPr>
            <p:spPr bwMode="auto">
              <a:xfrm>
                <a:off x="7188200" y="4692650"/>
                <a:ext cx="19050" cy="9525"/>
              </a:xfrm>
              <a:custGeom>
                <a:avLst/>
                <a:gdLst>
                  <a:gd name="T0" fmla="*/ 6 w 12"/>
                  <a:gd name="T1" fmla="*/ 6 h 6"/>
                  <a:gd name="T2" fmla="*/ 6 w 12"/>
                  <a:gd name="T3" fmla="*/ 6 h 6"/>
                  <a:gd name="T4" fmla="*/ 6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12 w 12"/>
                  <a:gd name="T11" fmla="*/ 0 h 6"/>
                  <a:gd name="T12" fmla="*/ 12 w 12"/>
                  <a:gd name="T13" fmla="*/ 0 h 6"/>
                  <a:gd name="T14" fmla="*/ 12 w 12"/>
                  <a:gd name="T15" fmla="*/ 0 h 6"/>
                  <a:gd name="T16" fmla="*/ 12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0 h 6"/>
                  <a:gd name="T24" fmla="*/ 6 w 12"/>
                  <a:gd name="T25" fmla="*/ 0 h 6"/>
                  <a:gd name="T26" fmla="*/ 6 w 12"/>
                  <a:gd name="T27" fmla="*/ 0 h 6"/>
                  <a:gd name="T28" fmla="*/ 0 w 12"/>
                  <a:gd name="T29" fmla="*/ 0 h 6"/>
                  <a:gd name="T30" fmla="*/ 6 w 12"/>
                  <a:gd name="T31" fmla="*/ 6 h 6"/>
                  <a:gd name="T32" fmla="*/ 6 w 12"/>
                  <a:gd name="T33" fmla="*/ 6 h 6"/>
                  <a:gd name="T34" fmla="*/ 6 w 12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397" name="Freeform 621"/>
              <p:cNvSpPr>
                <a:spLocks/>
              </p:cNvSpPr>
              <p:nvPr/>
            </p:nvSpPr>
            <p:spPr bwMode="auto">
              <a:xfrm>
                <a:off x="7121525" y="4635500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6 h 6"/>
                  <a:gd name="T12" fmla="*/ 6 w 6"/>
                  <a:gd name="T13" fmla="*/ 0 h 6"/>
                  <a:gd name="T14" fmla="*/ 6 w 6"/>
                  <a:gd name="T15" fmla="*/ 0 h 6"/>
                  <a:gd name="T16" fmla="*/ 6 w 6"/>
                  <a:gd name="T17" fmla="*/ 0 h 6"/>
                  <a:gd name="T18" fmla="*/ 6 w 6"/>
                  <a:gd name="T19" fmla="*/ 0 h 6"/>
                  <a:gd name="T20" fmla="*/ 0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0 h 6"/>
                  <a:gd name="T28" fmla="*/ 0 w 6"/>
                  <a:gd name="T29" fmla="*/ 6 h 6"/>
                  <a:gd name="T30" fmla="*/ 0 w 6"/>
                  <a:gd name="T31" fmla="*/ 6 h 6"/>
                  <a:gd name="T32" fmla="*/ 0 w 6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398" name="Freeform 622"/>
              <p:cNvSpPr>
                <a:spLocks/>
              </p:cNvSpPr>
              <p:nvPr/>
            </p:nvSpPr>
            <p:spPr bwMode="auto">
              <a:xfrm>
                <a:off x="7121525" y="4635500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6 h 6"/>
                  <a:gd name="T12" fmla="*/ 6 w 6"/>
                  <a:gd name="T13" fmla="*/ 0 h 6"/>
                  <a:gd name="T14" fmla="*/ 6 w 6"/>
                  <a:gd name="T15" fmla="*/ 0 h 6"/>
                  <a:gd name="T16" fmla="*/ 6 w 6"/>
                  <a:gd name="T17" fmla="*/ 0 h 6"/>
                  <a:gd name="T18" fmla="*/ 6 w 6"/>
                  <a:gd name="T19" fmla="*/ 0 h 6"/>
                  <a:gd name="T20" fmla="*/ 0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0 h 6"/>
                  <a:gd name="T28" fmla="*/ 0 w 6"/>
                  <a:gd name="T29" fmla="*/ 6 h 6"/>
                  <a:gd name="T30" fmla="*/ 0 w 6"/>
                  <a:gd name="T31" fmla="*/ 6 h 6"/>
                  <a:gd name="T32" fmla="*/ 0 w 6"/>
                  <a:gd name="T33" fmla="*/ 6 h 6"/>
                  <a:gd name="T34" fmla="*/ 0 w 6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399" name="Freeform 623"/>
              <p:cNvSpPr>
                <a:spLocks/>
              </p:cNvSpPr>
              <p:nvPr/>
            </p:nvSpPr>
            <p:spPr bwMode="auto">
              <a:xfrm>
                <a:off x="7159625" y="4683125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6 h 6"/>
                  <a:gd name="T12" fmla="*/ 6 w 6"/>
                  <a:gd name="T13" fmla="*/ 0 h 6"/>
                  <a:gd name="T14" fmla="*/ 6 w 6"/>
                  <a:gd name="T15" fmla="*/ 0 h 6"/>
                  <a:gd name="T16" fmla="*/ 6 w 6"/>
                  <a:gd name="T17" fmla="*/ 0 h 6"/>
                  <a:gd name="T18" fmla="*/ 6 w 6"/>
                  <a:gd name="T19" fmla="*/ 0 h 6"/>
                  <a:gd name="T20" fmla="*/ 0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0 h 6"/>
                  <a:gd name="T28" fmla="*/ 0 w 6"/>
                  <a:gd name="T29" fmla="*/ 6 h 6"/>
                  <a:gd name="T30" fmla="*/ 0 w 6"/>
                  <a:gd name="T31" fmla="*/ 6 h 6"/>
                  <a:gd name="T32" fmla="*/ 0 w 6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400" name="Freeform 624"/>
              <p:cNvSpPr>
                <a:spLocks/>
              </p:cNvSpPr>
              <p:nvPr/>
            </p:nvSpPr>
            <p:spPr bwMode="auto">
              <a:xfrm>
                <a:off x="7159625" y="4683125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6 h 6"/>
                  <a:gd name="T12" fmla="*/ 6 w 6"/>
                  <a:gd name="T13" fmla="*/ 0 h 6"/>
                  <a:gd name="T14" fmla="*/ 6 w 6"/>
                  <a:gd name="T15" fmla="*/ 0 h 6"/>
                  <a:gd name="T16" fmla="*/ 6 w 6"/>
                  <a:gd name="T17" fmla="*/ 0 h 6"/>
                  <a:gd name="T18" fmla="*/ 6 w 6"/>
                  <a:gd name="T19" fmla="*/ 0 h 6"/>
                  <a:gd name="T20" fmla="*/ 0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0 h 6"/>
                  <a:gd name="T28" fmla="*/ 0 w 6"/>
                  <a:gd name="T29" fmla="*/ 6 h 6"/>
                  <a:gd name="T30" fmla="*/ 0 w 6"/>
                  <a:gd name="T31" fmla="*/ 6 h 6"/>
                  <a:gd name="T32" fmla="*/ 0 w 6"/>
                  <a:gd name="T33" fmla="*/ 6 h 6"/>
                  <a:gd name="T34" fmla="*/ 0 w 6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401" name="Freeform 625"/>
              <p:cNvSpPr>
                <a:spLocks/>
              </p:cNvSpPr>
              <p:nvPr/>
            </p:nvSpPr>
            <p:spPr bwMode="auto">
              <a:xfrm>
                <a:off x="7092950" y="4692650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6 h 6"/>
                  <a:gd name="T12" fmla="*/ 6 w 6"/>
                  <a:gd name="T13" fmla="*/ 6 h 6"/>
                  <a:gd name="T14" fmla="*/ 6 w 6"/>
                  <a:gd name="T15" fmla="*/ 0 h 6"/>
                  <a:gd name="T16" fmla="*/ 6 w 6"/>
                  <a:gd name="T17" fmla="*/ 0 h 6"/>
                  <a:gd name="T18" fmla="*/ 6 w 6"/>
                  <a:gd name="T19" fmla="*/ 0 h 6"/>
                  <a:gd name="T20" fmla="*/ 6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0 h 6"/>
                  <a:gd name="T28" fmla="*/ 0 w 6"/>
                  <a:gd name="T29" fmla="*/ 6 h 6"/>
                  <a:gd name="T30" fmla="*/ 0 w 6"/>
                  <a:gd name="T31" fmla="*/ 6 h 6"/>
                  <a:gd name="T32" fmla="*/ 0 w 6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402" name="Freeform 626"/>
              <p:cNvSpPr>
                <a:spLocks/>
              </p:cNvSpPr>
              <p:nvPr/>
            </p:nvSpPr>
            <p:spPr bwMode="auto">
              <a:xfrm>
                <a:off x="7092950" y="4692650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6 h 6"/>
                  <a:gd name="T12" fmla="*/ 6 w 6"/>
                  <a:gd name="T13" fmla="*/ 6 h 6"/>
                  <a:gd name="T14" fmla="*/ 6 w 6"/>
                  <a:gd name="T15" fmla="*/ 0 h 6"/>
                  <a:gd name="T16" fmla="*/ 6 w 6"/>
                  <a:gd name="T17" fmla="*/ 0 h 6"/>
                  <a:gd name="T18" fmla="*/ 6 w 6"/>
                  <a:gd name="T19" fmla="*/ 0 h 6"/>
                  <a:gd name="T20" fmla="*/ 6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0 h 6"/>
                  <a:gd name="T28" fmla="*/ 0 w 6"/>
                  <a:gd name="T29" fmla="*/ 6 h 6"/>
                  <a:gd name="T30" fmla="*/ 0 w 6"/>
                  <a:gd name="T31" fmla="*/ 6 h 6"/>
                  <a:gd name="T32" fmla="*/ 0 w 6"/>
                  <a:gd name="T33" fmla="*/ 6 h 6"/>
                  <a:gd name="T34" fmla="*/ 0 w 6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403" name="Freeform 627"/>
              <p:cNvSpPr>
                <a:spLocks/>
              </p:cNvSpPr>
              <p:nvPr/>
            </p:nvSpPr>
            <p:spPr bwMode="auto">
              <a:xfrm>
                <a:off x="7216775" y="4625975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6 h 6"/>
                  <a:gd name="T12" fmla="*/ 6 w 6"/>
                  <a:gd name="T13" fmla="*/ 6 h 6"/>
                  <a:gd name="T14" fmla="*/ 6 w 6"/>
                  <a:gd name="T15" fmla="*/ 0 h 6"/>
                  <a:gd name="T16" fmla="*/ 6 w 6"/>
                  <a:gd name="T17" fmla="*/ 0 h 6"/>
                  <a:gd name="T18" fmla="*/ 6 w 6"/>
                  <a:gd name="T19" fmla="*/ 0 h 6"/>
                  <a:gd name="T20" fmla="*/ 6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6 h 6"/>
                  <a:gd name="T28" fmla="*/ 0 w 6"/>
                  <a:gd name="T29" fmla="*/ 6 h 6"/>
                  <a:gd name="T30" fmla="*/ 0 w 6"/>
                  <a:gd name="T31" fmla="*/ 6 h 6"/>
                  <a:gd name="T32" fmla="*/ 0 w 6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404" name="Freeform 628"/>
              <p:cNvSpPr>
                <a:spLocks/>
              </p:cNvSpPr>
              <p:nvPr/>
            </p:nvSpPr>
            <p:spPr bwMode="auto">
              <a:xfrm>
                <a:off x="7216775" y="4625975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6 h 6"/>
                  <a:gd name="T12" fmla="*/ 6 w 6"/>
                  <a:gd name="T13" fmla="*/ 6 h 6"/>
                  <a:gd name="T14" fmla="*/ 6 w 6"/>
                  <a:gd name="T15" fmla="*/ 0 h 6"/>
                  <a:gd name="T16" fmla="*/ 6 w 6"/>
                  <a:gd name="T17" fmla="*/ 0 h 6"/>
                  <a:gd name="T18" fmla="*/ 6 w 6"/>
                  <a:gd name="T19" fmla="*/ 0 h 6"/>
                  <a:gd name="T20" fmla="*/ 6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6 h 6"/>
                  <a:gd name="T28" fmla="*/ 0 w 6"/>
                  <a:gd name="T29" fmla="*/ 6 h 6"/>
                  <a:gd name="T30" fmla="*/ 0 w 6"/>
                  <a:gd name="T31" fmla="*/ 6 h 6"/>
                  <a:gd name="T32" fmla="*/ 0 w 6"/>
                  <a:gd name="T33" fmla="*/ 6 h 6"/>
                  <a:gd name="T34" fmla="*/ 0 w 6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405" name="Freeform 629"/>
              <p:cNvSpPr>
                <a:spLocks/>
              </p:cNvSpPr>
              <p:nvPr/>
            </p:nvSpPr>
            <p:spPr bwMode="auto">
              <a:xfrm>
                <a:off x="7150100" y="4645025"/>
                <a:ext cx="9525" cy="19050"/>
              </a:xfrm>
              <a:custGeom>
                <a:avLst/>
                <a:gdLst>
                  <a:gd name="T0" fmla="*/ 0 w 6"/>
                  <a:gd name="T1" fmla="*/ 6 h 12"/>
                  <a:gd name="T2" fmla="*/ 0 w 6"/>
                  <a:gd name="T3" fmla="*/ 12 h 12"/>
                  <a:gd name="T4" fmla="*/ 6 w 6"/>
                  <a:gd name="T5" fmla="*/ 12 h 12"/>
                  <a:gd name="T6" fmla="*/ 6 w 6"/>
                  <a:gd name="T7" fmla="*/ 6 h 12"/>
                  <a:gd name="T8" fmla="*/ 6 w 6"/>
                  <a:gd name="T9" fmla="*/ 6 h 12"/>
                  <a:gd name="T10" fmla="*/ 6 w 6"/>
                  <a:gd name="T11" fmla="*/ 6 h 12"/>
                  <a:gd name="T12" fmla="*/ 6 w 6"/>
                  <a:gd name="T13" fmla="*/ 6 h 12"/>
                  <a:gd name="T14" fmla="*/ 6 w 6"/>
                  <a:gd name="T15" fmla="*/ 6 h 12"/>
                  <a:gd name="T16" fmla="*/ 6 w 6"/>
                  <a:gd name="T17" fmla="*/ 6 h 12"/>
                  <a:gd name="T18" fmla="*/ 6 w 6"/>
                  <a:gd name="T19" fmla="*/ 0 h 12"/>
                  <a:gd name="T20" fmla="*/ 0 w 6"/>
                  <a:gd name="T21" fmla="*/ 0 h 12"/>
                  <a:gd name="T22" fmla="*/ 0 w 6"/>
                  <a:gd name="T23" fmla="*/ 0 h 12"/>
                  <a:gd name="T24" fmla="*/ 0 w 6"/>
                  <a:gd name="T25" fmla="*/ 0 h 12"/>
                  <a:gd name="T26" fmla="*/ 0 w 6"/>
                  <a:gd name="T27" fmla="*/ 6 h 12"/>
                  <a:gd name="T28" fmla="*/ 0 w 6"/>
                  <a:gd name="T29" fmla="*/ 6 h 12"/>
                  <a:gd name="T30" fmla="*/ 0 w 6"/>
                  <a:gd name="T31" fmla="*/ 6 h 12"/>
                  <a:gd name="T32" fmla="*/ 0 w 6"/>
                  <a:gd name="T33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12">
                    <a:moveTo>
                      <a:pt x="0" y="6"/>
                    </a:moveTo>
                    <a:lnTo>
                      <a:pt x="0" y="12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406" name="Freeform 630"/>
              <p:cNvSpPr>
                <a:spLocks/>
              </p:cNvSpPr>
              <p:nvPr/>
            </p:nvSpPr>
            <p:spPr bwMode="auto">
              <a:xfrm>
                <a:off x="7150100" y="4645025"/>
                <a:ext cx="9525" cy="19050"/>
              </a:xfrm>
              <a:custGeom>
                <a:avLst/>
                <a:gdLst>
                  <a:gd name="T0" fmla="*/ 0 w 6"/>
                  <a:gd name="T1" fmla="*/ 6 h 12"/>
                  <a:gd name="T2" fmla="*/ 0 w 6"/>
                  <a:gd name="T3" fmla="*/ 12 h 12"/>
                  <a:gd name="T4" fmla="*/ 6 w 6"/>
                  <a:gd name="T5" fmla="*/ 12 h 12"/>
                  <a:gd name="T6" fmla="*/ 6 w 6"/>
                  <a:gd name="T7" fmla="*/ 6 h 12"/>
                  <a:gd name="T8" fmla="*/ 6 w 6"/>
                  <a:gd name="T9" fmla="*/ 6 h 12"/>
                  <a:gd name="T10" fmla="*/ 6 w 6"/>
                  <a:gd name="T11" fmla="*/ 6 h 12"/>
                  <a:gd name="T12" fmla="*/ 6 w 6"/>
                  <a:gd name="T13" fmla="*/ 6 h 12"/>
                  <a:gd name="T14" fmla="*/ 6 w 6"/>
                  <a:gd name="T15" fmla="*/ 6 h 12"/>
                  <a:gd name="T16" fmla="*/ 6 w 6"/>
                  <a:gd name="T17" fmla="*/ 6 h 12"/>
                  <a:gd name="T18" fmla="*/ 6 w 6"/>
                  <a:gd name="T19" fmla="*/ 0 h 12"/>
                  <a:gd name="T20" fmla="*/ 0 w 6"/>
                  <a:gd name="T21" fmla="*/ 0 h 12"/>
                  <a:gd name="T22" fmla="*/ 0 w 6"/>
                  <a:gd name="T23" fmla="*/ 0 h 12"/>
                  <a:gd name="T24" fmla="*/ 0 w 6"/>
                  <a:gd name="T25" fmla="*/ 0 h 12"/>
                  <a:gd name="T26" fmla="*/ 0 w 6"/>
                  <a:gd name="T27" fmla="*/ 6 h 12"/>
                  <a:gd name="T28" fmla="*/ 0 w 6"/>
                  <a:gd name="T29" fmla="*/ 6 h 12"/>
                  <a:gd name="T30" fmla="*/ 0 w 6"/>
                  <a:gd name="T31" fmla="*/ 6 h 12"/>
                  <a:gd name="T32" fmla="*/ 0 w 6"/>
                  <a:gd name="T33" fmla="*/ 6 h 12"/>
                  <a:gd name="T34" fmla="*/ 0 w 6"/>
                  <a:gd name="T3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12">
                    <a:moveTo>
                      <a:pt x="0" y="6"/>
                    </a:moveTo>
                    <a:lnTo>
                      <a:pt x="0" y="12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407" name="Freeform 631"/>
              <p:cNvSpPr>
                <a:spLocks/>
              </p:cNvSpPr>
              <p:nvPr/>
            </p:nvSpPr>
            <p:spPr bwMode="auto">
              <a:xfrm>
                <a:off x="7235825" y="4559300"/>
                <a:ext cx="9525" cy="19050"/>
              </a:xfrm>
              <a:custGeom>
                <a:avLst/>
                <a:gdLst>
                  <a:gd name="T0" fmla="*/ 0 w 6"/>
                  <a:gd name="T1" fmla="*/ 6 h 12"/>
                  <a:gd name="T2" fmla="*/ 0 w 6"/>
                  <a:gd name="T3" fmla="*/ 12 h 12"/>
                  <a:gd name="T4" fmla="*/ 0 w 6"/>
                  <a:gd name="T5" fmla="*/ 12 h 12"/>
                  <a:gd name="T6" fmla="*/ 6 w 6"/>
                  <a:gd name="T7" fmla="*/ 6 h 12"/>
                  <a:gd name="T8" fmla="*/ 6 w 6"/>
                  <a:gd name="T9" fmla="*/ 6 h 12"/>
                  <a:gd name="T10" fmla="*/ 6 w 6"/>
                  <a:gd name="T11" fmla="*/ 6 h 12"/>
                  <a:gd name="T12" fmla="*/ 6 w 6"/>
                  <a:gd name="T13" fmla="*/ 6 h 12"/>
                  <a:gd name="T14" fmla="*/ 6 w 6"/>
                  <a:gd name="T15" fmla="*/ 6 h 12"/>
                  <a:gd name="T16" fmla="*/ 6 w 6"/>
                  <a:gd name="T17" fmla="*/ 6 h 12"/>
                  <a:gd name="T18" fmla="*/ 0 w 6"/>
                  <a:gd name="T19" fmla="*/ 0 h 12"/>
                  <a:gd name="T20" fmla="*/ 0 w 6"/>
                  <a:gd name="T21" fmla="*/ 0 h 12"/>
                  <a:gd name="T22" fmla="*/ 0 w 6"/>
                  <a:gd name="T23" fmla="*/ 6 h 12"/>
                  <a:gd name="T24" fmla="*/ 0 w 6"/>
                  <a:gd name="T25" fmla="*/ 6 h 12"/>
                  <a:gd name="T26" fmla="*/ 0 w 6"/>
                  <a:gd name="T27" fmla="*/ 6 h 12"/>
                  <a:gd name="T28" fmla="*/ 0 w 6"/>
                  <a:gd name="T29" fmla="*/ 6 h 12"/>
                  <a:gd name="T30" fmla="*/ 0 w 6"/>
                  <a:gd name="T31" fmla="*/ 6 h 12"/>
                  <a:gd name="T32" fmla="*/ 0 w 6"/>
                  <a:gd name="T33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12">
                    <a:moveTo>
                      <a:pt x="0" y="6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408" name="Freeform 632"/>
              <p:cNvSpPr>
                <a:spLocks/>
              </p:cNvSpPr>
              <p:nvPr/>
            </p:nvSpPr>
            <p:spPr bwMode="auto">
              <a:xfrm>
                <a:off x="7235825" y="4559300"/>
                <a:ext cx="9525" cy="19050"/>
              </a:xfrm>
              <a:custGeom>
                <a:avLst/>
                <a:gdLst>
                  <a:gd name="T0" fmla="*/ 0 w 6"/>
                  <a:gd name="T1" fmla="*/ 6 h 12"/>
                  <a:gd name="T2" fmla="*/ 0 w 6"/>
                  <a:gd name="T3" fmla="*/ 12 h 12"/>
                  <a:gd name="T4" fmla="*/ 0 w 6"/>
                  <a:gd name="T5" fmla="*/ 12 h 12"/>
                  <a:gd name="T6" fmla="*/ 6 w 6"/>
                  <a:gd name="T7" fmla="*/ 6 h 12"/>
                  <a:gd name="T8" fmla="*/ 6 w 6"/>
                  <a:gd name="T9" fmla="*/ 6 h 12"/>
                  <a:gd name="T10" fmla="*/ 6 w 6"/>
                  <a:gd name="T11" fmla="*/ 6 h 12"/>
                  <a:gd name="T12" fmla="*/ 6 w 6"/>
                  <a:gd name="T13" fmla="*/ 6 h 12"/>
                  <a:gd name="T14" fmla="*/ 6 w 6"/>
                  <a:gd name="T15" fmla="*/ 6 h 12"/>
                  <a:gd name="T16" fmla="*/ 6 w 6"/>
                  <a:gd name="T17" fmla="*/ 6 h 12"/>
                  <a:gd name="T18" fmla="*/ 0 w 6"/>
                  <a:gd name="T19" fmla="*/ 0 h 12"/>
                  <a:gd name="T20" fmla="*/ 0 w 6"/>
                  <a:gd name="T21" fmla="*/ 0 h 12"/>
                  <a:gd name="T22" fmla="*/ 0 w 6"/>
                  <a:gd name="T23" fmla="*/ 6 h 12"/>
                  <a:gd name="T24" fmla="*/ 0 w 6"/>
                  <a:gd name="T25" fmla="*/ 6 h 12"/>
                  <a:gd name="T26" fmla="*/ 0 w 6"/>
                  <a:gd name="T27" fmla="*/ 6 h 12"/>
                  <a:gd name="T28" fmla="*/ 0 w 6"/>
                  <a:gd name="T29" fmla="*/ 6 h 12"/>
                  <a:gd name="T30" fmla="*/ 0 w 6"/>
                  <a:gd name="T31" fmla="*/ 6 h 12"/>
                  <a:gd name="T32" fmla="*/ 0 w 6"/>
                  <a:gd name="T33" fmla="*/ 6 h 12"/>
                  <a:gd name="T34" fmla="*/ 0 w 6"/>
                  <a:gd name="T3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12">
                    <a:moveTo>
                      <a:pt x="0" y="6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409" name="Freeform 633"/>
              <p:cNvSpPr>
                <a:spLocks/>
              </p:cNvSpPr>
              <p:nvPr/>
            </p:nvSpPr>
            <p:spPr bwMode="auto">
              <a:xfrm>
                <a:off x="7140575" y="4597400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0 h 6"/>
                  <a:gd name="T12" fmla="*/ 6 w 6"/>
                  <a:gd name="T13" fmla="*/ 0 h 6"/>
                  <a:gd name="T14" fmla="*/ 6 w 6"/>
                  <a:gd name="T15" fmla="*/ 0 h 6"/>
                  <a:gd name="T16" fmla="*/ 6 w 6"/>
                  <a:gd name="T17" fmla="*/ 0 h 6"/>
                  <a:gd name="T18" fmla="*/ 6 w 6"/>
                  <a:gd name="T19" fmla="*/ 0 h 6"/>
                  <a:gd name="T20" fmla="*/ 0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0 h 6"/>
                  <a:gd name="T28" fmla="*/ 0 w 6"/>
                  <a:gd name="T29" fmla="*/ 0 h 6"/>
                  <a:gd name="T30" fmla="*/ 0 w 6"/>
                  <a:gd name="T31" fmla="*/ 6 h 6"/>
                  <a:gd name="T32" fmla="*/ 0 w 6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410" name="Freeform 634"/>
              <p:cNvSpPr>
                <a:spLocks/>
              </p:cNvSpPr>
              <p:nvPr/>
            </p:nvSpPr>
            <p:spPr bwMode="auto">
              <a:xfrm>
                <a:off x="7140575" y="4597400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0 h 6"/>
                  <a:gd name="T12" fmla="*/ 6 w 6"/>
                  <a:gd name="T13" fmla="*/ 0 h 6"/>
                  <a:gd name="T14" fmla="*/ 6 w 6"/>
                  <a:gd name="T15" fmla="*/ 0 h 6"/>
                  <a:gd name="T16" fmla="*/ 6 w 6"/>
                  <a:gd name="T17" fmla="*/ 0 h 6"/>
                  <a:gd name="T18" fmla="*/ 6 w 6"/>
                  <a:gd name="T19" fmla="*/ 0 h 6"/>
                  <a:gd name="T20" fmla="*/ 0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0 h 6"/>
                  <a:gd name="T28" fmla="*/ 0 w 6"/>
                  <a:gd name="T29" fmla="*/ 0 h 6"/>
                  <a:gd name="T30" fmla="*/ 0 w 6"/>
                  <a:gd name="T31" fmla="*/ 6 h 6"/>
                  <a:gd name="T32" fmla="*/ 0 w 6"/>
                  <a:gd name="T33" fmla="*/ 6 h 6"/>
                  <a:gd name="T34" fmla="*/ 0 w 6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411" name="Freeform 635"/>
              <p:cNvSpPr>
                <a:spLocks/>
              </p:cNvSpPr>
              <p:nvPr/>
            </p:nvSpPr>
            <p:spPr bwMode="auto">
              <a:xfrm>
                <a:off x="7083425" y="4606925"/>
                <a:ext cx="19050" cy="9525"/>
              </a:xfrm>
              <a:custGeom>
                <a:avLst/>
                <a:gdLst>
                  <a:gd name="T0" fmla="*/ 0 w 12"/>
                  <a:gd name="T1" fmla="*/ 6 h 6"/>
                  <a:gd name="T2" fmla="*/ 6 w 12"/>
                  <a:gd name="T3" fmla="*/ 6 h 6"/>
                  <a:gd name="T4" fmla="*/ 6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12 w 12"/>
                  <a:gd name="T11" fmla="*/ 6 h 6"/>
                  <a:gd name="T12" fmla="*/ 12 w 12"/>
                  <a:gd name="T13" fmla="*/ 6 h 6"/>
                  <a:gd name="T14" fmla="*/ 6 w 12"/>
                  <a:gd name="T15" fmla="*/ 0 h 6"/>
                  <a:gd name="T16" fmla="*/ 6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0 h 6"/>
                  <a:gd name="T24" fmla="*/ 6 w 12"/>
                  <a:gd name="T25" fmla="*/ 0 h 6"/>
                  <a:gd name="T26" fmla="*/ 0 w 12"/>
                  <a:gd name="T27" fmla="*/ 0 h 6"/>
                  <a:gd name="T28" fmla="*/ 0 w 12"/>
                  <a:gd name="T29" fmla="*/ 6 h 6"/>
                  <a:gd name="T30" fmla="*/ 0 w 12"/>
                  <a:gd name="T31" fmla="*/ 6 h 6"/>
                  <a:gd name="T32" fmla="*/ 0 w 12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412" name="Freeform 636"/>
              <p:cNvSpPr>
                <a:spLocks/>
              </p:cNvSpPr>
              <p:nvPr/>
            </p:nvSpPr>
            <p:spPr bwMode="auto">
              <a:xfrm>
                <a:off x="7083425" y="4606925"/>
                <a:ext cx="19050" cy="9525"/>
              </a:xfrm>
              <a:custGeom>
                <a:avLst/>
                <a:gdLst>
                  <a:gd name="T0" fmla="*/ 0 w 12"/>
                  <a:gd name="T1" fmla="*/ 6 h 6"/>
                  <a:gd name="T2" fmla="*/ 6 w 12"/>
                  <a:gd name="T3" fmla="*/ 6 h 6"/>
                  <a:gd name="T4" fmla="*/ 6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12 w 12"/>
                  <a:gd name="T11" fmla="*/ 6 h 6"/>
                  <a:gd name="T12" fmla="*/ 12 w 12"/>
                  <a:gd name="T13" fmla="*/ 6 h 6"/>
                  <a:gd name="T14" fmla="*/ 6 w 12"/>
                  <a:gd name="T15" fmla="*/ 0 h 6"/>
                  <a:gd name="T16" fmla="*/ 6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0 h 6"/>
                  <a:gd name="T24" fmla="*/ 6 w 12"/>
                  <a:gd name="T25" fmla="*/ 0 h 6"/>
                  <a:gd name="T26" fmla="*/ 0 w 12"/>
                  <a:gd name="T27" fmla="*/ 0 h 6"/>
                  <a:gd name="T28" fmla="*/ 0 w 12"/>
                  <a:gd name="T29" fmla="*/ 6 h 6"/>
                  <a:gd name="T30" fmla="*/ 0 w 12"/>
                  <a:gd name="T31" fmla="*/ 6 h 6"/>
                  <a:gd name="T32" fmla="*/ 0 w 12"/>
                  <a:gd name="T33" fmla="*/ 6 h 6"/>
                  <a:gd name="T34" fmla="*/ 0 w 12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413" name="Freeform 637"/>
              <p:cNvSpPr>
                <a:spLocks/>
              </p:cNvSpPr>
              <p:nvPr/>
            </p:nvSpPr>
            <p:spPr bwMode="auto">
              <a:xfrm>
                <a:off x="7197725" y="4397375"/>
                <a:ext cx="19050" cy="19050"/>
              </a:xfrm>
              <a:custGeom>
                <a:avLst/>
                <a:gdLst>
                  <a:gd name="T0" fmla="*/ 6 w 12"/>
                  <a:gd name="T1" fmla="*/ 6 h 12"/>
                  <a:gd name="T2" fmla="*/ 6 w 12"/>
                  <a:gd name="T3" fmla="*/ 6 h 12"/>
                  <a:gd name="T4" fmla="*/ 6 w 12"/>
                  <a:gd name="T5" fmla="*/ 12 h 12"/>
                  <a:gd name="T6" fmla="*/ 6 w 12"/>
                  <a:gd name="T7" fmla="*/ 6 h 12"/>
                  <a:gd name="T8" fmla="*/ 6 w 12"/>
                  <a:gd name="T9" fmla="*/ 6 h 12"/>
                  <a:gd name="T10" fmla="*/ 12 w 12"/>
                  <a:gd name="T11" fmla="*/ 6 h 12"/>
                  <a:gd name="T12" fmla="*/ 12 w 12"/>
                  <a:gd name="T13" fmla="*/ 6 h 12"/>
                  <a:gd name="T14" fmla="*/ 12 w 12"/>
                  <a:gd name="T15" fmla="*/ 6 h 12"/>
                  <a:gd name="T16" fmla="*/ 12 w 12"/>
                  <a:gd name="T17" fmla="*/ 6 h 12"/>
                  <a:gd name="T18" fmla="*/ 6 w 12"/>
                  <a:gd name="T19" fmla="*/ 0 h 12"/>
                  <a:gd name="T20" fmla="*/ 6 w 12"/>
                  <a:gd name="T21" fmla="*/ 0 h 12"/>
                  <a:gd name="T22" fmla="*/ 6 w 12"/>
                  <a:gd name="T23" fmla="*/ 0 h 12"/>
                  <a:gd name="T24" fmla="*/ 6 w 12"/>
                  <a:gd name="T25" fmla="*/ 0 h 12"/>
                  <a:gd name="T26" fmla="*/ 0 w 12"/>
                  <a:gd name="T27" fmla="*/ 6 h 12"/>
                  <a:gd name="T28" fmla="*/ 0 w 12"/>
                  <a:gd name="T29" fmla="*/ 6 h 12"/>
                  <a:gd name="T30" fmla="*/ 6 w 12"/>
                  <a:gd name="T31" fmla="*/ 6 h 12"/>
                  <a:gd name="T32" fmla="*/ 6 w 12"/>
                  <a:gd name="T33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" h="12">
                    <a:moveTo>
                      <a:pt x="6" y="6"/>
                    </a:moveTo>
                    <a:lnTo>
                      <a:pt x="6" y="6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414" name="Freeform 638"/>
              <p:cNvSpPr>
                <a:spLocks/>
              </p:cNvSpPr>
              <p:nvPr/>
            </p:nvSpPr>
            <p:spPr bwMode="auto">
              <a:xfrm>
                <a:off x="7197725" y="4397375"/>
                <a:ext cx="19050" cy="19050"/>
              </a:xfrm>
              <a:custGeom>
                <a:avLst/>
                <a:gdLst>
                  <a:gd name="T0" fmla="*/ 6 w 12"/>
                  <a:gd name="T1" fmla="*/ 6 h 12"/>
                  <a:gd name="T2" fmla="*/ 6 w 12"/>
                  <a:gd name="T3" fmla="*/ 6 h 12"/>
                  <a:gd name="T4" fmla="*/ 6 w 12"/>
                  <a:gd name="T5" fmla="*/ 12 h 12"/>
                  <a:gd name="T6" fmla="*/ 6 w 12"/>
                  <a:gd name="T7" fmla="*/ 6 h 12"/>
                  <a:gd name="T8" fmla="*/ 6 w 12"/>
                  <a:gd name="T9" fmla="*/ 6 h 12"/>
                  <a:gd name="T10" fmla="*/ 12 w 12"/>
                  <a:gd name="T11" fmla="*/ 6 h 12"/>
                  <a:gd name="T12" fmla="*/ 12 w 12"/>
                  <a:gd name="T13" fmla="*/ 6 h 12"/>
                  <a:gd name="T14" fmla="*/ 12 w 12"/>
                  <a:gd name="T15" fmla="*/ 6 h 12"/>
                  <a:gd name="T16" fmla="*/ 12 w 12"/>
                  <a:gd name="T17" fmla="*/ 6 h 12"/>
                  <a:gd name="T18" fmla="*/ 6 w 12"/>
                  <a:gd name="T19" fmla="*/ 0 h 12"/>
                  <a:gd name="T20" fmla="*/ 6 w 12"/>
                  <a:gd name="T21" fmla="*/ 0 h 12"/>
                  <a:gd name="T22" fmla="*/ 6 w 12"/>
                  <a:gd name="T23" fmla="*/ 0 h 12"/>
                  <a:gd name="T24" fmla="*/ 6 w 12"/>
                  <a:gd name="T25" fmla="*/ 0 h 12"/>
                  <a:gd name="T26" fmla="*/ 0 w 12"/>
                  <a:gd name="T27" fmla="*/ 6 h 12"/>
                  <a:gd name="T28" fmla="*/ 0 w 12"/>
                  <a:gd name="T29" fmla="*/ 6 h 12"/>
                  <a:gd name="T30" fmla="*/ 6 w 12"/>
                  <a:gd name="T31" fmla="*/ 6 h 12"/>
                  <a:gd name="T32" fmla="*/ 6 w 12"/>
                  <a:gd name="T33" fmla="*/ 6 h 12"/>
                  <a:gd name="T34" fmla="*/ 6 w 12"/>
                  <a:gd name="T3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12">
                    <a:moveTo>
                      <a:pt x="6" y="6"/>
                    </a:moveTo>
                    <a:lnTo>
                      <a:pt x="6" y="6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415" name="Freeform 639"/>
              <p:cNvSpPr>
                <a:spLocks/>
              </p:cNvSpPr>
              <p:nvPr/>
            </p:nvSpPr>
            <p:spPr bwMode="auto">
              <a:xfrm>
                <a:off x="7197725" y="4492625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0 h 6"/>
                  <a:gd name="T12" fmla="*/ 6 w 6"/>
                  <a:gd name="T13" fmla="*/ 0 h 6"/>
                  <a:gd name="T14" fmla="*/ 6 w 6"/>
                  <a:gd name="T15" fmla="*/ 0 h 6"/>
                  <a:gd name="T16" fmla="*/ 6 w 6"/>
                  <a:gd name="T17" fmla="*/ 0 h 6"/>
                  <a:gd name="T18" fmla="*/ 6 w 6"/>
                  <a:gd name="T19" fmla="*/ 0 h 6"/>
                  <a:gd name="T20" fmla="*/ 6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0 h 6"/>
                  <a:gd name="T28" fmla="*/ 0 w 6"/>
                  <a:gd name="T29" fmla="*/ 0 h 6"/>
                  <a:gd name="T30" fmla="*/ 0 w 6"/>
                  <a:gd name="T31" fmla="*/ 6 h 6"/>
                  <a:gd name="T32" fmla="*/ 0 w 6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416" name="Freeform 640"/>
              <p:cNvSpPr>
                <a:spLocks/>
              </p:cNvSpPr>
              <p:nvPr/>
            </p:nvSpPr>
            <p:spPr bwMode="auto">
              <a:xfrm>
                <a:off x="7197725" y="4492625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0 h 6"/>
                  <a:gd name="T12" fmla="*/ 6 w 6"/>
                  <a:gd name="T13" fmla="*/ 0 h 6"/>
                  <a:gd name="T14" fmla="*/ 6 w 6"/>
                  <a:gd name="T15" fmla="*/ 0 h 6"/>
                  <a:gd name="T16" fmla="*/ 6 w 6"/>
                  <a:gd name="T17" fmla="*/ 0 h 6"/>
                  <a:gd name="T18" fmla="*/ 6 w 6"/>
                  <a:gd name="T19" fmla="*/ 0 h 6"/>
                  <a:gd name="T20" fmla="*/ 6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0 h 6"/>
                  <a:gd name="T28" fmla="*/ 0 w 6"/>
                  <a:gd name="T29" fmla="*/ 0 h 6"/>
                  <a:gd name="T30" fmla="*/ 0 w 6"/>
                  <a:gd name="T31" fmla="*/ 6 h 6"/>
                  <a:gd name="T32" fmla="*/ 0 w 6"/>
                  <a:gd name="T33" fmla="*/ 6 h 6"/>
                  <a:gd name="T34" fmla="*/ 0 w 6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417" name="Freeform 641"/>
              <p:cNvSpPr>
                <a:spLocks/>
              </p:cNvSpPr>
              <p:nvPr/>
            </p:nvSpPr>
            <p:spPr bwMode="auto">
              <a:xfrm>
                <a:off x="7235825" y="4425950"/>
                <a:ext cx="9525" cy="19050"/>
              </a:xfrm>
              <a:custGeom>
                <a:avLst/>
                <a:gdLst>
                  <a:gd name="T0" fmla="*/ 0 w 6"/>
                  <a:gd name="T1" fmla="*/ 6 h 12"/>
                  <a:gd name="T2" fmla="*/ 0 w 6"/>
                  <a:gd name="T3" fmla="*/ 12 h 12"/>
                  <a:gd name="T4" fmla="*/ 6 w 6"/>
                  <a:gd name="T5" fmla="*/ 12 h 12"/>
                  <a:gd name="T6" fmla="*/ 6 w 6"/>
                  <a:gd name="T7" fmla="*/ 12 h 12"/>
                  <a:gd name="T8" fmla="*/ 6 w 6"/>
                  <a:gd name="T9" fmla="*/ 12 h 12"/>
                  <a:gd name="T10" fmla="*/ 6 w 6"/>
                  <a:gd name="T11" fmla="*/ 6 h 12"/>
                  <a:gd name="T12" fmla="*/ 6 w 6"/>
                  <a:gd name="T13" fmla="*/ 6 h 12"/>
                  <a:gd name="T14" fmla="*/ 6 w 6"/>
                  <a:gd name="T15" fmla="*/ 6 h 12"/>
                  <a:gd name="T16" fmla="*/ 6 w 6"/>
                  <a:gd name="T17" fmla="*/ 6 h 12"/>
                  <a:gd name="T18" fmla="*/ 6 w 6"/>
                  <a:gd name="T19" fmla="*/ 6 h 12"/>
                  <a:gd name="T20" fmla="*/ 0 w 6"/>
                  <a:gd name="T21" fmla="*/ 0 h 12"/>
                  <a:gd name="T22" fmla="*/ 0 w 6"/>
                  <a:gd name="T23" fmla="*/ 6 h 12"/>
                  <a:gd name="T24" fmla="*/ 0 w 6"/>
                  <a:gd name="T25" fmla="*/ 6 h 12"/>
                  <a:gd name="T26" fmla="*/ 0 w 6"/>
                  <a:gd name="T27" fmla="*/ 6 h 12"/>
                  <a:gd name="T28" fmla="*/ 0 w 6"/>
                  <a:gd name="T29" fmla="*/ 6 h 12"/>
                  <a:gd name="T30" fmla="*/ 0 w 6"/>
                  <a:gd name="T31" fmla="*/ 6 h 12"/>
                  <a:gd name="T32" fmla="*/ 0 w 6"/>
                  <a:gd name="T33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12">
                    <a:moveTo>
                      <a:pt x="0" y="6"/>
                    </a:moveTo>
                    <a:lnTo>
                      <a:pt x="0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418" name="Freeform 642"/>
              <p:cNvSpPr>
                <a:spLocks/>
              </p:cNvSpPr>
              <p:nvPr/>
            </p:nvSpPr>
            <p:spPr bwMode="auto">
              <a:xfrm>
                <a:off x="7235825" y="4425950"/>
                <a:ext cx="9525" cy="19050"/>
              </a:xfrm>
              <a:custGeom>
                <a:avLst/>
                <a:gdLst>
                  <a:gd name="T0" fmla="*/ 0 w 6"/>
                  <a:gd name="T1" fmla="*/ 6 h 12"/>
                  <a:gd name="T2" fmla="*/ 0 w 6"/>
                  <a:gd name="T3" fmla="*/ 12 h 12"/>
                  <a:gd name="T4" fmla="*/ 6 w 6"/>
                  <a:gd name="T5" fmla="*/ 12 h 12"/>
                  <a:gd name="T6" fmla="*/ 6 w 6"/>
                  <a:gd name="T7" fmla="*/ 12 h 12"/>
                  <a:gd name="T8" fmla="*/ 6 w 6"/>
                  <a:gd name="T9" fmla="*/ 12 h 12"/>
                  <a:gd name="T10" fmla="*/ 6 w 6"/>
                  <a:gd name="T11" fmla="*/ 6 h 12"/>
                  <a:gd name="T12" fmla="*/ 6 w 6"/>
                  <a:gd name="T13" fmla="*/ 6 h 12"/>
                  <a:gd name="T14" fmla="*/ 6 w 6"/>
                  <a:gd name="T15" fmla="*/ 6 h 12"/>
                  <a:gd name="T16" fmla="*/ 6 w 6"/>
                  <a:gd name="T17" fmla="*/ 6 h 12"/>
                  <a:gd name="T18" fmla="*/ 6 w 6"/>
                  <a:gd name="T19" fmla="*/ 6 h 12"/>
                  <a:gd name="T20" fmla="*/ 0 w 6"/>
                  <a:gd name="T21" fmla="*/ 0 h 12"/>
                  <a:gd name="T22" fmla="*/ 0 w 6"/>
                  <a:gd name="T23" fmla="*/ 6 h 12"/>
                  <a:gd name="T24" fmla="*/ 0 w 6"/>
                  <a:gd name="T25" fmla="*/ 6 h 12"/>
                  <a:gd name="T26" fmla="*/ 0 w 6"/>
                  <a:gd name="T27" fmla="*/ 6 h 12"/>
                  <a:gd name="T28" fmla="*/ 0 w 6"/>
                  <a:gd name="T29" fmla="*/ 6 h 12"/>
                  <a:gd name="T30" fmla="*/ 0 w 6"/>
                  <a:gd name="T31" fmla="*/ 6 h 12"/>
                  <a:gd name="T32" fmla="*/ 0 w 6"/>
                  <a:gd name="T33" fmla="*/ 6 h 12"/>
                  <a:gd name="T34" fmla="*/ 0 w 6"/>
                  <a:gd name="T3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12">
                    <a:moveTo>
                      <a:pt x="0" y="6"/>
                    </a:moveTo>
                    <a:lnTo>
                      <a:pt x="0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419" name="Freeform 643"/>
              <p:cNvSpPr>
                <a:spLocks/>
              </p:cNvSpPr>
              <p:nvPr/>
            </p:nvSpPr>
            <p:spPr bwMode="auto">
              <a:xfrm>
                <a:off x="7216775" y="4511675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6 h 6"/>
                  <a:gd name="T12" fmla="*/ 6 w 6"/>
                  <a:gd name="T13" fmla="*/ 6 h 6"/>
                  <a:gd name="T14" fmla="*/ 6 w 6"/>
                  <a:gd name="T15" fmla="*/ 0 h 6"/>
                  <a:gd name="T16" fmla="*/ 6 w 6"/>
                  <a:gd name="T17" fmla="*/ 0 h 6"/>
                  <a:gd name="T18" fmla="*/ 6 w 6"/>
                  <a:gd name="T19" fmla="*/ 0 h 6"/>
                  <a:gd name="T20" fmla="*/ 6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6 h 6"/>
                  <a:gd name="T28" fmla="*/ 0 w 6"/>
                  <a:gd name="T29" fmla="*/ 6 h 6"/>
                  <a:gd name="T30" fmla="*/ 0 w 6"/>
                  <a:gd name="T31" fmla="*/ 6 h 6"/>
                  <a:gd name="T32" fmla="*/ 0 w 6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420" name="Freeform 644"/>
              <p:cNvSpPr>
                <a:spLocks/>
              </p:cNvSpPr>
              <p:nvPr/>
            </p:nvSpPr>
            <p:spPr bwMode="auto">
              <a:xfrm>
                <a:off x="7216775" y="4511675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6 h 6"/>
                  <a:gd name="T12" fmla="*/ 6 w 6"/>
                  <a:gd name="T13" fmla="*/ 6 h 6"/>
                  <a:gd name="T14" fmla="*/ 6 w 6"/>
                  <a:gd name="T15" fmla="*/ 0 h 6"/>
                  <a:gd name="T16" fmla="*/ 6 w 6"/>
                  <a:gd name="T17" fmla="*/ 0 h 6"/>
                  <a:gd name="T18" fmla="*/ 6 w 6"/>
                  <a:gd name="T19" fmla="*/ 0 h 6"/>
                  <a:gd name="T20" fmla="*/ 6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6 h 6"/>
                  <a:gd name="T28" fmla="*/ 0 w 6"/>
                  <a:gd name="T29" fmla="*/ 6 h 6"/>
                  <a:gd name="T30" fmla="*/ 0 w 6"/>
                  <a:gd name="T31" fmla="*/ 6 h 6"/>
                  <a:gd name="T32" fmla="*/ 0 w 6"/>
                  <a:gd name="T33" fmla="*/ 6 h 6"/>
                  <a:gd name="T34" fmla="*/ 0 w 6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421" name="Freeform 645"/>
              <p:cNvSpPr>
                <a:spLocks/>
              </p:cNvSpPr>
              <p:nvPr/>
            </p:nvSpPr>
            <p:spPr bwMode="auto">
              <a:xfrm>
                <a:off x="7226300" y="4473575"/>
                <a:ext cx="9525" cy="19050"/>
              </a:xfrm>
              <a:custGeom>
                <a:avLst/>
                <a:gdLst>
                  <a:gd name="T0" fmla="*/ 0 w 6"/>
                  <a:gd name="T1" fmla="*/ 6 h 12"/>
                  <a:gd name="T2" fmla="*/ 0 w 6"/>
                  <a:gd name="T3" fmla="*/ 12 h 12"/>
                  <a:gd name="T4" fmla="*/ 6 w 6"/>
                  <a:gd name="T5" fmla="*/ 12 h 12"/>
                  <a:gd name="T6" fmla="*/ 6 w 6"/>
                  <a:gd name="T7" fmla="*/ 6 h 12"/>
                  <a:gd name="T8" fmla="*/ 6 w 6"/>
                  <a:gd name="T9" fmla="*/ 6 h 12"/>
                  <a:gd name="T10" fmla="*/ 6 w 6"/>
                  <a:gd name="T11" fmla="*/ 6 h 12"/>
                  <a:gd name="T12" fmla="*/ 6 w 6"/>
                  <a:gd name="T13" fmla="*/ 6 h 12"/>
                  <a:gd name="T14" fmla="*/ 6 w 6"/>
                  <a:gd name="T15" fmla="*/ 6 h 12"/>
                  <a:gd name="T16" fmla="*/ 6 w 6"/>
                  <a:gd name="T17" fmla="*/ 6 h 12"/>
                  <a:gd name="T18" fmla="*/ 6 w 6"/>
                  <a:gd name="T19" fmla="*/ 0 h 12"/>
                  <a:gd name="T20" fmla="*/ 6 w 6"/>
                  <a:gd name="T21" fmla="*/ 0 h 12"/>
                  <a:gd name="T22" fmla="*/ 0 w 6"/>
                  <a:gd name="T23" fmla="*/ 6 h 12"/>
                  <a:gd name="T24" fmla="*/ 0 w 6"/>
                  <a:gd name="T25" fmla="*/ 6 h 12"/>
                  <a:gd name="T26" fmla="*/ 0 w 6"/>
                  <a:gd name="T27" fmla="*/ 6 h 12"/>
                  <a:gd name="T28" fmla="*/ 0 w 6"/>
                  <a:gd name="T29" fmla="*/ 6 h 12"/>
                  <a:gd name="T30" fmla="*/ 0 w 6"/>
                  <a:gd name="T31" fmla="*/ 6 h 12"/>
                  <a:gd name="T32" fmla="*/ 0 w 6"/>
                  <a:gd name="T33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12">
                    <a:moveTo>
                      <a:pt x="0" y="6"/>
                    </a:moveTo>
                    <a:lnTo>
                      <a:pt x="0" y="12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422" name="Freeform 646"/>
              <p:cNvSpPr>
                <a:spLocks/>
              </p:cNvSpPr>
              <p:nvPr/>
            </p:nvSpPr>
            <p:spPr bwMode="auto">
              <a:xfrm>
                <a:off x="7226300" y="4473575"/>
                <a:ext cx="9525" cy="19050"/>
              </a:xfrm>
              <a:custGeom>
                <a:avLst/>
                <a:gdLst>
                  <a:gd name="T0" fmla="*/ 0 w 6"/>
                  <a:gd name="T1" fmla="*/ 6 h 12"/>
                  <a:gd name="T2" fmla="*/ 0 w 6"/>
                  <a:gd name="T3" fmla="*/ 12 h 12"/>
                  <a:gd name="T4" fmla="*/ 6 w 6"/>
                  <a:gd name="T5" fmla="*/ 12 h 12"/>
                  <a:gd name="T6" fmla="*/ 6 w 6"/>
                  <a:gd name="T7" fmla="*/ 6 h 12"/>
                  <a:gd name="T8" fmla="*/ 6 w 6"/>
                  <a:gd name="T9" fmla="*/ 6 h 12"/>
                  <a:gd name="T10" fmla="*/ 6 w 6"/>
                  <a:gd name="T11" fmla="*/ 6 h 12"/>
                  <a:gd name="T12" fmla="*/ 6 w 6"/>
                  <a:gd name="T13" fmla="*/ 6 h 12"/>
                  <a:gd name="T14" fmla="*/ 6 w 6"/>
                  <a:gd name="T15" fmla="*/ 6 h 12"/>
                  <a:gd name="T16" fmla="*/ 6 w 6"/>
                  <a:gd name="T17" fmla="*/ 6 h 12"/>
                  <a:gd name="T18" fmla="*/ 6 w 6"/>
                  <a:gd name="T19" fmla="*/ 0 h 12"/>
                  <a:gd name="T20" fmla="*/ 6 w 6"/>
                  <a:gd name="T21" fmla="*/ 0 h 12"/>
                  <a:gd name="T22" fmla="*/ 0 w 6"/>
                  <a:gd name="T23" fmla="*/ 6 h 12"/>
                  <a:gd name="T24" fmla="*/ 0 w 6"/>
                  <a:gd name="T25" fmla="*/ 6 h 12"/>
                  <a:gd name="T26" fmla="*/ 0 w 6"/>
                  <a:gd name="T27" fmla="*/ 6 h 12"/>
                  <a:gd name="T28" fmla="*/ 0 w 6"/>
                  <a:gd name="T29" fmla="*/ 6 h 12"/>
                  <a:gd name="T30" fmla="*/ 0 w 6"/>
                  <a:gd name="T31" fmla="*/ 6 h 12"/>
                  <a:gd name="T32" fmla="*/ 0 w 6"/>
                  <a:gd name="T33" fmla="*/ 6 h 12"/>
                  <a:gd name="T34" fmla="*/ 0 w 6"/>
                  <a:gd name="T3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12">
                    <a:moveTo>
                      <a:pt x="0" y="6"/>
                    </a:moveTo>
                    <a:lnTo>
                      <a:pt x="0" y="12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423" name="Freeform 647"/>
              <p:cNvSpPr>
                <a:spLocks/>
              </p:cNvSpPr>
              <p:nvPr/>
            </p:nvSpPr>
            <p:spPr bwMode="auto">
              <a:xfrm>
                <a:off x="7226300" y="4578350"/>
                <a:ext cx="9525" cy="19050"/>
              </a:xfrm>
              <a:custGeom>
                <a:avLst/>
                <a:gdLst>
                  <a:gd name="T0" fmla="*/ 0 w 6"/>
                  <a:gd name="T1" fmla="*/ 6 h 12"/>
                  <a:gd name="T2" fmla="*/ 0 w 6"/>
                  <a:gd name="T3" fmla="*/ 12 h 12"/>
                  <a:gd name="T4" fmla="*/ 0 w 6"/>
                  <a:gd name="T5" fmla="*/ 12 h 12"/>
                  <a:gd name="T6" fmla="*/ 6 w 6"/>
                  <a:gd name="T7" fmla="*/ 6 h 12"/>
                  <a:gd name="T8" fmla="*/ 6 w 6"/>
                  <a:gd name="T9" fmla="*/ 6 h 12"/>
                  <a:gd name="T10" fmla="*/ 6 w 6"/>
                  <a:gd name="T11" fmla="*/ 6 h 12"/>
                  <a:gd name="T12" fmla="*/ 6 w 6"/>
                  <a:gd name="T13" fmla="*/ 6 h 12"/>
                  <a:gd name="T14" fmla="*/ 6 w 6"/>
                  <a:gd name="T15" fmla="*/ 6 h 12"/>
                  <a:gd name="T16" fmla="*/ 6 w 6"/>
                  <a:gd name="T17" fmla="*/ 6 h 12"/>
                  <a:gd name="T18" fmla="*/ 0 w 6"/>
                  <a:gd name="T19" fmla="*/ 0 h 12"/>
                  <a:gd name="T20" fmla="*/ 0 w 6"/>
                  <a:gd name="T21" fmla="*/ 0 h 12"/>
                  <a:gd name="T22" fmla="*/ 0 w 6"/>
                  <a:gd name="T23" fmla="*/ 6 h 12"/>
                  <a:gd name="T24" fmla="*/ 0 w 6"/>
                  <a:gd name="T25" fmla="*/ 6 h 12"/>
                  <a:gd name="T26" fmla="*/ 0 w 6"/>
                  <a:gd name="T27" fmla="*/ 6 h 12"/>
                  <a:gd name="T28" fmla="*/ 0 w 6"/>
                  <a:gd name="T29" fmla="*/ 6 h 12"/>
                  <a:gd name="T30" fmla="*/ 0 w 6"/>
                  <a:gd name="T31" fmla="*/ 6 h 12"/>
                  <a:gd name="T32" fmla="*/ 0 w 6"/>
                  <a:gd name="T33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12">
                    <a:moveTo>
                      <a:pt x="0" y="6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424" name="Freeform 648"/>
              <p:cNvSpPr>
                <a:spLocks/>
              </p:cNvSpPr>
              <p:nvPr/>
            </p:nvSpPr>
            <p:spPr bwMode="auto">
              <a:xfrm>
                <a:off x="7226300" y="4578350"/>
                <a:ext cx="9525" cy="19050"/>
              </a:xfrm>
              <a:custGeom>
                <a:avLst/>
                <a:gdLst>
                  <a:gd name="T0" fmla="*/ 0 w 6"/>
                  <a:gd name="T1" fmla="*/ 6 h 12"/>
                  <a:gd name="T2" fmla="*/ 0 w 6"/>
                  <a:gd name="T3" fmla="*/ 12 h 12"/>
                  <a:gd name="T4" fmla="*/ 0 w 6"/>
                  <a:gd name="T5" fmla="*/ 12 h 12"/>
                  <a:gd name="T6" fmla="*/ 6 w 6"/>
                  <a:gd name="T7" fmla="*/ 6 h 12"/>
                  <a:gd name="T8" fmla="*/ 6 w 6"/>
                  <a:gd name="T9" fmla="*/ 6 h 12"/>
                  <a:gd name="T10" fmla="*/ 6 w 6"/>
                  <a:gd name="T11" fmla="*/ 6 h 12"/>
                  <a:gd name="T12" fmla="*/ 6 w 6"/>
                  <a:gd name="T13" fmla="*/ 6 h 12"/>
                  <a:gd name="T14" fmla="*/ 6 w 6"/>
                  <a:gd name="T15" fmla="*/ 6 h 12"/>
                  <a:gd name="T16" fmla="*/ 6 w 6"/>
                  <a:gd name="T17" fmla="*/ 6 h 12"/>
                  <a:gd name="T18" fmla="*/ 0 w 6"/>
                  <a:gd name="T19" fmla="*/ 0 h 12"/>
                  <a:gd name="T20" fmla="*/ 0 w 6"/>
                  <a:gd name="T21" fmla="*/ 0 h 12"/>
                  <a:gd name="T22" fmla="*/ 0 w 6"/>
                  <a:gd name="T23" fmla="*/ 6 h 12"/>
                  <a:gd name="T24" fmla="*/ 0 w 6"/>
                  <a:gd name="T25" fmla="*/ 6 h 12"/>
                  <a:gd name="T26" fmla="*/ 0 w 6"/>
                  <a:gd name="T27" fmla="*/ 6 h 12"/>
                  <a:gd name="T28" fmla="*/ 0 w 6"/>
                  <a:gd name="T29" fmla="*/ 6 h 12"/>
                  <a:gd name="T30" fmla="*/ 0 w 6"/>
                  <a:gd name="T31" fmla="*/ 6 h 12"/>
                  <a:gd name="T32" fmla="*/ 0 w 6"/>
                  <a:gd name="T33" fmla="*/ 6 h 12"/>
                  <a:gd name="T34" fmla="*/ 0 w 6"/>
                  <a:gd name="T3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12">
                    <a:moveTo>
                      <a:pt x="0" y="6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425" name="Freeform 649"/>
              <p:cNvSpPr>
                <a:spLocks/>
              </p:cNvSpPr>
              <p:nvPr/>
            </p:nvSpPr>
            <p:spPr bwMode="auto">
              <a:xfrm>
                <a:off x="7131050" y="4530725"/>
                <a:ext cx="19050" cy="19050"/>
              </a:xfrm>
              <a:custGeom>
                <a:avLst/>
                <a:gdLst>
                  <a:gd name="T0" fmla="*/ 6 w 12"/>
                  <a:gd name="T1" fmla="*/ 6 h 12"/>
                  <a:gd name="T2" fmla="*/ 6 w 12"/>
                  <a:gd name="T3" fmla="*/ 12 h 12"/>
                  <a:gd name="T4" fmla="*/ 6 w 12"/>
                  <a:gd name="T5" fmla="*/ 12 h 12"/>
                  <a:gd name="T6" fmla="*/ 6 w 12"/>
                  <a:gd name="T7" fmla="*/ 6 h 12"/>
                  <a:gd name="T8" fmla="*/ 6 w 12"/>
                  <a:gd name="T9" fmla="*/ 6 h 12"/>
                  <a:gd name="T10" fmla="*/ 12 w 12"/>
                  <a:gd name="T11" fmla="*/ 6 h 12"/>
                  <a:gd name="T12" fmla="*/ 12 w 12"/>
                  <a:gd name="T13" fmla="*/ 6 h 12"/>
                  <a:gd name="T14" fmla="*/ 6 w 12"/>
                  <a:gd name="T15" fmla="*/ 6 h 12"/>
                  <a:gd name="T16" fmla="*/ 6 w 12"/>
                  <a:gd name="T17" fmla="*/ 6 h 12"/>
                  <a:gd name="T18" fmla="*/ 6 w 12"/>
                  <a:gd name="T19" fmla="*/ 0 h 12"/>
                  <a:gd name="T20" fmla="*/ 6 w 12"/>
                  <a:gd name="T21" fmla="*/ 0 h 12"/>
                  <a:gd name="T22" fmla="*/ 6 w 12"/>
                  <a:gd name="T23" fmla="*/ 6 h 12"/>
                  <a:gd name="T24" fmla="*/ 6 w 12"/>
                  <a:gd name="T25" fmla="*/ 6 h 12"/>
                  <a:gd name="T26" fmla="*/ 0 w 12"/>
                  <a:gd name="T27" fmla="*/ 6 h 12"/>
                  <a:gd name="T28" fmla="*/ 0 w 12"/>
                  <a:gd name="T29" fmla="*/ 6 h 12"/>
                  <a:gd name="T30" fmla="*/ 6 w 12"/>
                  <a:gd name="T31" fmla="*/ 6 h 12"/>
                  <a:gd name="T32" fmla="*/ 6 w 12"/>
                  <a:gd name="T33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" h="12">
                    <a:moveTo>
                      <a:pt x="6" y="6"/>
                    </a:moveTo>
                    <a:lnTo>
                      <a:pt x="6" y="12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426" name="Freeform 650"/>
              <p:cNvSpPr>
                <a:spLocks/>
              </p:cNvSpPr>
              <p:nvPr/>
            </p:nvSpPr>
            <p:spPr bwMode="auto">
              <a:xfrm>
                <a:off x="7131050" y="4530725"/>
                <a:ext cx="19050" cy="19050"/>
              </a:xfrm>
              <a:custGeom>
                <a:avLst/>
                <a:gdLst>
                  <a:gd name="T0" fmla="*/ 6 w 12"/>
                  <a:gd name="T1" fmla="*/ 6 h 12"/>
                  <a:gd name="T2" fmla="*/ 6 w 12"/>
                  <a:gd name="T3" fmla="*/ 12 h 12"/>
                  <a:gd name="T4" fmla="*/ 6 w 12"/>
                  <a:gd name="T5" fmla="*/ 12 h 12"/>
                  <a:gd name="T6" fmla="*/ 6 w 12"/>
                  <a:gd name="T7" fmla="*/ 6 h 12"/>
                  <a:gd name="T8" fmla="*/ 6 w 12"/>
                  <a:gd name="T9" fmla="*/ 6 h 12"/>
                  <a:gd name="T10" fmla="*/ 12 w 12"/>
                  <a:gd name="T11" fmla="*/ 6 h 12"/>
                  <a:gd name="T12" fmla="*/ 12 w 12"/>
                  <a:gd name="T13" fmla="*/ 6 h 12"/>
                  <a:gd name="T14" fmla="*/ 6 w 12"/>
                  <a:gd name="T15" fmla="*/ 6 h 12"/>
                  <a:gd name="T16" fmla="*/ 6 w 12"/>
                  <a:gd name="T17" fmla="*/ 6 h 12"/>
                  <a:gd name="T18" fmla="*/ 6 w 12"/>
                  <a:gd name="T19" fmla="*/ 0 h 12"/>
                  <a:gd name="T20" fmla="*/ 6 w 12"/>
                  <a:gd name="T21" fmla="*/ 0 h 12"/>
                  <a:gd name="T22" fmla="*/ 6 w 12"/>
                  <a:gd name="T23" fmla="*/ 6 h 12"/>
                  <a:gd name="T24" fmla="*/ 6 w 12"/>
                  <a:gd name="T25" fmla="*/ 6 h 12"/>
                  <a:gd name="T26" fmla="*/ 0 w 12"/>
                  <a:gd name="T27" fmla="*/ 6 h 12"/>
                  <a:gd name="T28" fmla="*/ 0 w 12"/>
                  <a:gd name="T29" fmla="*/ 6 h 12"/>
                  <a:gd name="T30" fmla="*/ 6 w 12"/>
                  <a:gd name="T31" fmla="*/ 6 h 12"/>
                  <a:gd name="T32" fmla="*/ 6 w 12"/>
                  <a:gd name="T33" fmla="*/ 6 h 12"/>
                  <a:gd name="T34" fmla="*/ 6 w 12"/>
                  <a:gd name="T3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12">
                    <a:moveTo>
                      <a:pt x="6" y="6"/>
                    </a:moveTo>
                    <a:lnTo>
                      <a:pt x="6" y="12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427" name="Freeform 651"/>
              <p:cNvSpPr>
                <a:spLocks/>
              </p:cNvSpPr>
              <p:nvPr/>
            </p:nvSpPr>
            <p:spPr bwMode="auto">
              <a:xfrm>
                <a:off x="7188200" y="4578350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0 h 6"/>
                  <a:gd name="T12" fmla="*/ 6 w 6"/>
                  <a:gd name="T13" fmla="*/ 0 h 6"/>
                  <a:gd name="T14" fmla="*/ 6 w 6"/>
                  <a:gd name="T15" fmla="*/ 0 h 6"/>
                  <a:gd name="T16" fmla="*/ 6 w 6"/>
                  <a:gd name="T17" fmla="*/ 0 h 6"/>
                  <a:gd name="T18" fmla="*/ 6 w 6"/>
                  <a:gd name="T19" fmla="*/ 0 h 6"/>
                  <a:gd name="T20" fmla="*/ 6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0 h 6"/>
                  <a:gd name="T28" fmla="*/ 0 w 6"/>
                  <a:gd name="T29" fmla="*/ 0 h 6"/>
                  <a:gd name="T30" fmla="*/ 0 w 6"/>
                  <a:gd name="T31" fmla="*/ 6 h 6"/>
                  <a:gd name="T32" fmla="*/ 0 w 6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428" name="Freeform 652"/>
              <p:cNvSpPr>
                <a:spLocks/>
              </p:cNvSpPr>
              <p:nvPr/>
            </p:nvSpPr>
            <p:spPr bwMode="auto">
              <a:xfrm>
                <a:off x="7188200" y="4578350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0 h 6"/>
                  <a:gd name="T12" fmla="*/ 6 w 6"/>
                  <a:gd name="T13" fmla="*/ 0 h 6"/>
                  <a:gd name="T14" fmla="*/ 6 w 6"/>
                  <a:gd name="T15" fmla="*/ 0 h 6"/>
                  <a:gd name="T16" fmla="*/ 6 w 6"/>
                  <a:gd name="T17" fmla="*/ 0 h 6"/>
                  <a:gd name="T18" fmla="*/ 6 w 6"/>
                  <a:gd name="T19" fmla="*/ 0 h 6"/>
                  <a:gd name="T20" fmla="*/ 6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0 h 6"/>
                  <a:gd name="T28" fmla="*/ 0 w 6"/>
                  <a:gd name="T29" fmla="*/ 0 h 6"/>
                  <a:gd name="T30" fmla="*/ 0 w 6"/>
                  <a:gd name="T31" fmla="*/ 6 h 6"/>
                  <a:gd name="T32" fmla="*/ 0 w 6"/>
                  <a:gd name="T33" fmla="*/ 6 h 6"/>
                  <a:gd name="T34" fmla="*/ 0 w 6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429" name="Freeform 653"/>
              <p:cNvSpPr>
                <a:spLocks/>
              </p:cNvSpPr>
              <p:nvPr/>
            </p:nvSpPr>
            <p:spPr bwMode="auto">
              <a:xfrm>
                <a:off x="7121525" y="4587875"/>
                <a:ext cx="19050" cy="9525"/>
              </a:xfrm>
              <a:custGeom>
                <a:avLst/>
                <a:gdLst>
                  <a:gd name="T0" fmla="*/ 6 w 12"/>
                  <a:gd name="T1" fmla="*/ 6 h 6"/>
                  <a:gd name="T2" fmla="*/ 6 w 12"/>
                  <a:gd name="T3" fmla="*/ 6 h 6"/>
                  <a:gd name="T4" fmla="*/ 6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12 w 12"/>
                  <a:gd name="T11" fmla="*/ 6 h 6"/>
                  <a:gd name="T12" fmla="*/ 12 w 12"/>
                  <a:gd name="T13" fmla="*/ 0 h 6"/>
                  <a:gd name="T14" fmla="*/ 12 w 12"/>
                  <a:gd name="T15" fmla="*/ 0 h 6"/>
                  <a:gd name="T16" fmla="*/ 12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0 h 6"/>
                  <a:gd name="T24" fmla="*/ 6 w 12"/>
                  <a:gd name="T25" fmla="*/ 0 h 6"/>
                  <a:gd name="T26" fmla="*/ 0 w 12"/>
                  <a:gd name="T27" fmla="*/ 0 h 6"/>
                  <a:gd name="T28" fmla="*/ 0 w 12"/>
                  <a:gd name="T29" fmla="*/ 6 h 6"/>
                  <a:gd name="T30" fmla="*/ 6 w 12"/>
                  <a:gd name="T31" fmla="*/ 6 h 6"/>
                  <a:gd name="T32" fmla="*/ 6 w 12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430" name="Freeform 654"/>
              <p:cNvSpPr>
                <a:spLocks/>
              </p:cNvSpPr>
              <p:nvPr/>
            </p:nvSpPr>
            <p:spPr bwMode="auto">
              <a:xfrm>
                <a:off x="7121525" y="4587875"/>
                <a:ext cx="19050" cy="9525"/>
              </a:xfrm>
              <a:custGeom>
                <a:avLst/>
                <a:gdLst>
                  <a:gd name="T0" fmla="*/ 6 w 12"/>
                  <a:gd name="T1" fmla="*/ 6 h 6"/>
                  <a:gd name="T2" fmla="*/ 6 w 12"/>
                  <a:gd name="T3" fmla="*/ 6 h 6"/>
                  <a:gd name="T4" fmla="*/ 6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12 w 12"/>
                  <a:gd name="T11" fmla="*/ 6 h 6"/>
                  <a:gd name="T12" fmla="*/ 12 w 12"/>
                  <a:gd name="T13" fmla="*/ 0 h 6"/>
                  <a:gd name="T14" fmla="*/ 12 w 12"/>
                  <a:gd name="T15" fmla="*/ 0 h 6"/>
                  <a:gd name="T16" fmla="*/ 12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0 h 6"/>
                  <a:gd name="T24" fmla="*/ 6 w 12"/>
                  <a:gd name="T25" fmla="*/ 0 h 6"/>
                  <a:gd name="T26" fmla="*/ 0 w 12"/>
                  <a:gd name="T27" fmla="*/ 0 h 6"/>
                  <a:gd name="T28" fmla="*/ 0 w 12"/>
                  <a:gd name="T29" fmla="*/ 6 h 6"/>
                  <a:gd name="T30" fmla="*/ 6 w 12"/>
                  <a:gd name="T31" fmla="*/ 6 h 6"/>
                  <a:gd name="T32" fmla="*/ 6 w 12"/>
                  <a:gd name="T33" fmla="*/ 6 h 6"/>
                  <a:gd name="T34" fmla="*/ 6 w 12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431" name="Freeform 655"/>
              <p:cNvSpPr>
                <a:spLocks/>
              </p:cNvSpPr>
              <p:nvPr/>
            </p:nvSpPr>
            <p:spPr bwMode="auto">
              <a:xfrm>
                <a:off x="7245350" y="4521200"/>
                <a:ext cx="19050" cy="9525"/>
              </a:xfrm>
              <a:custGeom>
                <a:avLst/>
                <a:gdLst>
                  <a:gd name="T0" fmla="*/ 0 w 12"/>
                  <a:gd name="T1" fmla="*/ 6 h 6"/>
                  <a:gd name="T2" fmla="*/ 6 w 12"/>
                  <a:gd name="T3" fmla="*/ 6 h 6"/>
                  <a:gd name="T4" fmla="*/ 6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6 w 12"/>
                  <a:gd name="T11" fmla="*/ 6 h 6"/>
                  <a:gd name="T12" fmla="*/ 12 w 12"/>
                  <a:gd name="T13" fmla="*/ 6 h 6"/>
                  <a:gd name="T14" fmla="*/ 6 w 12"/>
                  <a:gd name="T15" fmla="*/ 0 h 6"/>
                  <a:gd name="T16" fmla="*/ 6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0 w 12"/>
                  <a:gd name="T23" fmla="*/ 0 h 6"/>
                  <a:gd name="T24" fmla="*/ 0 w 12"/>
                  <a:gd name="T25" fmla="*/ 0 h 6"/>
                  <a:gd name="T26" fmla="*/ 0 w 12"/>
                  <a:gd name="T27" fmla="*/ 0 h 6"/>
                  <a:gd name="T28" fmla="*/ 0 w 12"/>
                  <a:gd name="T29" fmla="*/ 6 h 6"/>
                  <a:gd name="T30" fmla="*/ 0 w 12"/>
                  <a:gd name="T31" fmla="*/ 6 h 6"/>
                  <a:gd name="T32" fmla="*/ 0 w 12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432" name="Freeform 656"/>
              <p:cNvSpPr>
                <a:spLocks/>
              </p:cNvSpPr>
              <p:nvPr/>
            </p:nvSpPr>
            <p:spPr bwMode="auto">
              <a:xfrm>
                <a:off x="7245350" y="4521200"/>
                <a:ext cx="19050" cy="9525"/>
              </a:xfrm>
              <a:custGeom>
                <a:avLst/>
                <a:gdLst>
                  <a:gd name="T0" fmla="*/ 0 w 12"/>
                  <a:gd name="T1" fmla="*/ 6 h 6"/>
                  <a:gd name="T2" fmla="*/ 6 w 12"/>
                  <a:gd name="T3" fmla="*/ 6 h 6"/>
                  <a:gd name="T4" fmla="*/ 6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6 w 12"/>
                  <a:gd name="T11" fmla="*/ 6 h 6"/>
                  <a:gd name="T12" fmla="*/ 12 w 12"/>
                  <a:gd name="T13" fmla="*/ 6 h 6"/>
                  <a:gd name="T14" fmla="*/ 6 w 12"/>
                  <a:gd name="T15" fmla="*/ 0 h 6"/>
                  <a:gd name="T16" fmla="*/ 6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0 w 12"/>
                  <a:gd name="T23" fmla="*/ 0 h 6"/>
                  <a:gd name="T24" fmla="*/ 0 w 12"/>
                  <a:gd name="T25" fmla="*/ 0 h 6"/>
                  <a:gd name="T26" fmla="*/ 0 w 12"/>
                  <a:gd name="T27" fmla="*/ 0 h 6"/>
                  <a:gd name="T28" fmla="*/ 0 w 12"/>
                  <a:gd name="T29" fmla="*/ 6 h 6"/>
                  <a:gd name="T30" fmla="*/ 0 w 12"/>
                  <a:gd name="T31" fmla="*/ 6 h 6"/>
                  <a:gd name="T32" fmla="*/ 0 w 12"/>
                  <a:gd name="T33" fmla="*/ 6 h 6"/>
                  <a:gd name="T34" fmla="*/ 0 w 12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433" name="Freeform 657"/>
              <p:cNvSpPr>
                <a:spLocks/>
              </p:cNvSpPr>
              <p:nvPr/>
            </p:nvSpPr>
            <p:spPr bwMode="auto">
              <a:xfrm>
                <a:off x="7178675" y="4540250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6 h 6"/>
                  <a:gd name="T12" fmla="*/ 6 w 6"/>
                  <a:gd name="T13" fmla="*/ 6 h 6"/>
                  <a:gd name="T14" fmla="*/ 6 w 6"/>
                  <a:gd name="T15" fmla="*/ 0 h 6"/>
                  <a:gd name="T16" fmla="*/ 6 w 6"/>
                  <a:gd name="T17" fmla="*/ 0 h 6"/>
                  <a:gd name="T18" fmla="*/ 6 w 6"/>
                  <a:gd name="T19" fmla="*/ 0 h 6"/>
                  <a:gd name="T20" fmla="*/ 6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6 h 6"/>
                  <a:gd name="T28" fmla="*/ 0 w 6"/>
                  <a:gd name="T29" fmla="*/ 6 h 6"/>
                  <a:gd name="T30" fmla="*/ 0 w 6"/>
                  <a:gd name="T31" fmla="*/ 6 h 6"/>
                  <a:gd name="T32" fmla="*/ 0 w 6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434" name="Freeform 658"/>
              <p:cNvSpPr>
                <a:spLocks/>
              </p:cNvSpPr>
              <p:nvPr/>
            </p:nvSpPr>
            <p:spPr bwMode="auto">
              <a:xfrm>
                <a:off x="7178675" y="4540250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6 h 6"/>
                  <a:gd name="T12" fmla="*/ 6 w 6"/>
                  <a:gd name="T13" fmla="*/ 6 h 6"/>
                  <a:gd name="T14" fmla="*/ 6 w 6"/>
                  <a:gd name="T15" fmla="*/ 0 h 6"/>
                  <a:gd name="T16" fmla="*/ 6 w 6"/>
                  <a:gd name="T17" fmla="*/ 0 h 6"/>
                  <a:gd name="T18" fmla="*/ 6 w 6"/>
                  <a:gd name="T19" fmla="*/ 0 h 6"/>
                  <a:gd name="T20" fmla="*/ 6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6 h 6"/>
                  <a:gd name="T28" fmla="*/ 0 w 6"/>
                  <a:gd name="T29" fmla="*/ 6 h 6"/>
                  <a:gd name="T30" fmla="*/ 0 w 6"/>
                  <a:gd name="T31" fmla="*/ 6 h 6"/>
                  <a:gd name="T32" fmla="*/ 0 w 6"/>
                  <a:gd name="T33" fmla="*/ 6 h 6"/>
                  <a:gd name="T34" fmla="*/ 0 w 6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435" name="Freeform 659"/>
              <p:cNvSpPr>
                <a:spLocks/>
              </p:cNvSpPr>
              <p:nvPr/>
            </p:nvSpPr>
            <p:spPr bwMode="auto">
              <a:xfrm>
                <a:off x="7169150" y="4492625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0 h 6"/>
                  <a:gd name="T12" fmla="*/ 6 w 6"/>
                  <a:gd name="T13" fmla="*/ 0 h 6"/>
                  <a:gd name="T14" fmla="*/ 6 w 6"/>
                  <a:gd name="T15" fmla="*/ 0 h 6"/>
                  <a:gd name="T16" fmla="*/ 6 w 6"/>
                  <a:gd name="T17" fmla="*/ 0 h 6"/>
                  <a:gd name="T18" fmla="*/ 6 w 6"/>
                  <a:gd name="T19" fmla="*/ 0 h 6"/>
                  <a:gd name="T20" fmla="*/ 6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0 h 6"/>
                  <a:gd name="T28" fmla="*/ 0 w 6"/>
                  <a:gd name="T29" fmla="*/ 0 h 6"/>
                  <a:gd name="T30" fmla="*/ 0 w 6"/>
                  <a:gd name="T31" fmla="*/ 6 h 6"/>
                  <a:gd name="T32" fmla="*/ 0 w 6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436" name="Freeform 660"/>
              <p:cNvSpPr>
                <a:spLocks/>
              </p:cNvSpPr>
              <p:nvPr/>
            </p:nvSpPr>
            <p:spPr bwMode="auto">
              <a:xfrm>
                <a:off x="7169150" y="4492625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0 h 6"/>
                  <a:gd name="T12" fmla="*/ 6 w 6"/>
                  <a:gd name="T13" fmla="*/ 0 h 6"/>
                  <a:gd name="T14" fmla="*/ 6 w 6"/>
                  <a:gd name="T15" fmla="*/ 0 h 6"/>
                  <a:gd name="T16" fmla="*/ 6 w 6"/>
                  <a:gd name="T17" fmla="*/ 0 h 6"/>
                  <a:gd name="T18" fmla="*/ 6 w 6"/>
                  <a:gd name="T19" fmla="*/ 0 h 6"/>
                  <a:gd name="T20" fmla="*/ 6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0 h 6"/>
                  <a:gd name="T28" fmla="*/ 0 w 6"/>
                  <a:gd name="T29" fmla="*/ 0 h 6"/>
                  <a:gd name="T30" fmla="*/ 0 w 6"/>
                  <a:gd name="T31" fmla="*/ 6 h 6"/>
                  <a:gd name="T32" fmla="*/ 0 w 6"/>
                  <a:gd name="T33" fmla="*/ 6 h 6"/>
                  <a:gd name="T34" fmla="*/ 0 w 6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437" name="Freeform 661"/>
              <p:cNvSpPr>
                <a:spLocks/>
              </p:cNvSpPr>
              <p:nvPr/>
            </p:nvSpPr>
            <p:spPr bwMode="auto">
              <a:xfrm>
                <a:off x="7121525" y="4502150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6 h 6"/>
                  <a:gd name="T12" fmla="*/ 6 w 6"/>
                  <a:gd name="T13" fmla="*/ 0 h 6"/>
                  <a:gd name="T14" fmla="*/ 6 w 6"/>
                  <a:gd name="T15" fmla="*/ 0 h 6"/>
                  <a:gd name="T16" fmla="*/ 6 w 6"/>
                  <a:gd name="T17" fmla="*/ 0 h 6"/>
                  <a:gd name="T18" fmla="*/ 0 w 6"/>
                  <a:gd name="T19" fmla="*/ 0 h 6"/>
                  <a:gd name="T20" fmla="*/ 0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0 h 6"/>
                  <a:gd name="T28" fmla="*/ 0 w 6"/>
                  <a:gd name="T29" fmla="*/ 6 h 6"/>
                  <a:gd name="T30" fmla="*/ 0 w 6"/>
                  <a:gd name="T31" fmla="*/ 6 h 6"/>
                  <a:gd name="T32" fmla="*/ 0 w 6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438" name="Freeform 662"/>
              <p:cNvSpPr>
                <a:spLocks/>
              </p:cNvSpPr>
              <p:nvPr/>
            </p:nvSpPr>
            <p:spPr bwMode="auto">
              <a:xfrm>
                <a:off x="7121525" y="4502150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6 h 6"/>
                  <a:gd name="T12" fmla="*/ 6 w 6"/>
                  <a:gd name="T13" fmla="*/ 0 h 6"/>
                  <a:gd name="T14" fmla="*/ 6 w 6"/>
                  <a:gd name="T15" fmla="*/ 0 h 6"/>
                  <a:gd name="T16" fmla="*/ 6 w 6"/>
                  <a:gd name="T17" fmla="*/ 0 h 6"/>
                  <a:gd name="T18" fmla="*/ 0 w 6"/>
                  <a:gd name="T19" fmla="*/ 0 h 6"/>
                  <a:gd name="T20" fmla="*/ 0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0 h 6"/>
                  <a:gd name="T28" fmla="*/ 0 w 6"/>
                  <a:gd name="T29" fmla="*/ 6 h 6"/>
                  <a:gd name="T30" fmla="*/ 0 w 6"/>
                  <a:gd name="T31" fmla="*/ 6 h 6"/>
                  <a:gd name="T32" fmla="*/ 0 w 6"/>
                  <a:gd name="T33" fmla="*/ 6 h 6"/>
                  <a:gd name="T34" fmla="*/ 0 w 6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439" name="Freeform 663"/>
              <p:cNvSpPr>
                <a:spLocks/>
              </p:cNvSpPr>
              <p:nvPr/>
            </p:nvSpPr>
            <p:spPr bwMode="auto">
              <a:xfrm>
                <a:off x="7054850" y="4416425"/>
                <a:ext cx="9525" cy="19050"/>
              </a:xfrm>
              <a:custGeom>
                <a:avLst/>
                <a:gdLst>
                  <a:gd name="T0" fmla="*/ 0 w 6"/>
                  <a:gd name="T1" fmla="*/ 6 h 12"/>
                  <a:gd name="T2" fmla="*/ 6 w 6"/>
                  <a:gd name="T3" fmla="*/ 12 h 12"/>
                  <a:gd name="T4" fmla="*/ 6 w 6"/>
                  <a:gd name="T5" fmla="*/ 12 h 12"/>
                  <a:gd name="T6" fmla="*/ 6 w 6"/>
                  <a:gd name="T7" fmla="*/ 6 h 12"/>
                  <a:gd name="T8" fmla="*/ 6 w 6"/>
                  <a:gd name="T9" fmla="*/ 6 h 12"/>
                  <a:gd name="T10" fmla="*/ 6 w 6"/>
                  <a:gd name="T11" fmla="*/ 6 h 12"/>
                  <a:gd name="T12" fmla="*/ 6 w 6"/>
                  <a:gd name="T13" fmla="*/ 6 h 12"/>
                  <a:gd name="T14" fmla="*/ 6 w 6"/>
                  <a:gd name="T15" fmla="*/ 6 h 12"/>
                  <a:gd name="T16" fmla="*/ 6 w 6"/>
                  <a:gd name="T17" fmla="*/ 6 h 12"/>
                  <a:gd name="T18" fmla="*/ 6 w 6"/>
                  <a:gd name="T19" fmla="*/ 0 h 12"/>
                  <a:gd name="T20" fmla="*/ 6 w 6"/>
                  <a:gd name="T21" fmla="*/ 0 h 12"/>
                  <a:gd name="T22" fmla="*/ 0 w 6"/>
                  <a:gd name="T23" fmla="*/ 6 h 12"/>
                  <a:gd name="T24" fmla="*/ 0 w 6"/>
                  <a:gd name="T25" fmla="*/ 6 h 12"/>
                  <a:gd name="T26" fmla="*/ 0 w 6"/>
                  <a:gd name="T27" fmla="*/ 6 h 12"/>
                  <a:gd name="T28" fmla="*/ 0 w 6"/>
                  <a:gd name="T29" fmla="*/ 6 h 12"/>
                  <a:gd name="T30" fmla="*/ 0 w 6"/>
                  <a:gd name="T31" fmla="*/ 6 h 12"/>
                  <a:gd name="T32" fmla="*/ 0 w 6"/>
                  <a:gd name="T33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12">
                    <a:moveTo>
                      <a:pt x="0" y="6"/>
                    </a:moveTo>
                    <a:lnTo>
                      <a:pt x="6" y="12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440" name="Freeform 664"/>
              <p:cNvSpPr>
                <a:spLocks/>
              </p:cNvSpPr>
              <p:nvPr/>
            </p:nvSpPr>
            <p:spPr bwMode="auto">
              <a:xfrm>
                <a:off x="7054850" y="4416425"/>
                <a:ext cx="9525" cy="19050"/>
              </a:xfrm>
              <a:custGeom>
                <a:avLst/>
                <a:gdLst>
                  <a:gd name="T0" fmla="*/ 0 w 6"/>
                  <a:gd name="T1" fmla="*/ 6 h 12"/>
                  <a:gd name="T2" fmla="*/ 6 w 6"/>
                  <a:gd name="T3" fmla="*/ 12 h 12"/>
                  <a:gd name="T4" fmla="*/ 6 w 6"/>
                  <a:gd name="T5" fmla="*/ 12 h 12"/>
                  <a:gd name="T6" fmla="*/ 6 w 6"/>
                  <a:gd name="T7" fmla="*/ 6 h 12"/>
                  <a:gd name="T8" fmla="*/ 6 w 6"/>
                  <a:gd name="T9" fmla="*/ 6 h 12"/>
                  <a:gd name="T10" fmla="*/ 6 w 6"/>
                  <a:gd name="T11" fmla="*/ 6 h 12"/>
                  <a:gd name="T12" fmla="*/ 6 w 6"/>
                  <a:gd name="T13" fmla="*/ 6 h 12"/>
                  <a:gd name="T14" fmla="*/ 6 w 6"/>
                  <a:gd name="T15" fmla="*/ 6 h 12"/>
                  <a:gd name="T16" fmla="*/ 6 w 6"/>
                  <a:gd name="T17" fmla="*/ 6 h 12"/>
                  <a:gd name="T18" fmla="*/ 6 w 6"/>
                  <a:gd name="T19" fmla="*/ 0 h 12"/>
                  <a:gd name="T20" fmla="*/ 6 w 6"/>
                  <a:gd name="T21" fmla="*/ 0 h 12"/>
                  <a:gd name="T22" fmla="*/ 0 w 6"/>
                  <a:gd name="T23" fmla="*/ 6 h 12"/>
                  <a:gd name="T24" fmla="*/ 0 w 6"/>
                  <a:gd name="T25" fmla="*/ 6 h 12"/>
                  <a:gd name="T26" fmla="*/ 0 w 6"/>
                  <a:gd name="T27" fmla="*/ 6 h 12"/>
                  <a:gd name="T28" fmla="*/ 0 w 6"/>
                  <a:gd name="T29" fmla="*/ 6 h 12"/>
                  <a:gd name="T30" fmla="*/ 0 w 6"/>
                  <a:gd name="T31" fmla="*/ 6 h 12"/>
                  <a:gd name="T32" fmla="*/ 0 w 6"/>
                  <a:gd name="T33" fmla="*/ 6 h 12"/>
                  <a:gd name="T34" fmla="*/ 0 w 6"/>
                  <a:gd name="T3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12">
                    <a:moveTo>
                      <a:pt x="0" y="6"/>
                    </a:moveTo>
                    <a:lnTo>
                      <a:pt x="6" y="12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441" name="Freeform 665"/>
              <p:cNvSpPr>
                <a:spLocks/>
              </p:cNvSpPr>
              <p:nvPr/>
            </p:nvSpPr>
            <p:spPr bwMode="auto">
              <a:xfrm>
                <a:off x="7064375" y="4454525"/>
                <a:ext cx="19050" cy="9525"/>
              </a:xfrm>
              <a:custGeom>
                <a:avLst/>
                <a:gdLst>
                  <a:gd name="T0" fmla="*/ 6 w 12"/>
                  <a:gd name="T1" fmla="*/ 6 h 6"/>
                  <a:gd name="T2" fmla="*/ 6 w 12"/>
                  <a:gd name="T3" fmla="*/ 6 h 6"/>
                  <a:gd name="T4" fmla="*/ 6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12 w 12"/>
                  <a:gd name="T11" fmla="*/ 0 h 6"/>
                  <a:gd name="T12" fmla="*/ 12 w 12"/>
                  <a:gd name="T13" fmla="*/ 0 h 6"/>
                  <a:gd name="T14" fmla="*/ 6 w 12"/>
                  <a:gd name="T15" fmla="*/ 0 h 6"/>
                  <a:gd name="T16" fmla="*/ 6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0 h 6"/>
                  <a:gd name="T24" fmla="*/ 6 w 12"/>
                  <a:gd name="T25" fmla="*/ 0 h 6"/>
                  <a:gd name="T26" fmla="*/ 0 w 12"/>
                  <a:gd name="T27" fmla="*/ 0 h 6"/>
                  <a:gd name="T28" fmla="*/ 0 w 12"/>
                  <a:gd name="T29" fmla="*/ 0 h 6"/>
                  <a:gd name="T30" fmla="*/ 6 w 12"/>
                  <a:gd name="T31" fmla="*/ 6 h 6"/>
                  <a:gd name="T32" fmla="*/ 6 w 12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442" name="Freeform 666"/>
              <p:cNvSpPr>
                <a:spLocks/>
              </p:cNvSpPr>
              <p:nvPr/>
            </p:nvSpPr>
            <p:spPr bwMode="auto">
              <a:xfrm>
                <a:off x="7064375" y="4454525"/>
                <a:ext cx="19050" cy="9525"/>
              </a:xfrm>
              <a:custGeom>
                <a:avLst/>
                <a:gdLst>
                  <a:gd name="T0" fmla="*/ 6 w 12"/>
                  <a:gd name="T1" fmla="*/ 6 h 6"/>
                  <a:gd name="T2" fmla="*/ 6 w 12"/>
                  <a:gd name="T3" fmla="*/ 6 h 6"/>
                  <a:gd name="T4" fmla="*/ 6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12 w 12"/>
                  <a:gd name="T11" fmla="*/ 0 h 6"/>
                  <a:gd name="T12" fmla="*/ 12 w 12"/>
                  <a:gd name="T13" fmla="*/ 0 h 6"/>
                  <a:gd name="T14" fmla="*/ 6 w 12"/>
                  <a:gd name="T15" fmla="*/ 0 h 6"/>
                  <a:gd name="T16" fmla="*/ 6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0 h 6"/>
                  <a:gd name="T24" fmla="*/ 6 w 12"/>
                  <a:gd name="T25" fmla="*/ 0 h 6"/>
                  <a:gd name="T26" fmla="*/ 0 w 12"/>
                  <a:gd name="T27" fmla="*/ 0 h 6"/>
                  <a:gd name="T28" fmla="*/ 0 w 12"/>
                  <a:gd name="T29" fmla="*/ 0 h 6"/>
                  <a:gd name="T30" fmla="*/ 6 w 12"/>
                  <a:gd name="T31" fmla="*/ 6 h 6"/>
                  <a:gd name="T32" fmla="*/ 6 w 12"/>
                  <a:gd name="T33" fmla="*/ 6 h 6"/>
                  <a:gd name="T34" fmla="*/ 6 w 12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443" name="Freeform 667"/>
              <p:cNvSpPr>
                <a:spLocks/>
              </p:cNvSpPr>
              <p:nvPr/>
            </p:nvSpPr>
            <p:spPr bwMode="auto">
              <a:xfrm>
                <a:off x="7035800" y="4502150"/>
                <a:ext cx="9525" cy="19050"/>
              </a:xfrm>
              <a:custGeom>
                <a:avLst/>
                <a:gdLst>
                  <a:gd name="T0" fmla="*/ 0 w 6"/>
                  <a:gd name="T1" fmla="*/ 6 h 12"/>
                  <a:gd name="T2" fmla="*/ 0 w 6"/>
                  <a:gd name="T3" fmla="*/ 12 h 12"/>
                  <a:gd name="T4" fmla="*/ 6 w 6"/>
                  <a:gd name="T5" fmla="*/ 12 h 12"/>
                  <a:gd name="T6" fmla="*/ 6 w 6"/>
                  <a:gd name="T7" fmla="*/ 6 h 12"/>
                  <a:gd name="T8" fmla="*/ 6 w 6"/>
                  <a:gd name="T9" fmla="*/ 6 h 12"/>
                  <a:gd name="T10" fmla="*/ 6 w 6"/>
                  <a:gd name="T11" fmla="*/ 6 h 12"/>
                  <a:gd name="T12" fmla="*/ 6 w 6"/>
                  <a:gd name="T13" fmla="*/ 6 h 12"/>
                  <a:gd name="T14" fmla="*/ 6 w 6"/>
                  <a:gd name="T15" fmla="*/ 6 h 12"/>
                  <a:gd name="T16" fmla="*/ 6 w 6"/>
                  <a:gd name="T17" fmla="*/ 6 h 12"/>
                  <a:gd name="T18" fmla="*/ 6 w 6"/>
                  <a:gd name="T19" fmla="*/ 0 h 12"/>
                  <a:gd name="T20" fmla="*/ 0 w 6"/>
                  <a:gd name="T21" fmla="*/ 0 h 12"/>
                  <a:gd name="T22" fmla="*/ 0 w 6"/>
                  <a:gd name="T23" fmla="*/ 0 h 12"/>
                  <a:gd name="T24" fmla="*/ 0 w 6"/>
                  <a:gd name="T25" fmla="*/ 0 h 12"/>
                  <a:gd name="T26" fmla="*/ 0 w 6"/>
                  <a:gd name="T27" fmla="*/ 6 h 12"/>
                  <a:gd name="T28" fmla="*/ 0 w 6"/>
                  <a:gd name="T29" fmla="*/ 6 h 12"/>
                  <a:gd name="T30" fmla="*/ 0 w 6"/>
                  <a:gd name="T31" fmla="*/ 6 h 12"/>
                  <a:gd name="T32" fmla="*/ 0 w 6"/>
                  <a:gd name="T33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12">
                    <a:moveTo>
                      <a:pt x="0" y="6"/>
                    </a:moveTo>
                    <a:lnTo>
                      <a:pt x="0" y="12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444" name="Freeform 668"/>
              <p:cNvSpPr>
                <a:spLocks/>
              </p:cNvSpPr>
              <p:nvPr/>
            </p:nvSpPr>
            <p:spPr bwMode="auto">
              <a:xfrm>
                <a:off x="7035800" y="4502150"/>
                <a:ext cx="9525" cy="19050"/>
              </a:xfrm>
              <a:custGeom>
                <a:avLst/>
                <a:gdLst>
                  <a:gd name="T0" fmla="*/ 0 w 6"/>
                  <a:gd name="T1" fmla="*/ 6 h 12"/>
                  <a:gd name="T2" fmla="*/ 0 w 6"/>
                  <a:gd name="T3" fmla="*/ 12 h 12"/>
                  <a:gd name="T4" fmla="*/ 6 w 6"/>
                  <a:gd name="T5" fmla="*/ 12 h 12"/>
                  <a:gd name="T6" fmla="*/ 6 w 6"/>
                  <a:gd name="T7" fmla="*/ 6 h 12"/>
                  <a:gd name="T8" fmla="*/ 6 w 6"/>
                  <a:gd name="T9" fmla="*/ 6 h 12"/>
                  <a:gd name="T10" fmla="*/ 6 w 6"/>
                  <a:gd name="T11" fmla="*/ 6 h 12"/>
                  <a:gd name="T12" fmla="*/ 6 w 6"/>
                  <a:gd name="T13" fmla="*/ 6 h 12"/>
                  <a:gd name="T14" fmla="*/ 6 w 6"/>
                  <a:gd name="T15" fmla="*/ 6 h 12"/>
                  <a:gd name="T16" fmla="*/ 6 w 6"/>
                  <a:gd name="T17" fmla="*/ 6 h 12"/>
                  <a:gd name="T18" fmla="*/ 6 w 6"/>
                  <a:gd name="T19" fmla="*/ 0 h 12"/>
                  <a:gd name="T20" fmla="*/ 0 w 6"/>
                  <a:gd name="T21" fmla="*/ 0 h 12"/>
                  <a:gd name="T22" fmla="*/ 0 w 6"/>
                  <a:gd name="T23" fmla="*/ 0 h 12"/>
                  <a:gd name="T24" fmla="*/ 0 w 6"/>
                  <a:gd name="T25" fmla="*/ 0 h 12"/>
                  <a:gd name="T26" fmla="*/ 0 w 6"/>
                  <a:gd name="T27" fmla="*/ 6 h 12"/>
                  <a:gd name="T28" fmla="*/ 0 w 6"/>
                  <a:gd name="T29" fmla="*/ 6 h 12"/>
                  <a:gd name="T30" fmla="*/ 0 w 6"/>
                  <a:gd name="T31" fmla="*/ 6 h 12"/>
                  <a:gd name="T32" fmla="*/ 0 w 6"/>
                  <a:gd name="T33" fmla="*/ 6 h 12"/>
                  <a:gd name="T34" fmla="*/ 0 w 6"/>
                  <a:gd name="T3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12">
                    <a:moveTo>
                      <a:pt x="0" y="6"/>
                    </a:moveTo>
                    <a:lnTo>
                      <a:pt x="0" y="12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445" name="Freeform 669"/>
              <p:cNvSpPr>
                <a:spLocks/>
              </p:cNvSpPr>
              <p:nvPr/>
            </p:nvSpPr>
            <p:spPr bwMode="auto">
              <a:xfrm>
                <a:off x="7026275" y="4378325"/>
                <a:ext cx="9525" cy="19050"/>
              </a:xfrm>
              <a:custGeom>
                <a:avLst/>
                <a:gdLst>
                  <a:gd name="T0" fmla="*/ 0 w 6"/>
                  <a:gd name="T1" fmla="*/ 6 h 12"/>
                  <a:gd name="T2" fmla="*/ 0 w 6"/>
                  <a:gd name="T3" fmla="*/ 12 h 12"/>
                  <a:gd name="T4" fmla="*/ 6 w 6"/>
                  <a:gd name="T5" fmla="*/ 12 h 12"/>
                  <a:gd name="T6" fmla="*/ 6 w 6"/>
                  <a:gd name="T7" fmla="*/ 6 h 12"/>
                  <a:gd name="T8" fmla="*/ 6 w 6"/>
                  <a:gd name="T9" fmla="*/ 6 h 12"/>
                  <a:gd name="T10" fmla="*/ 6 w 6"/>
                  <a:gd name="T11" fmla="*/ 6 h 12"/>
                  <a:gd name="T12" fmla="*/ 6 w 6"/>
                  <a:gd name="T13" fmla="*/ 6 h 12"/>
                  <a:gd name="T14" fmla="*/ 6 w 6"/>
                  <a:gd name="T15" fmla="*/ 6 h 12"/>
                  <a:gd name="T16" fmla="*/ 6 w 6"/>
                  <a:gd name="T17" fmla="*/ 6 h 12"/>
                  <a:gd name="T18" fmla="*/ 6 w 6"/>
                  <a:gd name="T19" fmla="*/ 0 h 12"/>
                  <a:gd name="T20" fmla="*/ 0 w 6"/>
                  <a:gd name="T21" fmla="*/ 0 h 12"/>
                  <a:gd name="T22" fmla="*/ 0 w 6"/>
                  <a:gd name="T23" fmla="*/ 6 h 12"/>
                  <a:gd name="T24" fmla="*/ 0 w 6"/>
                  <a:gd name="T25" fmla="*/ 6 h 12"/>
                  <a:gd name="T26" fmla="*/ 0 w 6"/>
                  <a:gd name="T27" fmla="*/ 6 h 12"/>
                  <a:gd name="T28" fmla="*/ 0 w 6"/>
                  <a:gd name="T29" fmla="*/ 6 h 12"/>
                  <a:gd name="T30" fmla="*/ 0 w 6"/>
                  <a:gd name="T31" fmla="*/ 6 h 12"/>
                  <a:gd name="T32" fmla="*/ 0 w 6"/>
                  <a:gd name="T33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12">
                    <a:moveTo>
                      <a:pt x="0" y="6"/>
                    </a:moveTo>
                    <a:lnTo>
                      <a:pt x="0" y="12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446" name="Freeform 670"/>
              <p:cNvSpPr>
                <a:spLocks/>
              </p:cNvSpPr>
              <p:nvPr/>
            </p:nvSpPr>
            <p:spPr bwMode="auto">
              <a:xfrm>
                <a:off x="7026275" y="4378325"/>
                <a:ext cx="9525" cy="19050"/>
              </a:xfrm>
              <a:custGeom>
                <a:avLst/>
                <a:gdLst>
                  <a:gd name="T0" fmla="*/ 0 w 6"/>
                  <a:gd name="T1" fmla="*/ 6 h 12"/>
                  <a:gd name="T2" fmla="*/ 0 w 6"/>
                  <a:gd name="T3" fmla="*/ 12 h 12"/>
                  <a:gd name="T4" fmla="*/ 6 w 6"/>
                  <a:gd name="T5" fmla="*/ 12 h 12"/>
                  <a:gd name="T6" fmla="*/ 6 w 6"/>
                  <a:gd name="T7" fmla="*/ 6 h 12"/>
                  <a:gd name="T8" fmla="*/ 6 w 6"/>
                  <a:gd name="T9" fmla="*/ 6 h 12"/>
                  <a:gd name="T10" fmla="*/ 6 w 6"/>
                  <a:gd name="T11" fmla="*/ 6 h 12"/>
                  <a:gd name="T12" fmla="*/ 6 w 6"/>
                  <a:gd name="T13" fmla="*/ 6 h 12"/>
                  <a:gd name="T14" fmla="*/ 6 w 6"/>
                  <a:gd name="T15" fmla="*/ 6 h 12"/>
                  <a:gd name="T16" fmla="*/ 6 w 6"/>
                  <a:gd name="T17" fmla="*/ 6 h 12"/>
                  <a:gd name="T18" fmla="*/ 6 w 6"/>
                  <a:gd name="T19" fmla="*/ 0 h 12"/>
                  <a:gd name="T20" fmla="*/ 0 w 6"/>
                  <a:gd name="T21" fmla="*/ 0 h 12"/>
                  <a:gd name="T22" fmla="*/ 0 w 6"/>
                  <a:gd name="T23" fmla="*/ 6 h 12"/>
                  <a:gd name="T24" fmla="*/ 0 w 6"/>
                  <a:gd name="T25" fmla="*/ 6 h 12"/>
                  <a:gd name="T26" fmla="*/ 0 w 6"/>
                  <a:gd name="T27" fmla="*/ 6 h 12"/>
                  <a:gd name="T28" fmla="*/ 0 w 6"/>
                  <a:gd name="T29" fmla="*/ 6 h 12"/>
                  <a:gd name="T30" fmla="*/ 0 w 6"/>
                  <a:gd name="T31" fmla="*/ 6 h 12"/>
                  <a:gd name="T32" fmla="*/ 0 w 6"/>
                  <a:gd name="T33" fmla="*/ 6 h 12"/>
                  <a:gd name="T34" fmla="*/ 0 w 6"/>
                  <a:gd name="T3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12">
                    <a:moveTo>
                      <a:pt x="0" y="6"/>
                    </a:moveTo>
                    <a:lnTo>
                      <a:pt x="0" y="12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447" name="Freeform 671"/>
              <p:cNvSpPr>
                <a:spLocks/>
              </p:cNvSpPr>
              <p:nvPr/>
            </p:nvSpPr>
            <p:spPr bwMode="auto">
              <a:xfrm>
                <a:off x="7064375" y="4368800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6 h 6"/>
                  <a:gd name="T12" fmla="*/ 6 w 6"/>
                  <a:gd name="T13" fmla="*/ 0 h 6"/>
                  <a:gd name="T14" fmla="*/ 6 w 6"/>
                  <a:gd name="T15" fmla="*/ 0 h 6"/>
                  <a:gd name="T16" fmla="*/ 6 w 6"/>
                  <a:gd name="T17" fmla="*/ 0 h 6"/>
                  <a:gd name="T18" fmla="*/ 6 w 6"/>
                  <a:gd name="T19" fmla="*/ 0 h 6"/>
                  <a:gd name="T20" fmla="*/ 0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0 h 6"/>
                  <a:gd name="T28" fmla="*/ 0 w 6"/>
                  <a:gd name="T29" fmla="*/ 6 h 6"/>
                  <a:gd name="T30" fmla="*/ 0 w 6"/>
                  <a:gd name="T31" fmla="*/ 6 h 6"/>
                  <a:gd name="T32" fmla="*/ 0 w 6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448" name="Freeform 672"/>
              <p:cNvSpPr>
                <a:spLocks/>
              </p:cNvSpPr>
              <p:nvPr/>
            </p:nvSpPr>
            <p:spPr bwMode="auto">
              <a:xfrm>
                <a:off x="7064375" y="4368800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6 h 6"/>
                  <a:gd name="T12" fmla="*/ 6 w 6"/>
                  <a:gd name="T13" fmla="*/ 0 h 6"/>
                  <a:gd name="T14" fmla="*/ 6 w 6"/>
                  <a:gd name="T15" fmla="*/ 0 h 6"/>
                  <a:gd name="T16" fmla="*/ 6 w 6"/>
                  <a:gd name="T17" fmla="*/ 0 h 6"/>
                  <a:gd name="T18" fmla="*/ 6 w 6"/>
                  <a:gd name="T19" fmla="*/ 0 h 6"/>
                  <a:gd name="T20" fmla="*/ 0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0 h 6"/>
                  <a:gd name="T28" fmla="*/ 0 w 6"/>
                  <a:gd name="T29" fmla="*/ 6 h 6"/>
                  <a:gd name="T30" fmla="*/ 0 w 6"/>
                  <a:gd name="T31" fmla="*/ 6 h 6"/>
                  <a:gd name="T32" fmla="*/ 0 w 6"/>
                  <a:gd name="T33" fmla="*/ 6 h 6"/>
                  <a:gd name="T34" fmla="*/ 0 w 6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449" name="Freeform 673"/>
              <p:cNvSpPr>
                <a:spLocks/>
              </p:cNvSpPr>
              <p:nvPr/>
            </p:nvSpPr>
            <p:spPr bwMode="auto">
              <a:xfrm>
                <a:off x="7035800" y="4692650"/>
                <a:ext cx="19050" cy="9525"/>
              </a:xfrm>
              <a:custGeom>
                <a:avLst/>
                <a:gdLst>
                  <a:gd name="T0" fmla="*/ 6 w 12"/>
                  <a:gd name="T1" fmla="*/ 6 h 6"/>
                  <a:gd name="T2" fmla="*/ 6 w 12"/>
                  <a:gd name="T3" fmla="*/ 6 h 6"/>
                  <a:gd name="T4" fmla="*/ 6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12 w 12"/>
                  <a:gd name="T11" fmla="*/ 6 h 6"/>
                  <a:gd name="T12" fmla="*/ 12 w 12"/>
                  <a:gd name="T13" fmla="*/ 0 h 6"/>
                  <a:gd name="T14" fmla="*/ 12 w 12"/>
                  <a:gd name="T15" fmla="*/ 0 h 6"/>
                  <a:gd name="T16" fmla="*/ 12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0 h 6"/>
                  <a:gd name="T24" fmla="*/ 6 w 12"/>
                  <a:gd name="T25" fmla="*/ 0 h 6"/>
                  <a:gd name="T26" fmla="*/ 0 w 12"/>
                  <a:gd name="T27" fmla="*/ 0 h 6"/>
                  <a:gd name="T28" fmla="*/ 0 w 12"/>
                  <a:gd name="T29" fmla="*/ 0 h 6"/>
                  <a:gd name="T30" fmla="*/ 6 w 12"/>
                  <a:gd name="T31" fmla="*/ 6 h 6"/>
                  <a:gd name="T32" fmla="*/ 6 w 12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450" name="Freeform 674"/>
              <p:cNvSpPr>
                <a:spLocks/>
              </p:cNvSpPr>
              <p:nvPr/>
            </p:nvSpPr>
            <p:spPr bwMode="auto">
              <a:xfrm>
                <a:off x="7035800" y="4692650"/>
                <a:ext cx="19050" cy="9525"/>
              </a:xfrm>
              <a:custGeom>
                <a:avLst/>
                <a:gdLst>
                  <a:gd name="T0" fmla="*/ 6 w 12"/>
                  <a:gd name="T1" fmla="*/ 6 h 6"/>
                  <a:gd name="T2" fmla="*/ 6 w 12"/>
                  <a:gd name="T3" fmla="*/ 6 h 6"/>
                  <a:gd name="T4" fmla="*/ 6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12 w 12"/>
                  <a:gd name="T11" fmla="*/ 6 h 6"/>
                  <a:gd name="T12" fmla="*/ 12 w 12"/>
                  <a:gd name="T13" fmla="*/ 0 h 6"/>
                  <a:gd name="T14" fmla="*/ 12 w 12"/>
                  <a:gd name="T15" fmla="*/ 0 h 6"/>
                  <a:gd name="T16" fmla="*/ 12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0 h 6"/>
                  <a:gd name="T24" fmla="*/ 6 w 12"/>
                  <a:gd name="T25" fmla="*/ 0 h 6"/>
                  <a:gd name="T26" fmla="*/ 0 w 12"/>
                  <a:gd name="T27" fmla="*/ 0 h 6"/>
                  <a:gd name="T28" fmla="*/ 0 w 12"/>
                  <a:gd name="T29" fmla="*/ 0 h 6"/>
                  <a:gd name="T30" fmla="*/ 6 w 12"/>
                  <a:gd name="T31" fmla="*/ 6 h 6"/>
                  <a:gd name="T32" fmla="*/ 6 w 12"/>
                  <a:gd name="T33" fmla="*/ 6 h 6"/>
                  <a:gd name="T34" fmla="*/ 6 w 12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451" name="Freeform 675"/>
              <p:cNvSpPr>
                <a:spLocks/>
              </p:cNvSpPr>
              <p:nvPr/>
            </p:nvSpPr>
            <p:spPr bwMode="auto">
              <a:xfrm>
                <a:off x="7035800" y="4635500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6 h 6"/>
                  <a:gd name="T12" fmla="*/ 6 w 6"/>
                  <a:gd name="T13" fmla="*/ 6 h 6"/>
                  <a:gd name="T14" fmla="*/ 6 w 6"/>
                  <a:gd name="T15" fmla="*/ 0 h 6"/>
                  <a:gd name="T16" fmla="*/ 6 w 6"/>
                  <a:gd name="T17" fmla="*/ 0 h 6"/>
                  <a:gd name="T18" fmla="*/ 6 w 6"/>
                  <a:gd name="T19" fmla="*/ 0 h 6"/>
                  <a:gd name="T20" fmla="*/ 0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6 h 6"/>
                  <a:gd name="T28" fmla="*/ 0 w 6"/>
                  <a:gd name="T29" fmla="*/ 6 h 6"/>
                  <a:gd name="T30" fmla="*/ 0 w 6"/>
                  <a:gd name="T31" fmla="*/ 6 h 6"/>
                  <a:gd name="T32" fmla="*/ 0 w 6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452" name="Freeform 676"/>
              <p:cNvSpPr>
                <a:spLocks/>
              </p:cNvSpPr>
              <p:nvPr/>
            </p:nvSpPr>
            <p:spPr bwMode="auto">
              <a:xfrm>
                <a:off x="7035800" y="4635500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6 h 6"/>
                  <a:gd name="T12" fmla="*/ 6 w 6"/>
                  <a:gd name="T13" fmla="*/ 6 h 6"/>
                  <a:gd name="T14" fmla="*/ 6 w 6"/>
                  <a:gd name="T15" fmla="*/ 0 h 6"/>
                  <a:gd name="T16" fmla="*/ 6 w 6"/>
                  <a:gd name="T17" fmla="*/ 0 h 6"/>
                  <a:gd name="T18" fmla="*/ 6 w 6"/>
                  <a:gd name="T19" fmla="*/ 0 h 6"/>
                  <a:gd name="T20" fmla="*/ 0 w 6"/>
                  <a:gd name="T21" fmla="*/ 0 h 6"/>
                  <a:gd name="T22" fmla="*/ 0 w 6"/>
                  <a:gd name="T23" fmla="*/ 0 h 6"/>
                  <a:gd name="T24" fmla="*/ 0 w 6"/>
                  <a:gd name="T25" fmla="*/ 0 h 6"/>
                  <a:gd name="T26" fmla="*/ 0 w 6"/>
                  <a:gd name="T27" fmla="*/ 6 h 6"/>
                  <a:gd name="T28" fmla="*/ 0 w 6"/>
                  <a:gd name="T29" fmla="*/ 6 h 6"/>
                  <a:gd name="T30" fmla="*/ 0 w 6"/>
                  <a:gd name="T31" fmla="*/ 6 h 6"/>
                  <a:gd name="T32" fmla="*/ 0 w 6"/>
                  <a:gd name="T33" fmla="*/ 6 h 6"/>
                  <a:gd name="T34" fmla="*/ 0 w 6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453" name="Freeform 677"/>
              <p:cNvSpPr>
                <a:spLocks/>
              </p:cNvSpPr>
              <p:nvPr/>
            </p:nvSpPr>
            <p:spPr bwMode="auto">
              <a:xfrm>
                <a:off x="7178675" y="5026025"/>
                <a:ext cx="333375" cy="342900"/>
              </a:xfrm>
              <a:custGeom>
                <a:avLst/>
                <a:gdLst>
                  <a:gd name="T0" fmla="*/ 0 w 210"/>
                  <a:gd name="T1" fmla="*/ 216 h 216"/>
                  <a:gd name="T2" fmla="*/ 42 w 210"/>
                  <a:gd name="T3" fmla="*/ 216 h 216"/>
                  <a:gd name="T4" fmla="*/ 120 w 210"/>
                  <a:gd name="T5" fmla="*/ 216 h 216"/>
                  <a:gd name="T6" fmla="*/ 162 w 210"/>
                  <a:gd name="T7" fmla="*/ 216 h 216"/>
                  <a:gd name="T8" fmla="*/ 162 w 210"/>
                  <a:gd name="T9" fmla="*/ 216 h 216"/>
                  <a:gd name="T10" fmla="*/ 174 w 210"/>
                  <a:gd name="T11" fmla="*/ 216 h 216"/>
                  <a:gd name="T12" fmla="*/ 186 w 210"/>
                  <a:gd name="T13" fmla="*/ 210 h 216"/>
                  <a:gd name="T14" fmla="*/ 198 w 210"/>
                  <a:gd name="T15" fmla="*/ 204 h 216"/>
                  <a:gd name="T16" fmla="*/ 198 w 210"/>
                  <a:gd name="T17" fmla="*/ 204 h 216"/>
                  <a:gd name="T18" fmla="*/ 204 w 210"/>
                  <a:gd name="T19" fmla="*/ 192 h 216"/>
                  <a:gd name="T20" fmla="*/ 210 w 210"/>
                  <a:gd name="T21" fmla="*/ 174 h 216"/>
                  <a:gd name="T22" fmla="*/ 210 w 210"/>
                  <a:gd name="T23" fmla="*/ 144 h 216"/>
                  <a:gd name="T24" fmla="*/ 210 w 210"/>
                  <a:gd name="T25" fmla="*/ 144 h 216"/>
                  <a:gd name="T26" fmla="*/ 210 w 210"/>
                  <a:gd name="T27" fmla="*/ 108 h 216"/>
                  <a:gd name="T28" fmla="*/ 210 w 210"/>
                  <a:gd name="T29" fmla="*/ 36 h 216"/>
                  <a:gd name="T30" fmla="*/ 210 w 210"/>
                  <a:gd name="T31" fmla="*/ 0 h 216"/>
                  <a:gd name="T32" fmla="*/ 210 w 210"/>
                  <a:gd name="T33" fmla="*/ 0 h 216"/>
                  <a:gd name="T34" fmla="*/ 186 w 210"/>
                  <a:gd name="T35" fmla="*/ 0 h 216"/>
                  <a:gd name="T36" fmla="*/ 186 w 210"/>
                  <a:gd name="T37" fmla="*/ 0 h 216"/>
                  <a:gd name="T38" fmla="*/ 186 w 210"/>
                  <a:gd name="T39" fmla="*/ 36 h 216"/>
                  <a:gd name="T40" fmla="*/ 186 w 210"/>
                  <a:gd name="T41" fmla="*/ 108 h 216"/>
                  <a:gd name="T42" fmla="*/ 186 w 210"/>
                  <a:gd name="T43" fmla="*/ 144 h 216"/>
                  <a:gd name="T44" fmla="*/ 186 w 210"/>
                  <a:gd name="T45" fmla="*/ 144 h 216"/>
                  <a:gd name="T46" fmla="*/ 186 w 210"/>
                  <a:gd name="T47" fmla="*/ 174 h 216"/>
                  <a:gd name="T48" fmla="*/ 174 w 210"/>
                  <a:gd name="T49" fmla="*/ 186 h 216"/>
                  <a:gd name="T50" fmla="*/ 162 w 210"/>
                  <a:gd name="T51" fmla="*/ 192 h 216"/>
                  <a:gd name="T52" fmla="*/ 162 w 210"/>
                  <a:gd name="T53" fmla="*/ 192 h 216"/>
                  <a:gd name="T54" fmla="*/ 120 w 210"/>
                  <a:gd name="T55" fmla="*/ 192 h 216"/>
                  <a:gd name="T56" fmla="*/ 42 w 210"/>
                  <a:gd name="T57" fmla="*/ 192 h 216"/>
                  <a:gd name="T58" fmla="*/ 0 w 210"/>
                  <a:gd name="T59" fmla="*/ 192 h 216"/>
                  <a:gd name="T60" fmla="*/ 0 w 210"/>
                  <a:gd name="T61" fmla="*/ 192 h 216"/>
                  <a:gd name="T62" fmla="*/ 0 w 210"/>
                  <a:gd name="T63" fmla="*/ 21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10" h="216">
                    <a:moveTo>
                      <a:pt x="0" y="216"/>
                    </a:moveTo>
                    <a:lnTo>
                      <a:pt x="42" y="216"/>
                    </a:lnTo>
                    <a:lnTo>
                      <a:pt x="120" y="216"/>
                    </a:lnTo>
                    <a:lnTo>
                      <a:pt x="162" y="216"/>
                    </a:lnTo>
                    <a:lnTo>
                      <a:pt x="162" y="216"/>
                    </a:lnTo>
                    <a:lnTo>
                      <a:pt x="174" y="216"/>
                    </a:lnTo>
                    <a:lnTo>
                      <a:pt x="186" y="210"/>
                    </a:lnTo>
                    <a:lnTo>
                      <a:pt x="198" y="204"/>
                    </a:lnTo>
                    <a:lnTo>
                      <a:pt x="198" y="204"/>
                    </a:lnTo>
                    <a:lnTo>
                      <a:pt x="204" y="192"/>
                    </a:lnTo>
                    <a:lnTo>
                      <a:pt x="210" y="174"/>
                    </a:lnTo>
                    <a:lnTo>
                      <a:pt x="210" y="144"/>
                    </a:lnTo>
                    <a:lnTo>
                      <a:pt x="210" y="144"/>
                    </a:lnTo>
                    <a:lnTo>
                      <a:pt x="210" y="108"/>
                    </a:lnTo>
                    <a:lnTo>
                      <a:pt x="210" y="36"/>
                    </a:lnTo>
                    <a:lnTo>
                      <a:pt x="210" y="0"/>
                    </a:lnTo>
                    <a:lnTo>
                      <a:pt x="210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86" y="36"/>
                    </a:lnTo>
                    <a:lnTo>
                      <a:pt x="186" y="108"/>
                    </a:lnTo>
                    <a:lnTo>
                      <a:pt x="186" y="144"/>
                    </a:lnTo>
                    <a:lnTo>
                      <a:pt x="186" y="144"/>
                    </a:lnTo>
                    <a:lnTo>
                      <a:pt x="186" y="174"/>
                    </a:lnTo>
                    <a:lnTo>
                      <a:pt x="174" y="186"/>
                    </a:lnTo>
                    <a:lnTo>
                      <a:pt x="162" y="192"/>
                    </a:lnTo>
                    <a:lnTo>
                      <a:pt x="162" y="192"/>
                    </a:lnTo>
                    <a:lnTo>
                      <a:pt x="120" y="192"/>
                    </a:lnTo>
                    <a:lnTo>
                      <a:pt x="42" y="192"/>
                    </a:lnTo>
                    <a:lnTo>
                      <a:pt x="0" y="192"/>
                    </a:lnTo>
                    <a:lnTo>
                      <a:pt x="0" y="192"/>
                    </a:lnTo>
                    <a:lnTo>
                      <a:pt x="0" y="2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454" name="Freeform 678"/>
              <p:cNvSpPr>
                <a:spLocks/>
              </p:cNvSpPr>
              <p:nvPr/>
            </p:nvSpPr>
            <p:spPr bwMode="auto">
              <a:xfrm>
                <a:off x="7178675" y="5368925"/>
                <a:ext cx="257175" cy="1588"/>
              </a:xfrm>
              <a:custGeom>
                <a:avLst/>
                <a:gdLst>
                  <a:gd name="T0" fmla="*/ 0 w 162"/>
                  <a:gd name="T1" fmla="*/ 42 w 162"/>
                  <a:gd name="T2" fmla="*/ 120 w 162"/>
                  <a:gd name="T3" fmla="*/ 162 w 16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62">
                    <a:moveTo>
                      <a:pt x="0" y="0"/>
                    </a:moveTo>
                    <a:lnTo>
                      <a:pt x="42" y="0"/>
                    </a:lnTo>
                    <a:lnTo>
                      <a:pt x="120" y="0"/>
                    </a:lnTo>
                    <a:lnTo>
                      <a:pt x="162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455" name="Freeform 679"/>
              <p:cNvSpPr>
                <a:spLocks/>
              </p:cNvSpPr>
              <p:nvPr/>
            </p:nvSpPr>
            <p:spPr bwMode="auto">
              <a:xfrm>
                <a:off x="7435850" y="5349875"/>
                <a:ext cx="57150" cy="19050"/>
              </a:xfrm>
              <a:custGeom>
                <a:avLst/>
                <a:gdLst>
                  <a:gd name="T0" fmla="*/ 0 w 36"/>
                  <a:gd name="T1" fmla="*/ 12 h 12"/>
                  <a:gd name="T2" fmla="*/ 12 w 36"/>
                  <a:gd name="T3" fmla="*/ 12 h 12"/>
                  <a:gd name="T4" fmla="*/ 24 w 36"/>
                  <a:gd name="T5" fmla="*/ 6 h 12"/>
                  <a:gd name="T6" fmla="*/ 36 w 36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2">
                    <a:moveTo>
                      <a:pt x="0" y="12"/>
                    </a:moveTo>
                    <a:lnTo>
                      <a:pt x="12" y="12"/>
                    </a:lnTo>
                    <a:lnTo>
                      <a:pt x="24" y="6"/>
                    </a:lnTo>
                    <a:lnTo>
                      <a:pt x="36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456" name="Freeform 680"/>
              <p:cNvSpPr>
                <a:spLocks/>
              </p:cNvSpPr>
              <p:nvPr/>
            </p:nvSpPr>
            <p:spPr bwMode="auto">
              <a:xfrm>
                <a:off x="7512050" y="5026025"/>
                <a:ext cx="1588" cy="228600"/>
              </a:xfrm>
              <a:custGeom>
                <a:avLst/>
                <a:gdLst>
                  <a:gd name="T0" fmla="*/ 144 h 144"/>
                  <a:gd name="T1" fmla="*/ 108 h 144"/>
                  <a:gd name="T2" fmla="*/ 36 h 144"/>
                  <a:gd name="T3" fmla="*/ 0 h 14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44">
                    <a:moveTo>
                      <a:pt x="0" y="144"/>
                    </a:moveTo>
                    <a:lnTo>
                      <a:pt x="0" y="108"/>
                    </a:lnTo>
                    <a:lnTo>
                      <a:pt x="0" y="3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457" name="Line 681"/>
              <p:cNvSpPr>
                <a:spLocks noChangeShapeType="1"/>
              </p:cNvSpPr>
              <p:nvPr/>
            </p:nvSpPr>
            <p:spPr bwMode="auto">
              <a:xfrm flipH="1">
                <a:off x="7473950" y="5026025"/>
                <a:ext cx="38100" cy="15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458" name="Freeform 682"/>
              <p:cNvSpPr>
                <a:spLocks/>
              </p:cNvSpPr>
              <p:nvPr/>
            </p:nvSpPr>
            <p:spPr bwMode="auto">
              <a:xfrm>
                <a:off x="7473950" y="5026025"/>
                <a:ext cx="1588" cy="228600"/>
              </a:xfrm>
              <a:custGeom>
                <a:avLst/>
                <a:gdLst>
                  <a:gd name="T0" fmla="*/ 0 h 144"/>
                  <a:gd name="T1" fmla="*/ 36 h 144"/>
                  <a:gd name="T2" fmla="*/ 108 h 144"/>
                  <a:gd name="T3" fmla="*/ 144 h 14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44">
                    <a:moveTo>
                      <a:pt x="0" y="0"/>
                    </a:moveTo>
                    <a:lnTo>
                      <a:pt x="0" y="36"/>
                    </a:lnTo>
                    <a:lnTo>
                      <a:pt x="0" y="108"/>
                    </a:lnTo>
                    <a:lnTo>
                      <a:pt x="0" y="14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459" name="Freeform 683"/>
              <p:cNvSpPr>
                <a:spLocks/>
              </p:cNvSpPr>
              <p:nvPr/>
            </p:nvSpPr>
            <p:spPr bwMode="auto">
              <a:xfrm>
                <a:off x="7435850" y="5254625"/>
                <a:ext cx="38100" cy="76200"/>
              </a:xfrm>
              <a:custGeom>
                <a:avLst/>
                <a:gdLst>
                  <a:gd name="T0" fmla="*/ 24 w 24"/>
                  <a:gd name="T1" fmla="*/ 0 h 48"/>
                  <a:gd name="T2" fmla="*/ 24 w 24"/>
                  <a:gd name="T3" fmla="*/ 30 h 48"/>
                  <a:gd name="T4" fmla="*/ 12 w 24"/>
                  <a:gd name="T5" fmla="*/ 42 h 48"/>
                  <a:gd name="T6" fmla="*/ 0 w 24"/>
                  <a:gd name="T7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48">
                    <a:moveTo>
                      <a:pt x="24" y="0"/>
                    </a:moveTo>
                    <a:lnTo>
                      <a:pt x="24" y="30"/>
                    </a:lnTo>
                    <a:lnTo>
                      <a:pt x="12" y="42"/>
                    </a:lnTo>
                    <a:lnTo>
                      <a:pt x="0" y="4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460" name="Freeform 684"/>
              <p:cNvSpPr>
                <a:spLocks/>
              </p:cNvSpPr>
              <p:nvPr/>
            </p:nvSpPr>
            <p:spPr bwMode="auto">
              <a:xfrm>
                <a:off x="7178675" y="5330825"/>
                <a:ext cx="257175" cy="1588"/>
              </a:xfrm>
              <a:custGeom>
                <a:avLst/>
                <a:gdLst>
                  <a:gd name="T0" fmla="*/ 162 w 162"/>
                  <a:gd name="T1" fmla="*/ 120 w 162"/>
                  <a:gd name="T2" fmla="*/ 42 w 162"/>
                  <a:gd name="T3" fmla="*/ 0 w 16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62">
                    <a:moveTo>
                      <a:pt x="162" y="0"/>
                    </a:moveTo>
                    <a:lnTo>
                      <a:pt x="120" y="0"/>
                    </a:lnTo>
                    <a:lnTo>
                      <a:pt x="42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461" name="Rectangle 685"/>
              <p:cNvSpPr>
                <a:spLocks noChangeArrowheads="1"/>
              </p:cNvSpPr>
              <p:nvPr/>
            </p:nvSpPr>
            <p:spPr bwMode="auto">
              <a:xfrm>
                <a:off x="7478713" y="5011738"/>
                <a:ext cx="28575" cy="85725"/>
              </a:xfrm>
              <a:prstGeom prst="rect">
                <a:avLst/>
              </a:prstGeom>
              <a:solidFill>
                <a:srgbClr val="4CB6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462" name="Freeform 686"/>
              <p:cNvSpPr>
                <a:spLocks/>
              </p:cNvSpPr>
              <p:nvPr/>
            </p:nvSpPr>
            <p:spPr bwMode="auto">
              <a:xfrm>
                <a:off x="7454900" y="4930775"/>
                <a:ext cx="76200" cy="76200"/>
              </a:xfrm>
              <a:custGeom>
                <a:avLst/>
                <a:gdLst>
                  <a:gd name="T0" fmla="*/ 48 w 48"/>
                  <a:gd name="T1" fmla="*/ 48 h 48"/>
                  <a:gd name="T2" fmla="*/ 24 w 48"/>
                  <a:gd name="T3" fmla="*/ 0 h 48"/>
                  <a:gd name="T4" fmla="*/ 0 w 48"/>
                  <a:gd name="T5" fmla="*/ 48 h 48"/>
                  <a:gd name="T6" fmla="*/ 24 w 48"/>
                  <a:gd name="T7" fmla="*/ 48 h 48"/>
                  <a:gd name="T8" fmla="*/ 48 w 48"/>
                  <a:gd name="T9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8" y="48"/>
                    </a:moveTo>
                    <a:lnTo>
                      <a:pt x="24" y="0"/>
                    </a:lnTo>
                    <a:lnTo>
                      <a:pt x="0" y="48"/>
                    </a:lnTo>
                    <a:lnTo>
                      <a:pt x="24" y="48"/>
                    </a:lnTo>
                    <a:lnTo>
                      <a:pt x="48" y="48"/>
                    </a:lnTo>
                    <a:close/>
                  </a:path>
                </a:pathLst>
              </a:custGeom>
              <a:solidFill>
                <a:srgbClr val="FFF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463" name="Freeform 687"/>
              <p:cNvSpPr>
                <a:spLocks/>
              </p:cNvSpPr>
              <p:nvPr/>
            </p:nvSpPr>
            <p:spPr bwMode="auto">
              <a:xfrm>
                <a:off x="7454900" y="4930775"/>
                <a:ext cx="76200" cy="76200"/>
              </a:xfrm>
              <a:custGeom>
                <a:avLst/>
                <a:gdLst>
                  <a:gd name="T0" fmla="*/ 48 w 48"/>
                  <a:gd name="T1" fmla="*/ 48 h 48"/>
                  <a:gd name="T2" fmla="*/ 24 w 48"/>
                  <a:gd name="T3" fmla="*/ 0 h 48"/>
                  <a:gd name="T4" fmla="*/ 0 w 48"/>
                  <a:gd name="T5" fmla="*/ 48 h 48"/>
                  <a:gd name="T6" fmla="*/ 24 w 48"/>
                  <a:gd name="T7" fmla="*/ 48 h 48"/>
                  <a:gd name="T8" fmla="*/ 48 w 48"/>
                  <a:gd name="T9" fmla="*/ 48 h 48"/>
                  <a:gd name="T10" fmla="*/ 48 w 48"/>
                  <a:gd name="T1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48">
                    <a:moveTo>
                      <a:pt x="48" y="48"/>
                    </a:moveTo>
                    <a:lnTo>
                      <a:pt x="24" y="0"/>
                    </a:lnTo>
                    <a:lnTo>
                      <a:pt x="0" y="48"/>
                    </a:lnTo>
                    <a:lnTo>
                      <a:pt x="24" y="48"/>
                    </a:lnTo>
                    <a:lnTo>
                      <a:pt x="48" y="48"/>
                    </a:lnTo>
                    <a:lnTo>
                      <a:pt x="48" y="4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464" name="Line 688"/>
              <p:cNvSpPr>
                <a:spLocks noChangeShapeType="1"/>
              </p:cNvSpPr>
              <p:nvPr/>
            </p:nvSpPr>
            <p:spPr bwMode="auto">
              <a:xfrm flipH="1">
                <a:off x="7112000" y="4121150"/>
                <a:ext cx="285750" cy="4191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465" name="Freeform 689"/>
              <p:cNvSpPr>
                <a:spLocks/>
              </p:cNvSpPr>
              <p:nvPr/>
            </p:nvSpPr>
            <p:spPr bwMode="auto">
              <a:xfrm>
                <a:off x="6931025" y="4273550"/>
                <a:ext cx="600075" cy="236538"/>
              </a:xfrm>
              <a:custGeom>
                <a:avLst/>
                <a:gdLst>
                  <a:gd name="T0" fmla="*/ 228 w 378"/>
                  <a:gd name="T1" fmla="*/ 145 h 149"/>
                  <a:gd name="T2" fmla="*/ 228 w 378"/>
                  <a:gd name="T3" fmla="*/ 108 h 149"/>
                  <a:gd name="T4" fmla="*/ 378 w 378"/>
                  <a:gd name="T5" fmla="*/ 108 h 149"/>
                  <a:gd name="T6" fmla="*/ 378 w 378"/>
                  <a:gd name="T7" fmla="*/ 84 h 149"/>
                  <a:gd name="T8" fmla="*/ 378 w 378"/>
                  <a:gd name="T9" fmla="*/ 84 h 149"/>
                  <a:gd name="T10" fmla="*/ 342 w 378"/>
                  <a:gd name="T11" fmla="*/ 84 h 149"/>
                  <a:gd name="T12" fmla="*/ 264 w 378"/>
                  <a:gd name="T13" fmla="*/ 84 h 149"/>
                  <a:gd name="T14" fmla="*/ 228 w 378"/>
                  <a:gd name="T15" fmla="*/ 84 h 149"/>
                  <a:gd name="T16" fmla="*/ 228 w 378"/>
                  <a:gd name="T17" fmla="*/ 84 h 149"/>
                  <a:gd name="T18" fmla="*/ 228 w 378"/>
                  <a:gd name="T19" fmla="*/ 36 h 149"/>
                  <a:gd name="T20" fmla="*/ 222 w 378"/>
                  <a:gd name="T21" fmla="*/ 12 h 149"/>
                  <a:gd name="T22" fmla="*/ 204 w 378"/>
                  <a:gd name="T23" fmla="*/ 0 h 149"/>
                  <a:gd name="T24" fmla="*/ 204 w 378"/>
                  <a:gd name="T25" fmla="*/ 0 h 149"/>
                  <a:gd name="T26" fmla="*/ 174 w 378"/>
                  <a:gd name="T27" fmla="*/ 0 h 149"/>
                  <a:gd name="T28" fmla="*/ 144 w 378"/>
                  <a:gd name="T29" fmla="*/ 0 h 149"/>
                  <a:gd name="T30" fmla="*/ 114 w 378"/>
                  <a:gd name="T31" fmla="*/ 0 h 149"/>
                  <a:gd name="T32" fmla="*/ 114 w 378"/>
                  <a:gd name="T33" fmla="*/ 0 h 149"/>
                  <a:gd name="T34" fmla="*/ 84 w 378"/>
                  <a:gd name="T35" fmla="*/ 0 h 149"/>
                  <a:gd name="T36" fmla="*/ 54 w 378"/>
                  <a:gd name="T37" fmla="*/ 0 h 149"/>
                  <a:gd name="T38" fmla="*/ 24 w 378"/>
                  <a:gd name="T39" fmla="*/ 0 h 149"/>
                  <a:gd name="T40" fmla="*/ 24 w 378"/>
                  <a:gd name="T41" fmla="*/ 0 h 149"/>
                  <a:gd name="T42" fmla="*/ 0 w 378"/>
                  <a:gd name="T43" fmla="*/ 12 h 149"/>
                  <a:gd name="T44" fmla="*/ 0 w 378"/>
                  <a:gd name="T45" fmla="*/ 36 h 149"/>
                  <a:gd name="T46" fmla="*/ 0 w 378"/>
                  <a:gd name="T47" fmla="*/ 84 h 149"/>
                  <a:gd name="T48" fmla="*/ 0 w 378"/>
                  <a:gd name="T49" fmla="*/ 84 h 149"/>
                  <a:gd name="T50" fmla="*/ 0 w 378"/>
                  <a:gd name="T51" fmla="*/ 114 h 149"/>
                  <a:gd name="T52" fmla="*/ 0 w 378"/>
                  <a:gd name="T53" fmla="*/ 14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78" h="149">
                    <a:moveTo>
                      <a:pt x="228" y="145"/>
                    </a:moveTo>
                    <a:lnTo>
                      <a:pt x="228" y="108"/>
                    </a:lnTo>
                    <a:lnTo>
                      <a:pt x="378" y="108"/>
                    </a:lnTo>
                    <a:lnTo>
                      <a:pt x="378" y="84"/>
                    </a:lnTo>
                    <a:lnTo>
                      <a:pt x="378" y="84"/>
                    </a:lnTo>
                    <a:lnTo>
                      <a:pt x="342" y="84"/>
                    </a:lnTo>
                    <a:lnTo>
                      <a:pt x="264" y="84"/>
                    </a:lnTo>
                    <a:lnTo>
                      <a:pt x="228" y="84"/>
                    </a:lnTo>
                    <a:lnTo>
                      <a:pt x="228" y="84"/>
                    </a:lnTo>
                    <a:lnTo>
                      <a:pt x="228" y="36"/>
                    </a:lnTo>
                    <a:lnTo>
                      <a:pt x="222" y="12"/>
                    </a:lnTo>
                    <a:lnTo>
                      <a:pt x="204" y="0"/>
                    </a:lnTo>
                    <a:lnTo>
                      <a:pt x="204" y="0"/>
                    </a:lnTo>
                    <a:lnTo>
                      <a:pt x="174" y="0"/>
                    </a:lnTo>
                    <a:lnTo>
                      <a:pt x="144" y="0"/>
                    </a:lnTo>
                    <a:lnTo>
                      <a:pt x="114" y="0"/>
                    </a:lnTo>
                    <a:lnTo>
                      <a:pt x="114" y="0"/>
                    </a:lnTo>
                    <a:lnTo>
                      <a:pt x="84" y="0"/>
                    </a:lnTo>
                    <a:lnTo>
                      <a:pt x="5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0" y="12"/>
                    </a:lnTo>
                    <a:lnTo>
                      <a:pt x="0" y="36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114"/>
                    </a:lnTo>
                    <a:lnTo>
                      <a:pt x="0" y="149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F3C551"/>
                  </a:gs>
                </a:gsLst>
                <a:lin ang="5400000" scaled="1"/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76466" name="Rectangle 690"/>
              <p:cNvSpPr>
                <a:spLocks noChangeArrowheads="1"/>
              </p:cNvSpPr>
              <p:nvPr/>
            </p:nvSpPr>
            <p:spPr bwMode="auto">
              <a:xfrm>
                <a:off x="5300663" y="3825875"/>
                <a:ext cx="3509962" cy="2133600"/>
              </a:xfrm>
              <a:prstGeom prst="rect">
                <a:avLst/>
              </a:prstGeom>
              <a:noFill/>
              <a:ln w="1905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76467" name="Text Box 691"/>
          <p:cNvSpPr txBox="1">
            <a:spLocks noChangeArrowheads="1"/>
          </p:cNvSpPr>
          <p:nvPr/>
        </p:nvSpPr>
        <p:spPr bwMode="auto">
          <a:xfrm>
            <a:off x="1606550" y="6400800"/>
            <a:ext cx="15700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en-US" sz="1000" b="1" i="1">
                <a:latin typeface="Arial" pitchFamily="34" charset="0"/>
              </a:rPr>
              <a:t>* FP : Fission Products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86200" y="990600"/>
            <a:ext cx="5159375" cy="1981200"/>
            <a:chOff x="4323241" y="1273628"/>
            <a:chExt cx="4973159" cy="1879600"/>
          </a:xfrm>
        </p:grpSpPr>
        <p:sp>
          <p:nvSpPr>
            <p:cNvPr id="76469" name="Rectangle 693"/>
            <p:cNvSpPr>
              <a:spLocks noChangeArrowheads="1"/>
            </p:cNvSpPr>
            <p:nvPr/>
          </p:nvSpPr>
          <p:spPr bwMode="auto">
            <a:xfrm>
              <a:off x="5513869" y="2182586"/>
              <a:ext cx="983382" cy="5225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33A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33AB"/>
                    </a:outerShdw>
                  </a:effectLst>
                </a14:hiddenEffects>
              </a:ext>
            </a:extLst>
          </p:spPr>
          <p:txBody>
            <a:bodyPr lIns="252000" tIns="0" rIns="0" bIns="0" anchor="ctr"/>
            <a:lstStyle/>
            <a:p>
              <a:pPr algn="ctr" eaLnBrk="0" hangingPunct="0"/>
              <a:r>
                <a:rPr lang="fr-FR" altLang="en-US" sz="1000" b="1" dirty="0">
                  <a:solidFill>
                    <a:schemeClr val="tx2"/>
                  </a:solidFill>
                  <a:latin typeface="Arial" pitchFamily="34" charset="0"/>
                </a:rPr>
                <a:t>PF*</a:t>
              </a:r>
            </a:p>
          </p:txBody>
        </p:sp>
        <p:sp>
          <p:nvSpPr>
            <p:cNvPr id="76471" name="Rectangle 695"/>
            <p:cNvSpPr>
              <a:spLocks noChangeArrowheads="1"/>
            </p:cNvSpPr>
            <p:nvPr/>
          </p:nvSpPr>
          <p:spPr bwMode="auto">
            <a:xfrm>
              <a:off x="4874361" y="1273628"/>
              <a:ext cx="2411544" cy="6150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33A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33AB"/>
                    </a:outerShdw>
                  </a:effectLst>
                </a14:hiddenEffects>
              </a:ext>
            </a:extLst>
          </p:spPr>
          <p:txBody>
            <a:bodyPr lIns="252000" tIns="0" rIns="0" bIns="0" anchor="ctr"/>
            <a:lstStyle/>
            <a:p>
              <a:pPr eaLnBrk="0" hangingPunct="0"/>
              <a:r>
                <a:rPr lang="fr-FR" altLang="en-US" sz="1200" b="1" dirty="0">
                  <a:latin typeface="Arial" pitchFamily="34" charset="0"/>
                </a:rPr>
                <a:t>Mixer </a:t>
              </a:r>
              <a:r>
                <a:rPr lang="fr-FR" altLang="en-US" sz="1200" b="1" dirty="0" err="1">
                  <a:latin typeface="Arial" pitchFamily="34" charset="0"/>
                </a:rPr>
                <a:t>settler</a:t>
              </a:r>
              <a:endParaRPr lang="fr-FR" altLang="en-US" sz="1200" b="1" dirty="0">
                <a:latin typeface="Arial" pitchFamily="34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4323241" y="1747157"/>
              <a:ext cx="2306159" cy="876300"/>
              <a:chOff x="4170841" y="1747157"/>
              <a:chExt cx="2306159" cy="876300"/>
            </a:xfrm>
          </p:grpSpPr>
          <p:sp>
            <p:nvSpPr>
              <p:cNvPr id="76472" name="Rectangle 696"/>
              <p:cNvSpPr>
                <a:spLocks noChangeArrowheads="1"/>
              </p:cNvSpPr>
              <p:nvPr/>
            </p:nvSpPr>
            <p:spPr bwMode="auto">
              <a:xfrm>
                <a:off x="4170841" y="1747157"/>
                <a:ext cx="993806" cy="6150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33AB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33AB"/>
                      </a:outerShdw>
                    </a:effectLst>
                  </a14:hiddenEffects>
                </a:ext>
              </a:extLst>
            </p:spPr>
            <p:txBody>
              <a:bodyPr lIns="252000" tIns="0" rIns="0" bIns="0" anchor="ctr"/>
              <a:lstStyle/>
              <a:p>
                <a:pPr algn="ctr" eaLnBrk="0" hangingPunct="0"/>
                <a:r>
                  <a:rPr lang="fr-FR" altLang="en-US" sz="1000" b="1" dirty="0" err="1">
                    <a:solidFill>
                      <a:schemeClr val="tx2"/>
                    </a:solidFill>
                    <a:latin typeface="Arial" pitchFamily="34" charset="0"/>
                  </a:rPr>
                  <a:t>U+Pu+FP</a:t>
                </a:r>
                <a:r>
                  <a:rPr lang="fr-FR" altLang="en-US" sz="1000" b="1" dirty="0">
                    <a:solidFill>
                      <a:schemeClr val="tx2"/>
                    </a:solidFill>
                    <a:latin typeface="Arial" pitchFamily="34" charset="0"/>
                  </a:rPr>
                  <a:t>*</a:t>
                </a:r>
              </a:p>
            </p:txBody>
          </p:sp>
          <p:grpSp>
            <p:nvGrpSpPr>
              <p:cNvPr id="4" name="Group 3"/>
              <p:cNvGrpSpPr/>
              <p:nvPr/>
            </p:nvGrpSpPr>
            <p:grpSpPr>
              <a:xfrm>
                <a:off x="4685716" y="1915886"/>
                <a:ext cx="1791284" cy="707571"/>
                <a:chOff x="4610409" y="1915886"/>
                <a:chExt cx="1791284" cy="707571"/>
              </a:xfrm>
            </p:grpSpPr>
            <p:sp>
              <p:nvSpPr>
                <p:cNvPr id="76470" name="Rectangle 694"/>
                <p:cNvSpPr>
                  <a:spLocks noChangeArrowheads="1"/>
                </p:cNvSpPr>
                <p:nvPr/>
              </p:nvSpPr>
              <p:spPr bwMode="auto">
                <a:xfrm>
                  <a:off x="5418311" y="1961243"/>
                  <a:ext cx="983382" cy="52251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33AB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33AB"/>
                        </a:outerShdw>
                      </a:effectLst>
                    </a14:hiddenEffects>
                  </a:ext>
                </a:extLst>
              </p:spPr>
              <p:txBody>
                <a:bodyPr lIns="252000" tIns="0" rIns="0" bIns="0" anchor="ctr"/>
                <a:lstStyle/>
                <a:p>
                  <a:pPr algn="ctr" eaLnBrk="0" hangingPunct="0"/>
                  <a:r>
                    <a:rPr lang="fr-FR" altLang="en-US" sz="1000" b="1">
                      <a:solidFill>
                        <a:schemeClr val="tx2"/>
                      </a:solidFill>
                      <a:latin typeface="Arial" pitchFamily="34" charset="0"/>
                    </a:rPr>
                    <a:t>U+Pu</a:t>
                  </a:r>
                </a:p>
              </p:txBody>
            </p:sp>
            <p:sp>
              <p:nvSpPr>
                <p:cNvPr id="76473" name="Rectangle 697"/>
                <p:cNvSpPr>
                  <a:spLocks noChangeArrowheads="1"/>
                </p:cNvSpPr>
                <p:nvPr/>
              </p:nvSpPr>
              <p:spPr bwMode="auto">
                <a:xfrm>
                  <a:off x="5122949" y="1915886"/>
                  <a:ext cx="701919" cy="2794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fr-FR" altLang="en-US" sz="1000" b="1">
                      <a:solidFill>
                        <a:schemeClr val="tx2"/>
                      </a:solidFill>
                      <a:latin typeface="Arial" pitchFamily="34" charset="0"/>
                    </a:rPr>
                    <a:t>Solvent</a:t>
                  </a:r>
                </a:p>
              </p:txBody>
            </p:sp>
            <p:sp>
              <p:nvSpPr>
                <p:cNvPr id="76474" name="Rectangle 698"/>
                <p:cNvSpPr>
                  <a:spLocks noChangeArrowheads="1"/>
                </p:cNvSpPr>
                <p:nvPr/>
              </p:nvSpPr>
              <p:spPr bwMode="auto">
                <a:xfrm>
                  <a:off x="5267155" y="2307771"/>
                  <a:ext cx="573350" cy="119743"/>
                </a:xfrm>
                <a:prstGeom prst="rect">
                  <a:avLst/>
                </a:prstGeom>
                <a:solidFill>
                  <a:srgbClr val="F3C5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475" name="Freeform 699"/>
                <p:cNvSpPr>
                  <a:spLocks/>
                </p:cNvSpPr>
                <p:nvPr/>
              </p:nvSpPr>
              <p:spPr bwMode="auto">
                <a:xfrm>
                  <a:off x="5267155" y="2307771"/>
                  <a:ext cx="573350" cy="119743"/>
                </a:xfrm>
                <a:custGeom>
                  <a:avLst/>
                  <a:gdLst>
                    <a:gd name="T0" fmla="*/ 330 w 330"/>
                    <a:gd name="T1" fmla="*/ 0 h 66"/>
                    <a:gd name="T2" fmla="*/ 330 w 330"/>
                    <a:gd name="T3" fmla="*/ 66 h 66"/>
                    <a:gd name="T4" fmla="*/ 0 w 330"/>
                    <a:gd name="T5" fmla="*/ 66 h 66"/>
                    <a:gd name="T6" fmla="*/ 0 w 330"/>
                    <a:gd name="T7" fmla="*/ 0 h 66"/>
                    <a:gd name="T8" fmla="*/ 330 w 330"/>
                    <a:gd name="T9" fmla="*/ 0 h 66"/>
                    <a:gd name="T10" fmla="*/ 330 w 330"/>
                    <a:gd name="T11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30" h="66">
                      <a:moveTo>
                        <a:pt x="330" y="0"/>
                      </a:moveTo>
                      <a:lnTo>
                        <a:pt x="330" y="66"/>
                      </a:lnTo>
                      <a:lnTo>
                        <a:pt x="0" y="66"/>
                      </a:lnTo>
                      <a:lnTo>
                        <a:pt x="0" y="0"/>
                      </a:lnTo>
                      <a:lnTo>
                        <a:pt x="330" y="0"/>
                      </a:lnTo>
                      <a:lnTo>
                        <a:pt x="330" y="0"/>
                      </a:lnTo>
                    </a:path>
                  </a:pathLst>
                </a:custGeom>
                <a:noFill/>
                <a:ln w="9525">
                  <a:solidFill>
                    <a:srgbClr val="FFCC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476" name="Rectangle 700"/>
                <p:cNvSpPr>
                  <a:spLocks noChangeArrowheads="1"/>
                </p:cNvSpPr>
                <p:nvPr/>
              </p:nvSpPr>
              <p:spPr bwMode="auto">
                <a:xfrm>
                  <a:off x="5048240" y="2307771"/>
                  <a:ext cx="187642" cy="283029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477" name="Rectangle 701"/>
                <p:cNvSpPr>
                  <a:spLocks noChangeArrowheads="1"/>
                </p:cNvSpPr>
                <p:nvPr/>
              </p:nvSpPr>
              <p:spPr bwMode="auto">
                <a:xfrm>
                  <a:off x="5267155" y="2427514"/>
                  <a:ext cx="573350" cy="163286"/>
                </a:xfrm>
                <a:prstGeom prst="rect">
                  <a:avLst/>
                </a:prstGeom>
                <a:solidFill>
                  <a:srgbClr val="FC18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478" name="Freeform 702"/>
                <p:cNvSpPr>
                  <a:spLocks/>
                </p:cNvSpPr>
                <p:nvPr/>
              </p:nvSpPr>
              <p:spPr bwMode="auto">
                <a:xfrm>
                  <a:off x="5006542" y="2253343"/>
                  <a:ext cx="875661" cy="370114"/>
                </a:xfrm>
                <a:custGeom>
                  <a:avLst/>
                  <a:gdLst>
                    <a:gd name="T0" fmla="*/ 504 w 504"/>
                    <a:gd name="T1" fmla="*/ 0 h 204"/>
                    <a:gd name="T2" fmla="*/ 504 w 504"/>
                    <a:gd name="T3" fmla="*/ 204 h 204"/>
                    <a:gd name="T4" fmla="*/ 0 w 504"/>
                    <a:gd name="T5" fmla="*/ 204 h 204"/>
                    <a:gd name="T6" fmla="*/ 0 w 504"/>
                    <a:gd name="T7" fmla="*/ 12 h 204"/>
                    <a:gd name="T8" fmla="*/ 24 w 504"/>
                    <a:gd name="T9" fmla="*/ 12 h 204"/>
                    <a:gd name="T10" fmla="*/ 24 w 504"/>
                    <a:gd name="T11" fmla="*/ 186 h 204"/>
                    <a:gd name="T12" fmla="*/ 132 w 504"/>
                    <a:gd name="T13" fmla="*/ 186 h 204"/>
                    <a:gd name="T14" fmla="*/ 132 w 504"/>
                    <a:gd name="T15" fmla="*/ 12 h 204"/>
                    <a:gd name="T16" fmla="*/ 150 w 504"/>
                    <a:gd name="T17" fmla="*/ 12 h 204"/>
                    <a:gd name="T18" fmla="*/ 150 w 504"/>
                    <a:gd name="T19" fmla="*/ 186 h 204"/>
                    <a:gd name="T20" fmla="*/ 480 w 504"/>
                    <a:gd name="T21" fmla="*/ 186 h 204"/>
                    <a:gd name="T22" fmla="*/ 480 w 504"/>
                    <a:gd name="T23" fmla="*/ 0 h 204"/>
                    <a:gd name="T24" fmla="*/ 504 w 504"/>
                    <a:gd name="T25" fmla="*/ 0 h 2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04" h="204">
                      <a:moveTo>
                        <a:pt x="504" y="0"/>
                      </a:moveTo>
                      <a:lnTo>
                        <a:pt x="504" y="204"/>
                      </a:lnTo>
                      <a:lnTo>
                        <a:pt x="0" y="204"/>
                      </a:lnTo>
                      <a:lnTo>
                        <a:pt x="0" y="12"/>
                      </a:lnTo>
                      <a:lnTo>
                        <a:pt x="24" y="12"/>
                      </a:lnTo>
                      <a:lnTo>
                        <a:pt x="24" y="186"/>
                      </a:lnTo>
                      <a:lnTo>
                        <a:pt x="132" y="186"/>
                      </a:lnTo>
                      <a:lnTo>
                        <a:pt x="132" y="12"/>
                      </a:lnTo>
                      <a:lnTo>
                        <a:pt x="150" y="12"/>
                      </a:lnTo>
                      <a:lnTo>
                        <a:pt x="150" y="186"/>
                      </a:lnTo>
                      <a:lnTo>
                        <a:pt x="480" y="186"/>
                      </a:lnTo>
                      <a:lnTo>
                        <a:pt x="480" y="0"/>
                      </a:lnTo>
                      <a:lnTo>
                        <a:pt x="50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479" name="Freeform 703"/>
                <p:cNvSpPr>
                  <a:spLocks/>
                </p:cNvSpPr>
                <p:nvPr/>
              </p:nvSpPr>
              <p:spPr bwMode="auto">
                <a:xfrm>
                  <a:off x="5861354" y="2547257"/>
                  <a:ext cx="239764" cy="1814"/>
                </a:xfrm>
                <a:custGeom>
                  <a:avLst/>
                  <a:gdLst>
                    <a:gd name="T0" fmla="*/ 0 w 138"/>
                    <a:gd name="T1" fmla="*/ 36 w 138"/>
                    <a:gd name="T2" fmla="*/ 102 w 138"/>
                    <a:gd name="T3" fmla="*/ 138 w 138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38">
                      <a:moveTo>
                        <a:pt x="0" y="0"/>
                      </a:moveTo>
                      <a:lnTo>
                        <a:pt x="36" y="0"/>
                      </a:lnTo>
                      <a:lnTo>
                        <a:pt x="102" y="0"/>
                      </a:lnTo>
                      <a:lnTo>
                        <a:pt x="138" y="0"/>
                      </a:lnTo>
                    </a:path>
                  </a:pathLst>
                </a:custGeom>
                <a:noFill/>
                <a:ln w="476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480" name="Freeform 704"/>
                <p:cNvSpPr>
                  <a:spLocks/>
                </p:cNvSpPr>
                <p:nvPr/>
              </p:nvSpPr>
              <p:spPr bwMode="auto">
                <a:xfrm>
                  <a:off x="5788382" y="2547257"/>
                  <a:ext cx="312736" cy="1814"/>
                </a:xfrm>
                <a:custGeom>
                  <a:avLst/>
                  <a:gdLst>
                    <a:gd name="T0" fmla="*/ 0 w 180"/>
                    <a:gd name="T1" fmla="*/ 48 w 180"/>
                    <a:gd name="T2" fmla="*/ 132 w 180"/>
                    <a:gd name="T3" fmla="*/ 180 w 18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80">
                      <a:moveTo>
                        <a:pt x="0" y="0"/>
                      </a:moveTo>
                      <a:lnTo>
                        <a:pt x="48" y="0"/>
                      </a:lnTo>
                      <a:lnTo>
                        <a:pt x="132" y="0"/>
                      </a:lnTo>
                      <a:lnTo>
                        <a:pt x="180" y="0"/>
                      </a:lnTo>
                    </a:path>
                  </a:pathLst>
                </a:custGeom>
                <a:noFill/>
                <a:ln w="28575">
                  <a:solidFill>
                    <a:srgbClr val="FC001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481" name="Freeform 705"/>
                <p:cNvSpPr>
                  <a:spLocks/>
                </p:cNvSpPr>
                <p:nvPr/>
              </p:nvSpPr>
              <p:spPr bwMode="auto">
                <a:xfrm>
                  <a:off x="5871779" y="2340429"/>
                  <a:ext cx="229340" cy="1814"/>
                </a:xfrm>
                <a:custGeom>
                  <a:avLst/>
                  <a:gdLst>
                    <a:gd name="T0" fmla="*/ 0 w 132"/>
                    <a:gd name="T1" fmla="*/ 30 w 132"/>
                    <a:gd name="T2" fmla="*/ 96 w 132"/>
                    <a:gd name="T3" fmla="*/ 132 w 13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32">
                      <a:moveTo>
                        <a:pt x="0" y="0"/>
                      </a:moveTo>
                      <a:lnTo>
                        <a:pt x="30" y="0"/>
                      </a:lnTo>
                      <a:lnTo>
                        <a:pt x="96" y="0"/>
                      </a:lnTo>
                      <a:lnTo>
                        <a:pt x="132" y="0"/>
                      </a:lnTo>
                    </a:path>
                  </a:pathLst>
                </a:custGeom>
                <a:noFill/>
                <a:ln w="476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482" name="Freeform 706"/>
                <p:cNvSpPr>
                  <a:spLocks/>
                </p:cNvSpPr>
                <p:nvPr/>
              </p:nvSpPr>
              <p:spPr bwMode="auto">
                <a:xfrm>
                  <a:off x="5788382" y="2340429"/>
                  <a:ext cx="312736" cy="1814"/>
                </a:xfrm>
                <a:custGeom>
                  <a:avLst/>
                  <a:gdLst>
                    <a:gd name="T0" fmla="*/ 0 w 180"/>
                    <a:gd name="T1" fmla="*/ 48 w 180"/>
                    <a:gd name="T2" fmla="*/ 132 w 180"/>
                    <a:gd name="T3" fmla="*/ 180 w 18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80">
                      <a:moveTo>
                        <a:pt x="0" y="0"/>
                      </a:moveTo>
                      <a:lnTo>
                        <a:pt x="48" y="0"/>
                      </a:lnTo>
                      <a:lnTo>
                        <a:pt x="132" y="0"/>
                      </a:lnTo>
                      <a:lnTo>
                        <a:pt x="180" y="0"/>
                      </a:lnTo>
                    </a:path>
                  </a:pathLst>
                </a:custGeom>
                <a:solidFill>
                  <a:srgbClr val="F3C551"/>
                </a:solidFill>
                <a:ln w="28575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483" name="Freeform 707"/>
                <p:cNvSpPr>
                  <a:spLocks/>
                </p:cNvSpPr>
                <p:nvPr/>
              </p:nvSpPr>
              <p:spPr bwMode="auto">
                <a:xfrm>
                  <a:off x="6121968" y="2307771"/>
                  <a:ext cx="104245" cy="43543"/>
                </a:xfrm>
                <a:custGeom>
                  <a:avLst/>
                  <a:gdLst>
                    <a:gd name="T0" fmla="*/ 36 w 60"/>
                    <a:gd name="T1" fmla="*/ 18 h 24"/>
                    <a:gd name="T2" fmla="*/ 36 w 60"/>
                    <a:gd name="T3" fmla="*/ 24 h 24"/>
                    <a:gd name="T4" fmla="*/ 60 w 60"/>
                    <a:gd name="T5" fmla="*/ 12 h 24"/>
                    <a:gd name="T6" fmla="*/ 36 w 60"/>
                    <a:gd name="T7" fmla="*/ 0 h 24"/>
                    <a:gd name="T8" fmla="*/ 36 w 60"/>
                    <a:gd name="T9" fmla="*/ 12 h 24"/>
                    <a:gd name="T10" fmla="*/ 0 w 60"/>
                    <a:gd name="T11" fmla="*/ 12 h 24"/>
                    <a:gd name="T12" fmla="*/ 0 w 60"/>
                    <a:gd name="T13" fmla="*/ 18 h 24"/>
                    <a:gd name="T14" fmla="*/ 36 w 60"/>
                    <a:gd name="T15" fmla="*/ 18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0" h="24">
                      <a:moveTo>
                        <a:pt x="36" y="18"/>
                      </a:moveTo>
                      <a:lnTo>
                        <a:pt x="36" y="24"/>
                      </a:lnTo>
                      <a:lnTo>
                        <a:pt x="60" y="12"/>
                      </a:lnTo>
                      <a:lnTo>
                        <a:pt x="36" y="0"/>
                      </a:lnTo>
                      <a:lnTo>
                        <a:pt x="36" y="12"/>
                      </a:lnTo>
                      <a:lnTo>
                        <a:pt x="0" y="12"/>
                      </a:lnTo>
                      <a:lnTo>
                        <a:pt x="0" y="18"/>
                      </a:lnTo>
                      <a:lnTo>
                        <a:pt x="36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484" name="Freeform 708"/>
                <p:cNvSpPr>
                  <a:spLocks/>
                </p:cNvSpPr>
                <p:nvPr/>
              </p:nvSpPr>
              <p:spPr bwMode="auto">
                <a:xfrm>
                  <a:off x="6121968" y="2525486"/>
                  <a:ext cx="104245" cy="43543"/>
                </a:xfrm>
                <a:custGeom>
                  <a:avLst/>
                  <a:gdLst>
                    <a:gd name="T0" fmla="*/ 36 w 60"/>
                    <a:gd name="T1" fmla="*/ 18 h 24"/>
                    <a:gd name="T2" fmla="*/ 36 w 60"/>
                    <a:gd name="T3" fmla="*/ 24 h 24"/>
                    <a:gd name="T4" fmla="*/ 60 w 60"/>
                    <a:gd name="T5" fmla="*/ 12 h 24"/>
                    <a:gd name="T6" fmla="*/ 36 w 60"/>
                    <a:gd name="T7" fmla="*/ 0 h 24"/>
                    <a:gd name="T8" fmla="*/ 36 w 60"/>
                    <a:gd name="T9" fmla="*/ 6 h 24"/>
                    <a:gd name="T10" fmla="*/ 0 w 60"/>
                    <a:gd name="T11" fmla="*/ 6 h 24"/>
                    <a:gd name="T12" fmla="*/ 0 w 60"/>
                    <a:gd name="T13" fmla="*/ 18 h 24"/>
                    <a:gd name="T14" fmla="*/ 36 w 60"/>
                    <a:gd name="T15" fmla="*/ 18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0" h="24">
                      <a:moveTo>
                        <a:pt x="36" y="18"/>
                      </a:moveTo>
                      <a:lnTo>
                        <a:pt x="36" y="24"/>
                      </a:lnTo>
                      <a:lnTo>
                        <a:pt x="60" y="12"/>
                      </a:lnTo>
                      <a:lnTo>
                        <a:pt x="36" y="0"/>
                      </a:lnTo>
                      <a:lnTo>
                        <a:pt x="36" y="6"/>
                      </a:lnTo>
                      <a:lnTo>
                        <a:pt x="0" y="6"/>
                      </a:lnTo>
                      <a:lnTo>
                        <a:pt x="0" y="18"/>
                      </a:lnTo>
                      <a:lnTo>
                        <a:pt x="36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485" name="Freeform 709"/>
                <p:cNvSpPr>
                  <a:spLocks/>
                </p:cNvSpPr>
                <p:nvPr/>
              </p:nvSpPr>
              <p:spPr bwMode="auto">
                <a:xfrm>
                  <a:off x="5235882" y="2155371"/>
                  <a:ext cx="437831" cy="1814"/>
                </a:xfrm>
                <a:custGeom>
                  <a:avLst/>
                  <a:gdLst>
                    <a:gd name="T0" fmla="*/ 252 w 252"/>
                    <a:gd name="T1" fmla="*/ 186 w 252"/>
                    <a:gd name="T2" fmla="*/ 66 w 252"/>
                    <a:gd name="T3" fmla="*/ 0 w 25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52">
                      <a:moveTo>
                        <a:pt x="252" y="0"/>
                      </a:moveTo>
                      <a:lnTo>
                        <a:pt x="186" y="0"/>
                      </a:lnTo>
                      <a:lnTo>
                        <a:pt x="6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486" name="Freeform 710"/>
                <p:cNvSpPr>
                  <a:spLocks/>
                </p:cNvSpPr>
                <p:nvPr/>
              </p:nvSpPr>
              <p:spPr bwMode="auto">
                <a:xfrm>
                  <a:off x="5194183" y="2155371"/>
                  <a:ext cx="41698" cy="43543"/>
                </a:xfrm>
                <a:custGeom>
                  <a:avLst/>
                  <a:gdLst>
                    <a:gd name="T0" fmla="*/ 24 w 24"/>
                    <a:gd name="T1" fmla="*/ 0 h 24"/>
                    <a:gd name="T2" fmla="*/ 12 w 24"/>
                    <a:gd name="T3" fmla="*/ 0 h 24"/>
                    <a:gd name="T4" fmla="*/ 6 w 24"/>
                    <a:gd name="T5" fmla="*/ 12 h 24"/>
                    <a:gd name="T6" fmla="*/ 0 w 24"/>
                    <a:gd name="T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4" h="24">
                      <a:moveTo>
                        <a:pt x="24" y="0"/>
                      </a:moveTo>
                      <a:lnTo>
                        <a:pt x="12" y="0"/>
                      </a:lnTo>
                      <a:lnTo>
                        <a:pt x="6" y="12"/>
                      </a:lnTo>
                      <a:lnTo>
                        <a:pt x="0" y="24"/>
                      </a:lnTo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487" name="Freeform 711"/>
                <p:cNvSpPr>
                  <a:spLocks/>
                </p:cNvSpPr>
                <p:nvPr/>
              </p:nvSpPr>
              <p:spPr bwMode="auto">
                <a:xfrm>
                  <a:off x="5194183" y="2198914"/>
                  <a:ext cx="1737" cy="21771"/>
                </a:xfrm>
                <a:custGeom>
                  <a:avLst/>
                  <a:gdLst>
                    <a:gd name="T0" fmla="*/ 0 h 12"/>
                    <a:gd name="T1" fmla="*/ 0 h 12"/>
                    <a:gd name="T2" fmla="*/ 6 h 12"/>
                    <a:gd name="T3" fmla="*/ 12 h 1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488" name="Freeform 712"/>
                <p:cNvSpPr>
                  <a:spLocks/>
                </p:cNvSpPr>
                <p:nvPr/>
              </p:nvSpPr>
              <p:spPr bwMode="auto">
                <a:xfrm>
                  <a:off x="5235882" y="2155371"/>
                  <a:ext cx="437831" cy="1814"/>
                </a:xfrm>
                <a:custGeom>
                  <a:avLst/>
                  <a:gdLst>
                    <a:gd name="T0" fmla="*/ 252 w 252"/>
                    <a:gd name="T1" fmla="*/ 186 w 252"/>
                    <a:gd name="T2" fmla="*/ 66 w 252"/>
                    <a:gd name="T3" fmla="*/ 0 w 25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52">
                      <a:moveTo>
                        <a:pt x="252" y="0"/>
                      </a:moveTo>
                      <a:lnTo>
                        <a:pt x="186" y="0"/>
                      </a:lnTo>
                      <a:lnTo>
                        <a:pt x="6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8575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489" name="Freeform 713"/>
                <p:cNvSpPr>
                  <a:spLocks/>
                </p:cNvSpPr>
                <p:nvPr/>
              </p:nvSpPr>
              <p:spPr bwMode="auto">
                <a:xfrm>
                  <a:off x="5194183" y="2155371"/>
                  <a:ext cx="41698" cy="43543"/>
                </a:xfrm>
                <a:custGeom>
                  <a:avLst/>
                  <a:gdLst>
                    <a:gd name="T0" fmla="*/ 24 w 24"/>
                    <a:gd name="T1" fmla="*/ 0 h 24"/>
                    <a:gd name="T2" fmla="*/ 12 w 24"/>
                    <a:gd name="T3" fmla="*/ 0 h 24"/>
                    <a:gd name="T4" fmla="*/ 6 w 24"/>
                    <a:gd name="T5" fmla="*/ 12 h 24"/>
                    <a:gd name="T6" fmla="*/ 0 w 24"/>
                    <a:gd name="T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4" h="24">
                      <a:moveTo>
                        <a:pt x="24" y="0"/>
                      </a:moveTo>
                      <a:lnTo>
                        <a:pt x="12" y="0"/>
                      </a:lnTo>
                      <a:lnTo>
                        <a:pt x="6" y="12"/>
                      </a:lnTo>
                      <a:lnTo>
                        <a:pt x="0" y="24"/>
                      </a:lnTo>
                    </a:path>
                  </a:pathLst>
                </a:custGeom>
                <a:noFill/>
                <a:ln w="28575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490" name="Rectangle 714"/>
                <p:cNvSpPr>
                  <a:spLocks noChangeArrowheads="1"/>
                </p:cNvSpPr>
                <p:nvPr/>
              </p:nvSpPr>
              <p:spPr bwMode="auto">
                <a:xfrm>
                  <a:off x="5194183" y="2198914"/>
                  <a:ext cx="0" cy="10886"/>
                </a:xfrm>
                <a:prstGeom prst="rect">
                  <a:avLst/>
                </a:prstGeom>
                <a:noFill/>
                <a:ln w="28575">
                  <a:solidFill>
                    <a:srgbClr val="FFFF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491" name="Freeform 715"/>
                <p:cNvSpPr>
                  <a:spLocks/>
                </p:cNvSpPr>
                <p:nvPr/>
              </p:nvSpPr>
              <p:spPr bwMode="auto">
                <a:xfrm>
                  <a:off x="5058664" y="2492829"/>
                  <a:ext cx="72972" cy="32657"/>
                </a:xfrm>
                <a:custGeom>
                  <a:avLst/>
                  <a:gdLst>
                    <a:gd name="T0" fmla="*/ 0 w 42"/>
                    <a:gd name="T1" fmla="*/ 0 h 18"/>
                    <a:gd name="T2" fmla="*/ 42 w 42"/>
                    <a:gd name="T3" fmla="*/ 12 h 18"/>
                    <a:gd name="T4" fmla="*/ 0 w 42"/>
                    <a:gd name="T5" fmla="*/ 18 h 18"/>
                    <a:gd name="T6" fmla="*/ 0 w 42"/>
                    <a:gd name="T7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2" h="18">
                      <a:moveTo>
                        <a:pt x="0" y="0"/>
                      </a:moveTo>
                      <a:lnTo>
                        <a:pt x="42" y="12"/>
                      </a:lnTo>
                      <a:lnTo>
                        <a:pt x="0" y="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492" name="Freeform 716"/>
                <p:cNvSpPr>
                  <a:spLocks/>
                </p:cNvSpPr>
                <p:nvPr/>
              </p:nvSpPr>
              <p:spPr bwMode="auto">
                <a:xfrm>
                  <a:off x="5142061" y="2492829"/>
                  <a:ext cx="83396" cy="32657"/>
                </a:xfrm>
                <a:custGeom>
                  <a:avLst/>
                  <a:gdLst>
                    <a:gd name="T0" fmla="*/ 48 w 48"/>
                    <a:gd name="T1" fmla="*/ 0 h 18"/>
                    <a:gd name="T2" fmla="*/ 0 w 48"/>
                    <a:gd name="T3" fmla="*/ 12 h 18"/>
                    <a:gd name="T4" fmla="*/ 48 w 48"/>
                    <a:gd name="T5" fmla="*/ 18 h 18"/>
                    <a:gd name="T6" fmla="*/ 48 w 48"/>
                    <a:gd name="T7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18">
                      <a:moveTo>
                        <a:pt x="48" y="0"/>
                      </a:moveTo>
                      <a:lnTo>
                        <a:pt x="0" y="12"/>
                      </a:lnTo>
                      <a:lnTo>
                        <a:pt x="48" y="18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493" name="Freeform 717"/>
                <p:cNvSpPr>
                  <a:spLocks/>
                </p:cNvSpPr>
                <p:nvPr/>
              </p:nvSpPr>
              <p:spPr bwMode="auto">
                <a:xfrm>
                  <a:off x="5058664" y="2231571"/>
                  <a:ext cx="41698" cy="32657"/>
                </a:xfrm>
                <a:custGeom>
                  <a:avLst/>
                  <a:gdLst>
                    <a:gd name="T0" fmla="*/ 0 w 24"/>
                    <a:gd name="T1" fmla="*/ 0 h 18"/>
                    <a:gd name="T2" fmla="*/ 18 w 24"/>
                    <a:gd name="T3" fmla="*/ 18 h 18"/>
                    <a:gd name="T4" fmla="*/ 24 w 24"/>
                    <a:gd name="T5" fmla="*/ 0 h 18"/>
                    <a:gd name="T6" fmla="*/ 0 w 24"/>
                    <a:gd name="T7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4" h="18">
                      <a:moveTo>
                        <a:pt x="0" y="0"/>
                      </a:moveTo>
                      <a:lnTo>
                        <a:pt x="18" y="18"/>
                      </a:lnTo>
                      <a:lnTo>
                        <a:pt x="2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494" name="Freeform 718"/>
                <p:cNvSpPr>
                  <a:spLocks/>
                </p:cNvSpPr>
                <p:nvPr/>
              </p:nvSpPr>
              <p:spPr bwMode="auto">
                <a:xfrm>
                  <a:off x="5058664" y="2231571"/>
                  <a:ext cx="41698" cy="32657"/>
                </a:xfrm>
                <a:custGeom>
                  <a:avLst/>
                  <a:gdLst>
                    <a:gd name="T0" fmla="*/ 0 w 24"/>
                    <a:gd name="T1" fmla="*/ 0 h 18"/>
                    <a:gd name="T2" fmla="*/ 18 w 24"/>
                    <a:gd name="T3" fmla="*/ 18 h 18"/>
                    <a:gd name="T4" fmla="*/ 24 w 24"/>
                    <a:gd name="T5" fmla="*/ 0 h 18"/>
                    <a:gd name="T6" fmla="*/ 0 w 24"/>
                    <a:gd name="T7" fmla="*/ 0 h 18"/>
                    <a:gd name="T8" fmla="*/ 0 w 24"/>
                    <a:gd name="T9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18">
                      <a:moveTo>
                        <a:pt x="0" y="0"/>
                      </a:moveTo>
                      <a:lnTo>
                        <a:pt x="18" y="18"/>
                      </a:lnTo>
                      <a:lnTo>
                        <a:pt x="24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495" name="Freeform 719"/>
                <p:cNvSpPr>
                  <a:spLocks/>
                </p:cNvSpPr>
                <p:nvPr/>
              </p:nvSpPr>
              <p:spPr bwMode="auto">
                <a:xfrm>
                  <a:off x="5173334" y="2231571"/>
                  <a:ext cx="41698" cy="32657"/>
                </a:xfrm>
                <a:custGeom>
                  <a:avLst/>
                  <a:gdLst>
                    <a:gd name="T0" fmla="*/ 0 w 24"/>
                    <a:gd name="T1" fmla="*/ 0 h 18"/>
                    <a:gd name="T2" fmla="*/ 12 w 24"/>
                    <a:gd name="T3" fmla="*/ 18 h 18"/>
                    <a:gd name="T4" fmla="*/ 24 w 24"/>
                    <a:gd name="T5" fmla="*/ 0 h 18"/>
                    <a:gd name="T6" fmla="*/ 0 w 24"/>
                    <a:gd name="T7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4" h="18">
                      <a:moveTo>
                        <a:pt x="0" y="0"/>
                      </a:moveTo>
                      <a:lnTo>
                        <a:pt x="12" y="18"/>
                      </a:lnTo>
                      <a:lnTo>
                        <a:pt x="2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496" name="Freeform 720"/>
                <p:cNvSpPr>
                  <a:spLocks/>
                </p:cNvSpPr>
                <p:nvPr/>
              </p:nvSpPr>
              <p:spPr bwMode="auto">
                <a:xfrm>
                  <a:off x="5173334" y="2231571"/>
                  <a:ext cx="41698" cy="32657"/>
                </a:xfrm>
                <a:custGeom>
                  <a:avLst/>
                  <a:gdLst>
                    <a:gd name="T0" fmla="*/ 0 w 24"/>
                    <a:gd name="T1" fmla="*/ 0 h 18"/>
                    <a:gd name="T2" fmla="*/ 12 w 24"/>
                    <a:gd name="T3" fmla="*/ 18 h 18"/>
                    <a:gd name="T4" fmla="*/ 24 w 24"/>
                    <a:gd name="T5" fmla="*/ 0 h 18"/>
                    <a:gd name="T6" fmla="*/ 0 w 24"/>
                    <a:gd name="T7" fmla="*/ 0 h 18"/>
                    <a:gd name="T8" fmla="*/ 0 w 24"/>
                    <a:gd name="T9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18">
                      <a:moveTo>
                        <a:pt x="0" y="0"/>
                      </a:moveTo>
                      <a:lnTo>
                        <a:pt x="12" y="18"/>
                      </a:lnTo>
                      <a:lnTo>
                        <a:pt x="24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497" name="Freeform 721"/>
                <p:cNvSpPr>
                  <a:spLocks/>
                </p:cNvSpPr>
                <p:nvPr/>
              </p:nvSpPr>
              <p:spPr bwMode="auto">
                <a:xfrm>
                  <a:off x="4610409" y="2155371"/>
                  <a:ext cx="437831" cy="1814"/>
                </a:xfrm>
                <a:custGeom>
                  <a:avLst/>
                  <a:gdLst>
                    <a:gd name="T0" fmla="*/ 0 w 252"/>
                    <a:gd name="T1" fmla="*/ 66 w 252"/>
                    <a:gd name="T2" fmla="*/ 186 w 252"/>
                    <a:gd name="T3" fmla="*/ 252 w 25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52">
                      <a:moveTo>
                        <a:pt x="0" y="0"/>
                      </a:moveTo>
                      <a:lnTo>
                        <a:pt x="66" y="0"/>
                      </a:lnTo>
                      <a:lnTo>
                        <a:pt x="186" y="0"/>
                      </a:lnTo>
                      <a:lnTo>
                        <a:pt x="252" y="0"/>
                      </a:lnTo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498" name="Freeform 722"/>
                <p:cNvSpPr>
                  <a:spLocks/>
                </p:cNvSpPr>
                <p:nvPr/>
              </p:nvSpPr>
              <p:spPr bwMode="auto">
                <a:xfrm>
                  <a:off x="5048240" y="2155371"/>
                  <a:ext cx="41698" cy="43543"/>
                </a:xfrm>
                <a:custGeom>
                  <a:avLst/>
                  <a:gdLst>
                    <a:gd name="T0" fmla="*/ 0 w 24"/>
                    <a:gd name="T1" fmla="*/ 0 h 24"/>
                    <a:gd name="T2" fmla="*/ 12 w 24"/>
                    <a:gd name="T3" fmla="*/ 0 h 24"/>
                    <a:gd name="T4" fmla="*/ 18 w 24"/>
                    <a:gd name="T5" fmla="*/ 12 h 24"/>
                    <a:gd name="T6" fmla="*/ 24 w 24"/>
                    <a:gd name="T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4" h="24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18" y="12"/>
                      </a:lnTo>
                      <a:lnTo>
                        <a:pt x="24" y="24"/>
                      </a:lnTo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499" name="Freeform 723"/>
                <p:cNvSpPr>
                  <a:spLocks/>
                </p:cNvSpPr>
                <p:nvPr/>
              </p:nvSpPr>
              <p:spPr bwMode="auto">
                <a:xfrm>
                  <a:off x="5089938" y="2198914"/>
                  <a:ext cx="1737" cy="21771"/>
                </a:xfrm>
                <a:custGeom>
                  <a:avLst/>
                  <a:gdLst>
                    <a:gd name="T0" fmla="*/ 0 h 12"/>
                    <a:gd name="T1" fmla="*/ 0 h 12"/>
                    <a:gd name="T2" fmla="*/ 6 h 12"/>
                    <a:gd name="T3" fmla="*/ 12 h 1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500" name="Freeform 724"/>
                <p:cNvSpPr>
                  <a:spLocks/>
                </p:cNvSpPr>
                <p:nvPr/>
              </p:nvSpPr>
              <p:spPr bwMode="auto">
                <a:xfrm>
                  <a:off x="4610409" y="2155371"/>
                  <a:ext cx="437831" cy="1814"/>
                </a:xfrm>
                <a:custGeom>
                  <a:avLst/>
                  <a:gdLst>
                    <a:gd name="T0" fmla="*/ 0 w 252"/>
                    <a:gd name="T1" fmla="*/ 66 w 252"/>
                    <a:gd name="T2" fmla="*/ 186 w 252"/>
                    <a:gd name="T3" fmla="*/ 252 w 25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52">
                      <a:moveTo>
                        <a:pt x="0" y="0"/>
                      </a:moveTo>
                      <a:lnTo>
                        <a:pt x="66" y="0"/>
                      </a:lnTo>
                      <a:lnTo>
                        <a:pt x="186" y="0"/>
                      </a:lnTo>
                      <a:lnTo>
                        <a:pt x="252" y="0"/>
                      </a:lnTo>
                    </a:path>
                  </a:pathLst>
                </a:custGeom>
                <a:noFill/>
                <a:ln w="28575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501" name="Freeform 725"/>
                <p:cNvSpPr>
                  <a:spLocks/>
                </p:cNvSpPr>
                <p:nvPr/>
              </p:nvSpPr>
              <p:spPr bwMode="auto">
                <a:xfrm>
                  <a:off x="5048240" y="2155371"/>
                  <a:ext cx="41698" cy="43543"/>
                </a:xfrm>
                <a:custGeom>
                  <a:avLst/>
                  <a:gdLst>
                    <a:gd name="T0" fmla="*/ 0 w 24"/>
                    <a:gd name="T1" fmla="*/ 0 h 24"/>
                    <a:gd name="T2" fmla="*/ 12 w 24"/>
                    <a:gd name="T3" fmla="*/ 0 h 24"/>
                    <a:gd name="T4" fmla="*/ 18 w 24"/>
                    <a:gd name="T5" fmla="*/ 12 h 24"/>
                    <a:gd name="T6" fmla="*/ 24 w 24"/>
                    <a:gd name="T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4" h="24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18" y="12"/>
                      </a:lnTo>
                      <a:lnTo>
                        <a:pt x="24" y="24"/>
                      </a:lnTo>
                    </a:path>
                  </a:pathLst>
                </a:custGeom>
                <a:noFill/>
                <a:ln w="28575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502" name="Rectangle 726"/>
                <p:cNvSpPr>
                  <a:spLocks noChangeArrowheads="1"/>
                </p:cNvSpPr>
                <p:nvPr/>
              </p:nvSpPr>
              <p:spPr bwMode="auto">
                <a:xfrm>
                  <a:off x="5089938" y="2198914"/>
                  <a:ext cx="0" cy="10886"/>
                </a:xfrm>
                <a:prstGeom prst="rect">
                  <a:avLst/>
                </a:prstGeom>
                <a:noFill/>
                <a:ln w="28575">
                  <a:solidFill>
                    <a:srgbClr val="FFFF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503" name="Line 727"/>
                <p:cNvSpPr>
                  <a:spLocks noChangeShapeType="1"/>
                </p:cNvSpPr>
                <p:nvPr/>
              </p:nvSpPr>
              <p:spPr bwMode="auto">
                <a:xfrm flipV="1">
                  <a:off x="5131636" y="2209800"/>
                  <a:ext cx="1737" cy="34834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76504" name="Rectangle 728"/>
            <p:cNvSpPr>
              <a:spLocks noChangeArrowheads="1"/>
            </p:cNvSpPr>
            <p:nvPr/>
          </p:nvSpPr>
          <p:spPr bwMode="auto">
            <a:xfrm>
              <a:off x="6119984" y="1937657"/>
              <a:ext cx="1011180" cy="5225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33A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33AB"/>
                    </a:outerShdw>
                  </a:effectLst>
                </a14:hiddenEffects>
              </a:ext>
            </a:extLst>
          </p:spPr>
          <p:txBody>
            <a:bodyPr lIns="252000" tIns="0" rIns="0" bIns="0" anchor="ctr"/>
            <a:lstStyle/>
            <a:p>
              <a:pPr algn="ctr" eaLnBrk="0" hangingPunct="0"/>
              <a:r>
                <a:rPr lang="fr-FR" altLang="en-US" sz="1000" b="1" dirty="0" err="1">
                  <a:solidFill>
                    <a:schemeClr val="tx2"/>
                  </a:solidFill>
                  <a:latin typeface="Arial" pitchFamily="34" charset="0"/>
                </a:rPr>
                <a:t>Solvent</a:t>
              </a:r>
              <a:endParaRPr lang="fr-FR" altLang="en-US" sz="1000" b="1" dirty="0">
                <a:solidFill>
                  <a:schemeClr val="tx2"/>
                </a:solidFill>
                <a:latin typeface="Arial" pitchFamily="34" charset="0"/>
              </a:endParaRPr>
            </a:p>
            <a:p>
              <a:pPr algn="ctr" eaLnBrk="0" hangingPunct="0"/>
              <a:r>
                <a:rPr lang="fr-FR" altLang="en-US" sz="1000" b="1" dirty="0">
                  <a:solidFill>
                    <a:schemeClr val="tx2"/>
                  </a:solidFill>
                  <a:latin typeface="Arial" pitchFamily="34" charset="0"/>
                </a:rPr>
                <a:t>In</a:t>
              </a:r>
            </a:p>
          </p:txBody>
        </p:sp>
        <p:sp>
          <p:nvSpPr>
            <p:cNvPr id="76505" name="Rectangle 729"/>
            <p:cNvSpPr>
              <a:spLocks noChangeArrowheads="1"/>
            </p:cNvSpPr>
            <p:nvPr/>
          </p:nvSpPr>
          <p:spPr bwMode="auto">
            <a:xfrm>
              <a:off x="6106084" y="1366157"/>
              <a:ext cx="1567156" cy="5225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33A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33AB"/>
                    </a:outerShdw>
                  </a:effectLst>
                </a14:hiddenEffects>
              </a:ext>
            </a:extLst>
          </p:spPr>
          <p:txBody>
            <a:bodyPr lIns="252000" tIns="0" rIns="0" bIns="0" anchor="ctr"/>
            <a:lstStyle/>
            <a:p>
              <a:pPr algn="ctr" eaLnBrk="0" hangingPunct="0"/>
              <a:r>
                <a:rPr lang="fr-FR" altLang="en-US" sz="1000" b="1">
                  <a:solidFill>
                    <a:schemeClr val="tx2"/>
                  </a:solidFill>
                  <a:latin typeface="Arial" pitchFamily="34" charset="0"/>
                </a:rPr>
                <a:t>Feed </a:t>
              </a:r>
            </a:p>
            <a:p>
              <a:pPr algn="ctr" eaLnBrk="0" hangingPunct="0"/>
              <a:r>
                <a:rPr lang="fr-FR" altLang="en-US" sz="1000" b="1">
                  <a:solidFill>
                    <a:schemeClr val="tx2"/>
                  </a:solidFill>
                  <a:latin typeface="Arial" pitchFamily="34" charset="0"/>
                </a:rPr>
                <a:t>Aqueous Phase</a:t>
              </a:r>
            </a:p>
            <a:p>
              <a:pPr algn="ctr" eaLnBrk="0" hangingPunct="0"/>
              <a:r>
                <a:rPr lang="fr-FR" altLang="en-US" sz="1000" b="1">
                  <a:solidFill>
                    <a:schemeClr val="tx2"/>
                  </a:solidFill>
                  <a:latin typeface="Arial" pitchFamily="34" charset="0"/>
                </a:rPr>
                <a:t>U+Pu+FP*</a:t>
              </a:r>
            </a:p>
          </p:txBody>
        </p:sp>
        <p:sp>
          <p:nvSpPr>
            <p:cNvPr id="76506" name="Rectangle 730"/>
            <p:cNvSpPr>
              <a:spLocks noChangeArrowheads="1"/>
            </p:cNvSpPr>
            <p:nvPr/>
          </p:nvSpPr>
          <p:spPr bwMode="auto">
            <a:xfrm>
              <a:off x="8062829" y="1651000"/>
              <a:ext cx="1233571" cy="6966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33A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33AB"/>
                    </a:outerShdw>
                  </a:effectLst>
                </a14:hiddenEffects>
              </a:ext>
            </a:extLst>
          </p:spPr>
          <p:txBody>
            <a:bodyPr lIns="252000" tIns="0" rIns="0" bIns="0" anchor="ctr">
              <a:spAutoFit/>
            </a:bodyPr>
            <a:lstStyle/>
            <a:p>
              <a:pPr eaLnBrk="0" hangingPunct="0"/>
              <a:r>
                <a:rPr lang="fr-FR" altLang="en-US" sz="1000" b="1" dirty="0" err="1">
                  <a:solidFill>
                    <a:schemeClr val="tx2"/>
                  </a:solidFill>
                  <a:latin typeface="Arial" pitchFamily="34" charset="0"/>
                </a:rPr>
                <a:t>Solvent</a:t>
              </a:r>
              <a:endParaRPr lang="fr-FR" altLang="en-US" sz="1000" b="1" dirty="0">
                <a:solidFill>
                  <a:schemeClr val="tx2"/>
                </a:solidFill>
                <a:latin typeface="Arial" pitchFamily="34" charset="0"/>
              </a:endParaRPr>
            </a:p>
            <a:p>
              <a:pPr eaLnBrk="0" hangingPunct="0"/>
              <a:r>
                <a:rPr lang="fr-FR" altLang="en-US" sz="1000" b="1" dirty="0">
                  <a:solidFill>
                    <a:schemeClr val="tx2"/>
                  </a:solidFill>
                  <a:latin typeface="Arial" pitchFamily="34" charset="0"/>
                </a:rPr>
                <a:t>Out</a:t>
              </a:r>
            </a:p>
            <a:p>
              <a:pPr eaLnBrk="0" hangingPunct="0"/>
              <a:r>
                <a:rPr lang="fr-FR" altLang="en-US" sz="1000" b="1" dirty="0" err="1">
                  <a:solidFill>
                    <a:schemeClr val="tx2"/>
                  </a:solidFill>
                  <a:latin typeface="Arial" pitchFamily="34" charset="0"/>
                </a:rPr>
                <a:t>Loaded</a:t>
              </a:r>
              <a:r>
                <a:rPr lang="fr-FR" altLang="en-US" sz="1000" b="1" dirty="0">
                  <a:solidFill>
                    <a:schemeClr val="tx2"/>
                  </a:solidFill>
                  <a:latin typeface="Arial" pitchFamily="34" charset="0"/>
                </a:rPr>
                <a:t> </a:t>
              </a:r>
              <a:r>
                <a:rPr lang="fr-FR" altLang="en-US" sz="1000" b="1" dirty="0" err="1">
                  <a:solidFill>
                    <a:schemeClr val="tx2"/>
                  </a:solidFill>
                  <a:latin typeface="Arial" pitchFamily="34" charset="0"/>
                </a:rPr>
                <a:t>with</a:t>
              </a:r>
              <a:r>
                <a:rPr lang="fr-FR" altLang="en-US" sz="1000" b="1" dirty="0">
                  <a:solidFill>
                    <a:schemeClr val="tx2"/>
                  </a:solidFill>
                  <a:latin typeface="Arial" pitchFamily="34" charset="0"/>
                </a:rPr>
                <a:t> </a:t>
              </a:r>
              <a:r>
                <a:rPr lang="fr-FR" altLang="en-US" sz="1000" b="1" dirty="0" err="1">
                  <a:solidFill>
                    <a:schemeClr val="tx2"/>
                  </a:solidFill>
                  <a:latin typeface="Arial" pitchFamily="34" charset="0"/>
                </a:rPr>
                <a:t>U+Pu</a:t>
              </a:r>
              <a:endParaRPr lang="fr-FR" altLang="en-US" sz="1000" b="1" dirty="0">
                <a:solidFill>
                  <a:schemeClr val="tx2"/>
                </a:solidFill>
                <a:latin typeface="Arial" pitchFamily="34" charset="0"/>
              </a:endParaRPr>
            </a:p>
          </p:txBody>
        </p:sp>
        <p:sp>
          <p:nvSpPr>
            <p:cNvPr id="76507" name="Rectangle 731"/>
            <p:cNvSpPr>
              <a:spLocks noChangeArrowheads="1"/>
            </p:cNvSpPr>
            <p:nvPr/>
          </p:nvSpPr>
          <p:spPr bwMode="auto">
            <a:xfrm>
              <a:off x="7549883" y="2224314"/>
              <a:ext cx="1316967" cy="9289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33A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33AB"/>
                    </a:outerShdw>
                  </a:effectLst>
                </a14:hiddenEffects>
              </a:ext>
            </a:extLst>
          </p:spPr>
          <p:txBody>
            <a:bodyPr lIns="252000" tIns="0" rIns="0" bIns="0" anchor="ctr"/>
            <a:lstStyle/>
            <a:p>
              <a:pPr eaLnBrk="0" hangingPunct="0"/>
              <a:r>
                <a:rPr lang="fr-FR" altLang="en-US" sz="1000" b="1">
                  <a:solidFill>
                    <a:schemeClr val="tx2"/>
                  </a:solidFill>
                  <a:latin typeface="Arial" pitchFamily="34" charset="0"/>
                </a:rPr>
                <a:t>Exit</a:t>
              </a:r>
            </a:p>
            <a:p>
              <a:pPr eaLnBrk="0" hangingPunct="0"/>
              <a:r>
                <a:rPr lang="fr-FR" altLang="en-US" sz="1000" b="1">
                  <a:solidFill>
                    <a:schemeClr val="tx2"/>
                  </a:solidFill>
                  <a:latin typeface="Arial" pitchFamily="34" charset="0"/>
                </a:rPr>
                <a:t>raffinate FP*</a:t>
              </a:r>
            </a:p>
          </p:txBody>
        </p:sp>
        <p:sp>
          <p:nvSpPr>
            <p:cNvPr id="76508" name="Freeform 732"/>
            <p:cNvSpPr>
              <a:spLocks/>
            </p:cNvSpPr>
            <p:nvPr/>
          </p:nvSpPr>
          <p:spPr bwMode="auto">
            <a:xfrm>
              <a:off x="7077304" y="1915886"/>
              <a:ext cx="875661" cy="489857"/>
            </a:xfrm>
            <a:custGeom>
              <a:avLst/>
              <a:gdLst>
                <a:gd name="T0" fmla="*/ 0 w 504"/>
                <a:gd name="T1" fmla="*/ 270 h 270"/>
                <a:gd name="T2" fmla="*/ 336 w 504"/>
                <a:gd name="T3" fmla="*/ 0 h 270"/>
                <a:gd name="T4" fmla="*/ 504 w 504"/>
                <a:gd name="T5" fmla="*/ 0 h 270"/>
                <a:gd name="T6" fmla="*/ 234 w 504"/>
                <a:gd name="T7" fmla="*/ 270 h 270"/>
                <a:gd name="T8" fmla="*/ 0 w 504"/>
                <a:gd name="T9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270">
                  <a:moveTo>
                    <a:pt x="0" y="270"/>
                  </a:moveTo>
                  <a:lnTo>
                    <a:pt x="336" y="0"/>
                  </a:lnTo>
                  <a:lnTo>
                    <a:pt x="504" y="0"/>
                  </a:lnTo>
                  <a:lnTo>
                    <a:pt x="234" y="270"/>
                  </a:lnTo>
                  <a:lnTo>
                    <a:pt x="0" y="270"/>
                  </a:lnTo>
                  <a:close/>
                </a:path>
              </a:pathLst>
            </a:custGeom>
            <a:solidFill>
              <a:srgbClr val="F3C5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509" name="Freeform 733"/>
            <p:cNvSpPr>
              <a:spLocks/>
            </p:cNvSpPr>
            <p:nvPr/>
          </p:nvSpPr>
          <p:spPr bwMode="auto">
            <a:xfrm>
              <a:off x="6973058" y="2405743"/>
              <a:ext cx="510803" cy="261257"/>
            </a:xfrm>
            <a:custGeom>
              <a:avLst/>
              <a:gdLst>
                <a:gd name="T0" fmla="*/ 294 w 294"/>
                <a:gd name="T1" fmla="*/ 144 h 144"/>
                <a:gd name="T2" fmla="*/ 294 w 294"/>
                <a:gd name="T3" fmla="*/ 0 h 144"/>
                <a:gd name="T4" fmla="*/ 0 w 294"/>
                <a:gd name="T5" fmla="*/ 0 h 144"/>
                <a:gd name="T6" fmla="*/ 0 w 294"/>
                <a:gd name="T7" fmla="*/ 144 h 144"/>
                <a:gd name="T8" fmla="*/ 294 w 294"/>
                <a:gd name="T9" fmla="*/ 144 h 144"/>
                <a:gd name="T10" fmla="*/ 294 w 294"/>
                <a:gd name="T11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4" h="144">
                  <a:moveTo>
                    <a:pt x="294" y="144"/>
                  </a:moveTo>
                  <a:lnTo>
                    <a:pt x="294" y="0"/>
                  </a:lnTo>
                  <a:lnTo>
                    <a:pt x="0" y="0"/>
                  </a:lnTo>
                  <a:lnTo>
                    <a:pt x="0" y="144"/>
                  </a:lnTo>
                  <a:lnTo>
                    <a:pt x="294" y="144"/>
                  </a:lnTo>
                  <a:lnTo>
                    <a:pt x="294" y="144"/>
                  </a:lnTo>
                </a:path>
              </a:pathLst>
            </a:custGeom>
            <a:solidFill>
              <a:srgbClr val="A5A6C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510" name="Freeform 734"/>
            <p:cNvSpPr>
              <a:spLocks/>
            </p:cNvSpPr>
            <p:nvPr/>
          </p:nvSpPr>
          <p:spPr bwMode="auto">
            <a:xfrm>
              <a:off x="6973058" y="1850571"/>
              <a:ext cx="688020" cy="555171"/>
            </a:xfrm>
            <a:custGeom>
              <a:avLst/>
              <a:gdLst>
                <a:gd name="T0" fmla="*/ 0 w 396"/>
                <a:gd name="T1" fmla="*/ 306 h 306"/>
                <a:gd name="T2" fmla="*/ 396 w 396"/>
                <a:gd name="T3" fmla="*/ 0 h 306"/>
                <a:gd name="T4" fmla="*/ 0 w 396"/>
                <a:gd name="T5" fmla="*/ 30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6" h="306">
                  <a:moveTo>
                    <a:pt x="0" y="306"/>
                  </a:moveTo>
                  <a:lnTo>
                    <a:pt x="396" y="0"/>
                  </a:lnTo>
                  <a:lnTo>
                    <a:pt x="0" y="306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511" name="Line 735"/>
            <p:cNvSpPr>
              <a:spLocks noChangeShapeType="1"/>
            </p:cNvSpPr>
            <p:nvPr/>
          </p:nvSpPr>
          <p:spPr bwMode="auto">
            <a:xfrm flipV="1">
              <a:off x="6973058" y="1850571"/>
              <a:ext cx="688020" cy="555171"/>
            </a:xfrm>
            <a:prstGeom prst="line">
              <a:avLst/>
            </a:prstGeom>
            <a:noFill/>
            <a:ln w="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512" name="Freeform 736"/>
            <p:cNvSpPr>
              <a:spLocks/>
            </p:cNvSpPr>
            <p:nvPr/>
          </p:nvSpPr>
          <p:spPr bwMode="auto">
            <a:xfrm>
              <a:off x="7661078" y="1850571"/>
              <a:ext cx="364859" cy="65314"/>
            </a:xfrm>
            <a:custGeom>
              <a:avLst/>
              <a:gdLst>
                <a:gd name="T0" fmla="*/ 210 w 210"/>
                <a:gd name="T1" fmla="*/ 0 h 36"/>
                <a:gd name="T2" fmla="*/ 0 w 210"/>
                <a:gd name="T3" fmla="*/ 0 h 36"/>
                <a:gd name="T4" fmla="*/ 0 w 210"/>
                <a:gd name="T5" fmla="*/ 36 h 36"/>
                <a:gd name="T6" fmla="*/ 168 w 210"/>
                <a:gd name="T7" fmla="*/ 36 h 36"/>
                <a:gd name="T8" fmla="*/ 210 w 210"/>
                <a:gd name="T9" fmla="*/ 0 h 36"/>
                <a:gd name="T10" fmla="*/ 210 w 210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0" h="36">
                  <a:moveTo>
                    <a:pt x="210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168" y="36"/>
                  </a:lnTo>
                  <a:lnTo>
                    <a:pt x="210" y="0"/>
                  </a:lnTo>
                  <a:lnTo>
                    <a:pt x="210" y="0"/>
                  </a:lnTo>
                </a:path>
              </a:pathLst>
            </a:custGeom>
            <a:solidFill>
              <a:srgbClr val="A5A6C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513" name="Freeform 737"/>
            <p:cNvSpPr>
              <a:spLocks/>
            </p:cNvSpPr>
            <p:nvPr/>
          </p:nvSpPr>
          <p:spPr bwMode="auto">
            <a:xfrm>
              <a:off x="7483861" y="1850571"/>
              <a:ext cx="542076" cy="816429"/>
            </a:xfrm>
            <a:custGeom>
              <a:avLst/>
              <a:gdLst>
                <a:gd name="T0" fmla="*/ 0 w 312"/>
                <a:gd name="T1" fmla="*/ 450 h 450"/>
                <a:gd name="T2" fmla="*/ 312 w 312"/>
                <a:gd name="T3" fmla="*/ 102 h 450"/>
                <a:gd name="T4" fmla="*/ 312 w 312"/>
                <a:gd name="T5" fmla="*/ 0 h 450"/>
                <a:gd name="T6" fmla="*/ 0 w 312"/>
                <a:gd name="T7" fmla="*/ 306 h 450"/>
                <a:gd name="T8" fmla="*/ 0 w 312"/>
                <a:gd name="T9" fmla="*/ 45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450">
                  <a:moveTo>
                    <a:pt x="0" y="450"/>
                  </a:moveTo>
                  <a:lnTo>
                    <a:pt x="312" y="102"/>
                  </a:lnTo>
                  <a:lnTo>
                    <a:pt x="312" y="0"/>
                  </a:lnTo>
                  <a:lnTo>
                    <a:pt x="0" y="306"/>
                  </a:lnTo>
                  <a:lnTo>
                    <a:pt x="0" y="450"/>
                  </a:lnTo>
                  <a:close/>
                </a:path>
              </a:pathLst>
            </a:custGeom>
            <a:solidFill>
              <a:srgbClr val="A5A6C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514" name="Freeform 738"/>
            <p:cNvSpPr>
              <a:spLocks/>
            </p:cNvSpPr>
            <p:nvPr/>
          </p:nvSpPr>
          <p:spPr bwMode="auto">
            <a:xfrm>
              <a:off x="7556833" y="1807029"/>
              <a:ext cx="125094" cy="1814"/>
            </a:xfrm>
            <a:custGeom>
              <a:avLst/>
              <a:gdLst>
                <a:gd name="T0" fmla="*/ 0 w 72"/>
                <a:gd name="T1" fmla="*/ 18 w 72"/>
                <a:gd name="T2" fmla="*/ 54 w 72"/>
                <a:gd name="T3" fmla="*/ 72 w 7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72">
                  <a:moveTo>
                    <a:pt x="0" y="0"/>
                  </a:moveTo>
                  <a:lnTo>
                    <a:pt x="18" y="0"/>
                  </a:lnTo>
                  <a:lnTo>
                    <a:pt x="54" y="0"/>
                  </a:lnTo>
                  <a:lnTo>
                    <a:pt x="72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515" name="Freeform 739"/>
            <p:cNvSpPr>
              <a:spLocks/>
            </p:cNvSpPr>
            <p:nvPr/>
          </p:nvSpPr>
          <p:spPr bwMode="auto">
            <a:xfrm>
              <a:off x="7681927" y="1807029"/>
              <a:ext cx="31274" cy="32657"/>
            </a:xfrm>
            <a:custGeom>
              <a:avLst/>
              <a:gdLst>
                <a:gd name="T0" fmla="*/ 0 w 18"/>
                <a:gd name="T1" fmla="*/ 0 h 18"/>
                <a:gd name="T2" fmla="*/ 12 w 18"/>
                <a:gd name="T3" fmla="*/ 0 h 18"/>
                <a:gd name="T4" fmla="*/ 18 w 18"/>
                <a:gd name="T5" fmla="*/ 6 h 18"/>
                <a:gd name="T6" fmla="*/ 18 w 18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8">
                  <a:moveTo>
                    <a:pt x="0" y="0"/>
                  </a:moveTo>
                  <a:lnTo>
                    <a:pt x="12" y="0"/>
                  </a:lnTo>
                  <a:lnTo>
                    <a:pt x="18" y="6"/>
                  </a:lnTo>
                  <a:lnTo>
                    <a:pt x="18" y="1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516" name="Rectangle 740"/>
            <p:cNvSpPr>
              <a:spLocks noChangeArrowheads="1"/>
            </p:cNvSpPr>
            <p:nvPr/>
          </p:nvSpPr>
          <p:spPr bwMode="auto">
            <a:xfrm>
              <a:off x="7713201" y="1839686"/>
              <a:ext cx="0" cy="1088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517" name="Freeform 741"/>
            <p:cNvSpPr>
              <a:spLocks/>
            </p:cNvSpPr>
            <p:nvPr/>
          </p:nvSpPr>
          <p:spPr bwMode="auto">
            <a:xfrm>
              <a:off x="7431738" y="1807029"/>
              <a:ext cx="250189" cy="1814"/>
            </a:xfrm>
            <a:custGeom>
              <a:avLst/>
              <a:gdLst>
                <a:gd name="T0" fmla="*/ 0 w 144"/>
                <a:gd name="T1" fmla="*/ 36 w 144"/>
                <a:gd name="T2" fmla="*/ 108 w 144"/>
                <a:gd name="T3" fmla="*/ 144 w 1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4">
                  <a:moveTo>
                    <a:pt x="0" y="0"/>
                  </a:moveTo>
                  <a:lnTo>
                    <a:pt x="36" y="0"/>
                  </a:lnTo>
                  <a:lnTo>
                    <a:pt x="108" y="0"/>
                  </a:lnTo>
                  <a:lnTo>
                    <a:pt x="144" y="0"/>
                  </a:lnTo>
                </a:path>
              </a:pathLst>
            </a:custGeom>
            <a:noFill/>
            <a:ln w="476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518" name="Freeform 742"/>
            <p:cNvSpPr>
              <a:spLocks/>
            </p:cNvSpPr>
            <p:nvPr/>
          </p:nvSpPr>
          <p:spPr bwMode="auto">
            <a:xfrm>
              <a:off x="7681927" y="1807029"/>
              <a:ext cx="31274" cy="32657"/>
            </a:xfrm>
            <a:custGeom>
              <a:avLst/>
              <a:gdLst>
                <a:gd name="T0" fmla="*/ 0 w 18"/>
                <a:gd name="T1" fmla="*/ 0 h 18"/>
                <a:gd name="T2" fmla="*/ 12 w 18"/>
                <a:gd name="T3" fmla="*/ 0 h 18"/>
                <a:gd name="T4" fmla="*/ 18 w 18"/>
                <a:gd name="T5" fmla="*/ 6 h 18"/>
                <a:gd name="T6" fmla="*/ 18 w 18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8">
                  <a:moveTo>
                    <a:pt x="0" y="0"/>
                  </a:moveTo>
                  <a:lnTo>
                    <a:pt x="12" y="0"/>
                  </a:lnTo>
                  <a:lnTo>
                    <a:pt x="18" y="6"/>
                  </a:lnTo>
                  <a:lnTo>
                    <a:pt x="18" y="18"/>
                  </a:lnTo>
                </a:path>
              </a:pathLst>
            </a:custGeom>
            <a:noFill/>
            <a:ln w="476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519" name="Freeform 743"/>
            <p:cNvSpPr>
              <a:spLocks/>
            </p:cNvSpPr>
            <p:nvPr/>
          </p:nvSpPr>
          <p:spPr bwMode="auto">
            <a:xfrm>
              <a:off x="7713201" y="1839686"/>
              <a:ext cx="1737" cy="43543"/>
            </a:xfrm>
            <a:custGeom>
              <a:avLst/>
              <a:gdLst>
                <a:gd name="T0" fmla="*/ 0 h 24"/>
                <a:gd name="T1" fmla="*/ 6 h 24"/>
                <a:gd name="T2" fmla="*/ 12 h 24"/>
                <a:gd name="T3" fmla="*/ 24 h 2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4">
                  <a:moveTo>
                    <a:pt x="0" y="0"/>
                  </a:moveTo>
                  <a:lnTo>
                    <a:pt x="0" y="6"/>
                  </a:lnTo>
                  <a:lnTo>
                    <a:pt x="0" y="12"/>
                  </a:lnTo>
                  <a:lnTo>
                    <a:pt x="0" y="24"/>
                  </a:lnTo>
                </a:path>
              </a:pathLst>
            </a:custGeom>
            <a:noFill/>
            <a:ln w="476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520" name="Freeform 744"/>
            <p:cNvSpPr>
              <a:spLocks/>
            </p:cNvSpPr>
            <p:nvPr/>
          </p:nvSpPr>
          <p:spPr bwMode="auto">
            <a:xfrm>
              <a:off x="7744475" y="1763486"/>
              <a:ext cx="41698" cy="54429"/>
            </a:xfrm>
            <a:custGeom>
              <a:avLst/>
              <a:gdLst>
                <a:gd name="T0" fmla="*/ 18 w 24"/>
                <a:gd name="T1" fmla="*/ 12 h 30"/>
                <a:gd name="T2" fmla="*/ 24 w 24"/>
                <a:gd name="T3" fmla="*/ 12 h 30"/>
                <a:gd name="T4" fmla="*/ 12 w 24"/>
                <a:gd name="T5" fmla="*/ 30 h 30"/>
                <a:gd name="T6" fmla="*/ 0 w 24"/>
                <a:gd name="T7" fmla="*/ 12 h 30"/>
                <a:gd name="T8" fmla="*/ 12 w 24"/>
                <a:gd name="T9" fmla="*/ 12 h 30"/>
                <a:gd name="T10" fmla="*/ 12 w 24"/>
                <a:gd name="T11" fmla="*/ 0 h 30"/>
                <a:gd name="T12" fmla="*/ 18 w 24"/>
                <a:gd name="T13" fmla="*/ 0 h 30"/>
                <a:gd name="T14" fmla="*/ 18 w 24"/>
                <a:gd name="T15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0">
                  <a:moveTo>
                    <a:pt x="18" y="12"/>
                  </a:moveTo>
                  <a:lnTo>
                    <a:pt x="24" y="12"/>
                  </a:lnTo>
                  <a:lnTo>
                    <a:pt x="12" y="30"/>
                  </a:lnTo>
                  <a:lnTo>
                    <a:pt x="0" y="12"/>
                  </a:lnTo>
                  <a:lnTo>
                    <a:pt x="12" y="12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521" name="Freeform 745"/>
            <p:cNvSpPr>
              <a:spLocks/>
            </p:cNvSpPr>
            <p:nvPr/>
          </p:nvSpPr>
          <p:spPr bwMode="auto">
            <a:xfrm>
              <a:off x="6973058" y="1850571"/>
              <a:ext cx="688020" cy="555171"/>
            </a:xfrm>
            <a:custGeom>
              <a:avLst/>
              <a:gdLst>
                <a:gd name="T0" fmla="*/ 60 w 396"/>
                <a:gd name="T1" fmla="*/ 306 h 306"/>
                <a:gd name="T2" fmla="*/ 0 w 396"/>
                <a:gd name="T3" fmla="*/ 306 h 306"/>
                <a:gd name="T4" fmla="*/ 396 w 396"/>
                <a:gd name="T5" fmla="*/ 0 h 306"/>
                <a:gd name="T6" fmla="*/ 396 w 396"/>
                <a:gd name="T7" fmla="*/ 36 h 306"/>
                <a:gd name="T8" fmla="*/ 60 w 396"/>
                <a:gd name="T9" fmla="*/ 30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6" h="306">
                  <a:moveTo>
                    <a:pt x="60" y="306"/>
                  </a:moveTo>
                  <a:lnTo>
                    <a:pt x="0" y="306"/>
                  </a:lnTo>
                  <a:lnTo>
                    <a:pt x="396" y="0"/>
                  </a:lnTo>
                  <a:lnTo>
                    <a:pt x="396" y="36"/>
                  </a:lnTo>
                  <a:lnTo>
                    <a:pt x="60" y="306"/>
                  </a:lnTo>
                  <a:close/>
                </a:path>
              </a:pathLst>
            </a:custGeom>
            <a:solidFill>
              <a:srgbClr val="A5A6C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522" name="Rectangle 746"/>
            <p:cNvSpPr>
              <a:spLocks noChangeArrowheads="1"/>
            </p:cNvSpPr>
            <p:nvPr/>
          </p:nvSpPr>
          <p:spPr bwMode="auto">
            <a:xfrm>
              <a:off x="7191974" y="2547257"/>
              <a:ext cx="291887" cy="108857"/>
            </a:xfrm>
            <a:prstGeom prst="rect">
              <a:avLst/>
            </a:prstGeom>
            <a:solidFill>
              <a:srgbClr val="FC18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523" name="Freeform 747"/>
            <p:cNvSpPr>
              <a:spLocks/>
            </p:cNvSpPr>
            <p:nvPr/>
          </p:nvSpPr>
          <p:spPr bwMode="auto">
            <a:xfrm>
              <a:off x="7191974" y="2547257"/>
              <a:ext cx="291887" cy="108857"/>
            </a:xfrm>
            <a:custGeom>
              <a:avLst/>
              <a:gdLst>
                <a:gd name="T0" fmla="*/ 0 w 168"/>
                <a:gd name="T1" fmla="*/ 0 h 60"/>
                <a:gd name="T2" fmla="*/ 0 w 168"/>
                <a:gd name="T3" fmla="*/ 60 h 60"/>
                <a:gd name="T4" fmla="*/ 168 w 168"/>
                <a:gd name="T5" fmla="*/ 60 h 60"/>
                <a:gd name="T6" fmla="*/ 168 w 168"/>
                <a:gd name="T7" fmla="*/ 0 h 60"/>
                <a:gd name="T8" fmla="*/ 0 w 168"/>
                <a:gd name="T9" fmla="*/ 0 h 60"/>
                <a:gd name="T10" fmla="*/ 0 w 16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60">
                  <a:moveTo>
                    <a:pt x="0" y="0"/>
                  </a:moveTo>
                  <a:lnTo>
                    <a:pt x="0" y="60"/>
                  </a:lnTo>
                  <a:lnTo>
                    <a:pt x="168" y="60"/>
                  </a:lnTo>
                  <a:lnTo>
                    <a:pt x="168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524" name="Freeform 748"/>
            <p:cNvSpPr>
              <a:spLocks/>
            </p:cNvSpPr>
            <p:nvPr/>
          </p:nvSpPr>
          <p:spPr bwMode="auto">
            <a:xfrm>
              <a:off x="7483861" y="2383971"/>
              <a:ext cx="145944" cy="283029"/>
            </a:xfrm>
            <a:custGeom>
              <a:avLst/>
              <a:gdLst>
                <a:gd name="T0" fmla="*/ 84 w 84"/>
                <a:gd name="T1" fmla="*/ 0 h 156"/>
                <a:gd name="T2" fmla="*/ 84 w 84"/>
                <a:gd name="T3" fmla="*/ 60 h 156"/>
                <a:gd name="T4" fmla="*/ 0 w 84"/>
                <a:gd name="T5" fmla="*/ 156 h 156"/>
                <a:gd name="T6" fmla="*/ 0 w 84"/>
                <a:gd name="T7" fmla="*/ 90 h 156"/>
                <a:gd name="T8" fmla="*/ 84 w 84"/>
                <a:gd name="T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156">
                  <a:moveTo>
                    <a:pt x="84" y="0"/>
                  </a:moveTo>
                  <a:lnTo>
                    <a:pt x="84" y="60"/>
                  </a:lnTo>
                  <a:lnTo>
                    <a:pt x="0" y="156"/>
                  </a:lnTo>
                  <a:lnTo>
                    <a:pt x="0" y="9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C18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525" name="Freeform 749"/>
            <p:cNvSpPr>
              <a:spLocks/>
            </p:cNvSpPr>
            <p:nvPr/>
          </p:nvSpPr>
          <p:spPr bwMode="auto">
            <a:xfrm>
              <a:off x="7483861" y="2383971"/>
              <a:ext cx="145944" cy="283029"/>
            </a:xfrm>
            <a:custGeom>
              <a:avLst/>
              <a:gdLst>
                <a:gd name="T0" fmla="*/ 84 w 84"/>
                <a:gd name="T1" fmla="*/ 0 h 156"/>
                <a:gd name="T2" fmla="*/ 84 w 84"/>
                <a:gd name="T3" fmla="*/ 60 h 156"/>
                <a:gd name="T4" fmla="*/ 0 w 84"/>
                <a:gd name="T5" fmla="*/ 156 h 156"/>
                <a:gd name="T6" fmla="*/ 0 w 84"/>
                <a:gd name="T7" fmla="*/ 90 h 156"/>
                <a:gd name="T8" fmla="*/ 84 w 84"/>
                <a:gd name="T9" fmla="*/ 0 h 156"/>
                <a:gd name="T10" fmla="*/ 84 w 84"/>
                <a:gd name="T1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156">
                  <a:moveTo>
                    <a:pt x="84" y="0"/>
                  </a:moveTo>
                  <a:lnTo>
                    <a:pt x="84" y="60"/>
                  </a:lnTo>
                  <a:lnTo>
                    <a:pt x="0" y="156"/>
                  </a:lnTo>
                  <a:lnTo>
                    <a:pt x="0" y="90"/>
                  </a:lnTo>
                  <a:lnTo>
                    <a:pt x="84" y="0"/>
                  </a:lnTo>
                  <a:lnTo>
                    <a:pt x="8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526" name="Freeform 750"/>
            <p:cNvSpPr>
              <a:spLocks/>
            </p:cNvSpPr>
            <p:nvPr/>
          </p:nvSpPr>
          <p:spPr bwMode="auto">
            <a:xfrm>
              <a:off x="7025181" y="2188029"/>
              <a:ext cx="218915" cy="43543"/>
            </a:xfrm>
            <a:custGeom>
              <a:avLst/>
              <a:gdLst>
                <a:gd name="T0" fmla="*/ 6 w 126"/>
                <a:gd name="T1" fmla="*/ 0 h 24"/>
                <a:gd name="T2" fmla="*/ 126 w 126"/>
                <a:gd name="T3" fmla="*/ 0 h 24"/>
                <a:gd name="T4" fmla="*/ 96 w 126"/>
                <a:gd name="T5" fmla="*/ 24 h 24"/>
                <a:gd name="T6" fmla="*/ 0 w 126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6" h="24">
                  <a:moveTo>
                    <a:pt x="6" y="0"/>
                  </a:moveTo>
                  <a:lnTo>
                    <a:pt x="126" y="0"/>
                  </a:lnTo>
                  <a:lnTo>
                    <a:pt x="96" y="24"/>
                  </a:lnTo>
                  <a:lnTo>
                    <a:pt x="0" y="24"/>
                  </a:lnTo>
                </a:path>
              </a:pathLst>
            </a:custGeom>
            <a:solidFill>
              <a:srgbClr val="A5A6C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527" name="Freeform 751"/>
            <p:cNvSpPr>
              <a:spLocks/>
            </p:cNvSpPr>
            <p:nvPr/>
          </p:nvSpPr>
          <p:spPr bwMode="auto">
            <a:xfrm>
              <a:off x="7254521" y="2188029"/>
              <a:ext cx="20849" cy="43543"/>
            </a:xfrm>
            <a:custGeom>
              <a:avLst/>
              <a:gdLst>
                <a:gd name="T0" fmla="*/ 6 w 12"/>
                <a:gd name="T1" fmla="*/ 24 h 24"/>
                <a:gd name="T2" fmla="*/ 6 w 12"/>
                <a:gd name="T3" fmla="*/ 24 h 24"/>
                <a:gd name="T4" fmla="*/ 12 w 12"/>
                <a:gd name="T5" fmla="*/ 18 h 24"/>
                <a:gd name="T6" fmla="*/ 12 w 12"/>
                <a:gd name="T7" fmla="*/ 12 h 24"/>
                <a:gd name="T8" fmla="*/ 12 w 12"/>
                <a:gd name="T9" fmla="*/ 12 h 24"/>
                <a:gd name="T10" fmla="*/ 12 w 12"/>
                <a:gd name="T11" fmla="*/ 6 h 24"/>
                <a:gd name="T12" fmla="*/ 6 w 12"/>
                <a:gd name="T13" fmla="*/ 0 h 24"/>
                <a:gd name="T14" fmla="*/ 6 w 12"/>
                <a:gd name="T15" fmla="*/ 0 h 24"/>
                <a:gd name="T16" fmla="*/ 6 w 12"/>
                <a:gd name="T17" fmla="*/ 0 h 24"/>
                <a:gd name="T18" fmla="*/ 0 w 12"/>
                <a:gd name="T19" fmla="*/ 0 h 24"/>
                <a:gd name="T20" fmla="*/ 0 w 12"/>
                <a:gd name="T21" fmla="*/ 6 h 24"/>
                <a:gd name="T22" fmla="*/ 0 w 12"/>
                <a:gd name="T23" fmla="*/ 12 h 24"/>
                <a:gd name="T24" fmla="*/ 0 w 12"/>
                <a:gd name="T25" fmla="*/ 12 h 24"/>
                <a:gd name="T26" fmla="*/ 0 w 12"/>
                <a:gd name="T27" fmla="*/ 18 h 24"/>
                <a:gd name="T28" fmla="*/ 0 w 12"/>
                <a:gd name="T29" fmla="*/ 24 h 24"/>
                <a:gd name="T30" fmla="*/ 6 w 12"/>
                <a:gd name="T31" fmla="*/ 24 h 24"/>
                <a:gd name="T32" fmla="*/ 6 w 12"/>
                <a:gd name="T3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24">
                  <a:moveTo>
                    <a:pt x="6" y="24"/>
                  </a:moveTo>
                  <a:lnTo>
                    <a:pt x="6" y="24"/>
                  </a:lnTo>
                  <a:lnTo>
                    <a:pt x="12" y="18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6" y="24"/>
                  </a:lnTo>
                  <a:lnTo>
                    <a:pt x="6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528" name="Freeform 752"/>
            <p:cNvSpPr>
              <a:spLocks/>
            </p:cNvSpPr>
            <p:nvPr/>
          </p:nvSpPr>
          <p:spPr bwMode="auto">
            <a:xfrm>
              <a:off x="7254521" y="2188029"/>
              <a:ext cx="20849" cy="43543"/>
            </a:xfrm>
            <a:custGeom>
              <a:avLst/>
              <a:gdLst>
                <a:gd name="T0" fmla="*/ 6 w 12"/>
                <a:gd name="T1" fmla="*/ 24 h 24"/>
                <a:gd name="T2" fmla="*/ 6 w 12"/>
                <a:gd name="T3" fmla="*/ 24 h 24"/>
                <a:gd name="T4" fmla="*/ 12 w 12"/>
                <a:gd name="T5" fmla="*/ 18 h 24"/>
                <a:gd name="T6" fmla="*/ 12 w 12"/>
                <a:gd name="T7" fmla="*/ 12 h 24"/>
                <a:gd name="T8" fmla="*/ 12 w 12"/>
                <a:gd name="T9" fmla="*/ 12 h 24"/>
                <a:gd name="T10" fmla="*/ 12 w 12"/>
                <a:gd name="T11" fmla="*/ 6 h 24"/>
                <a:gd name="T12" fmla="*/ 6 w 12"/>
                <a:gd name="T13" fmla="*/ 0 h 24"/>
                <a:gd name="T14" fmla="*/ 6 w 12"/>
                <a:gd name="T15" fmla="*/ 0 h 24"/>
                <a:gd name="T16" fmla="*/ 6 w 12"/>
                <a:gd name="T17" fmla="*/ 0 h 24"/>
                <a:gd name="T18" fmla="*/ 0 w 12"/>
                <a:gd name="T19" fmla="*/ 0 h 24"/>
                <a:gd name="T20" fmla="*/ 0 w 12"/>
                <a:gd name="T21" fmla="*/ 6 h 24"/>
                <a:gd name="T22" fmla="*/ 0 w 12"/>
                <a:gd name="T23" fmla="*/ 12 h 24"/>
                <a:gd name="T24" fmla="*/ 0 w 12"/>
                <a:gd name="T25" fmla="*/ 12 h 24"/>
                <a:gd name="T26" fmla="*/ 0 w 12"/>
                <a:gd name="T27" fmla="*/ 18 h 24"/>
                <a:gd name="T28" fmla="*/ 0 w 12"/>
                <a:gd name="T29" fmla="*/ 24 h 24"/>
                <a:gd name="T30" fmla="*/ 6 w 12"/>
                <a:gd name="T31" fmla="*/ 24 h 24"/>
                <a:gd name="T32" fmla="*/ 6 w 12"/>
                <a:gd name="T33" fmla="*/ 24 h 24"/>
                <a:gd name="T34" fmla="*/ 6 w 12"/>
                <a:gd name="T3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" h="24">
                  <a:moveTo>
                    <a:pt x="6" y="24"/>
                  </a:moveTo>
                  <a:lnTo>
                    <a:pt x="6" y="24"/>
                  </a:lnTo>
                  <a:lnTo>
                    <a:pt x="12" y="18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6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529" name="Freeform 753"/>
            <p:cNvSpPr>
              <a:spLocks/>
            </p:cNvSpPr>
            <p:nvPr/>
          </p:nvSpPr>
          <p:spPr bwMode="auto">
            <a:xfrm>
              <a:off x="7504710" y="2547257"/>
              <a:ext cx="239764" cy="43543"/>
            </a:xfrm>
            <a:custGeom>
              <a:avLst/>
              <a:gdLst>
                <a:gd name="T0" fmla="*/ 126 w 138"/>
                <a:gd name="T1" fmla="*/ 0 h 24"/>
                <a:gd name="T2" fmla="*/ 96 w 138"/>
                <a:gd name="T3" fmla="*/ 0 h 24"/>
                <a:gd name="T4" fmla="*/ 36 w 138"/>
                <a:gd name="T5" fmla="*/ 0 h 24"/>
                <a:gd name="T6" fmla="*/ 6 w 138"/>
                <a:gd name="T7" fmla="*/ 0 h 24"/>
                <a:gd name="T8" fmla="*/ 6 w 138"/>
                <a:gd name="T9" fmla="*/ 0 h 24"/>
                <a:gd name="T10" fmla="*/ 0 w 138"/>
                <a:gd name="T11" fmla="*/ 0 h 24"/>
                <a:gd name="T12" fmla="*/ 0 w 138"/>
                <a:gd name="T13" fmla="*/ 6 h 24"/>
                <a:gd name="T14" fmla="*/ 0 w 138"/>
                <a:gd name="T15" fmla="*/ 12 h 24"/>
                <a:gd name="T16" fmla="*/ 0 w 138"/>
                <a:gd name="T17" fmla="*/ 12 h 24"/>
                <a:gd name="T18" fmla="*/ 0 w 138"/>
                <a:gd name="T19" fmla="*/ 18 h 24"/>
                <a:gd name="T20" fmla="*/ 0 w 138"/>
                <a:gd name="T21" fmla="*/ 24 h 24"/>
                <a:gd name="T22" fmla="*/ 6 w 138"/>
                <a:gd name="T23" fmla="*/ 24 h 24"/>
                <a:gd name="T24" fmla="*/ 6 w 138"/>
                <a:gd name="T25" fmla="*/ 24 h 24"/>
                <a:gd name="T26" fmla="*/ 42 w 138"/>
                <a:gd name="T27" fmla="*/ 24 h 24"/>
                <a:gd name="T28" fmla="*/ 102 w 138"/>
                <a:gd name="T29" fmla="*/ 24 h 24"/>
                <a:gd name="T30" fmla="*/ 138 w 138"/>
                <a:gd name="T31" fmla="*/ 24 h 24"/>
                <a:gd name="T32" fmla="*/ 138 w 138"/>
                <a:gd name="T33" fmla="*/ 24 h 24"/>
                <a:gd name="T34" fmla="*/ 126 w 138"/>
                <a:gd name="T3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8" h="24">
                  <a:moveTo>
                    <a:pt x="126" y="0"/>
                  </a:moveTo>
                  <a:lnTo>
                    <a:pt x="96" y="0"/>
                  </a:lnTo>
                  <a:lnTo>
                    <a:pt x="3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42" y="24"/>
                  </a:lnTo>
                  <a:lnTo>
                    <a:pt x="102" y="24"/>
                  </a:lnTo>
                  <a:lnTo>
                    <a:pt x="138" y="24"/>
                  </a:lnTo>
                  <a:lnTo>
                    <a:pt x="138" y="24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C18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530" name="Freeform 754"/>
            <p:cNvSpPr>
              <a:spLocks/>
            </p:cNvSpPr>
            <p:nvPr/>
          </p:nvSpPr>
          <p:spPr bwMode="auto">
            <a:xfrm>
              <a:off x="7515135" y="2547257"/>
              <a:ext cx="208491" cy="1814"/>
            </a:xfrm>
            <a:custGeom>
              <a:avLst/>
              <a:gdLst>
                <a:gd name="T0" fmla="*/ 120 w 120"/>
                <a:gd name="T1" fmla="*/ 90 w 120"/>
                <a:gd name="T2" fmla="*/ 30 w 120"/>
                <a:gd name="T3" fmla="*/ 0 w 1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20">
                  <a:moveTo>
                    <a:pt x="120" y="0"/>
                  </a:moveTo>
                  <a:lnTo>
                    <a:pt x="90" y="0"/>
                  </a:ln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531" name="Freeform 755"/>
            <p:cNvSpPr>
              <a:spLocks/>
            </p:cNvSpPr>
            <p:nvPr/>
          </p:nvSpPr>
          <p:spPr bwMode="auto">
            <a:xfrm>
              <a:off x="7504710" y="2547257"/>
              <a:ext cx="10425" cy="21771"/>
            </a:xfrm>
            <a:custGeom>
              <a:avLst/>
              <a:gdLst>
                <a:gd name="T0" fmla="*/ 6 w 6"/>
                <a:gd name="T1" fmla="*/ 0 h 12"/>
                <a:gd name="T2" fmla="*/ 0 w 6"/>
                <a:gd name="T3" fmla="*/ 0 h 12"/>
                <a:gd name="T4" fmla="*/ 0 w 6"/>
                <a:gd name="T5" fmla="*/ 6 h 12"/>
                <a:gd name="T6" fmla="*/ 0 w 6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2">
                  <a:moveTo>
                    <a:pt x="6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1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532" name="Freeform 756"/>
            <p:cNvSpPr>
              <a:spLocks/>
            </p:cNvSpPr>
            <p:nvPr/>
          </p:nvSpPr>
          <p:spPr bwMode="auto">
            <a:xfrm>
              <a:off x="7504710" y="2569029"/>
              <a:ext cx="10425" cy="21771"/>
            </a:xfrm>
            <a:custGeom>
              <a:avLst/>
              <a:gdLst>
                <a:gd name="T0" fmla="*/ 0 w 6"/>
                <a:gd name="T1" fmla="*/ 0 h 12"/>
                <a:gd name="T2" fmla="*/ 0 w 6"/>
                <a:gd name="T3" fmla="*/ 6 h 12"/>
                <a:gd name="T4" fmla="*/ 0 w 6"/>
                <a:gd name="T5" fmla="*/ 12 h 12"/>
                <a:gd name="T6" fmla="*/ 6 w 6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2">
                  <a:moveTo>
                    <a:pt x="0" y="0"/>
                  </a:moveTo>
                  <a:lnTo>
                    <a:pt x="0" y="6"/>
                  </a:lnTo>
                  <a:lnTo>
                    <a:pt x="0" y="12"/>
                  </a:lnTo>
                  <a:lnTo>
                    <a:pt x="6" y="1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533" name="Freeform 757"/>
            <p:cNvSpPr>
              <a:spLocks/>
            </p:cNvSpPr>
            <p:nvPr/>
          </p:nvSpPr>
          <p:spPr bwMode="auto">
            <a:xfrm>
              <a:off x="7515135" y="2590800"/>
              <a:ext cx="229340" cy="1814"/>
            </a:xfrm>
            <a:custGeom>
              <a:avLst/>
              <a:gdLst>
                <a:gd name="T0" fmla="*/ 0 w 132"/>
                <a:gd name="T1" fmla="*/ 36 w 132"/>
                <a:gd name="T2" fmla="*/ 96 w 132"/>
                <a:gd name="T3" fmla="*/ 132 w 13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2">
                  <a:moveTo>
                    <a:pt x="0" y="0"/>
                  </a:moveTo>
                  <a:lnTo>
                    <a:pt x="36" y="0"/>
                  </a:lnTo>
                  <a:lnTo>
                    <a:pt x="96" y="0"/>
                  </a:lnTo>
                  <a:lnTo>
                    <a:pt x="13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534" name="Freeform 758"/>
            <p:cNvSpPr>
              <a:spLocks/>
            </p:cNvSpPr>
            <p:nvPr/>
          </p:nvSpPr>
          <p:spPr bwMode="auto">
            <a:xfrm>
              <a:off x="7973814" y="1915886"/>
              <a:ext cx="198066" cy="32657"/>
            </a:xfrm>
            <a:custGeom>
              <a:avLst/>
              <a:gdLst>
                <a:gd name="T0" fmla="*/ 108 w 114"/>
                <a:gd name="T1" fmla="*/ 0 h 18"/>
                <a:gd name="T2" fmla="*/ 78 w 114"/>
                <a:gd name="T3" fmla="*/ 0 h 18"/>
                <a:gd name="T4" fmla="*/ 36 w 114"/>
                <a:gd name="T5" fmla="*/ 0 h 18"/>
                <a:gd name="T6" fmla="*/ 6 w 114"/>
                <a:gd name="T7" fmla="*/ 0 h 18"/>
                <a:gd name="T8" fmla="*/ 6 w 114"/>
                <a:gd name="T9" fmla="*/ 0 h 18"/>
                <a:gd name="T10" fmla="*/ 6 w 114"/>
                <a:gd name="T11" fmla="*/ 0 h 18"/>
                <a:gd name="T12" fmla="*/ 6 w 114"/>
                <a:gd name="T13" fmla="*/ 0 h 18"/>
                <a:gd name="T14" fmla="*/ 0 w 114"/>
                <a:gd name="T15" fmla="*/ 6 h 18"/>
                <a:gd name="T16" fmla="*/ 0 w 114"/>
                <a:gd name="T17" fmla="*/ 6 h 18"/>
                <a:gd name="T18" fmla="*/ 6 w 114"/>
                <a:gd name="T19" fmla="*/ 12 h 18"/>
                <a:gd name="T20" fmla="*/ 6 w 114"/>
                <a:gd name="T21" fmla="*/ 18 h 18"/>
                <a:gd name="T22" fmla="*/ 6 w 114"/>
                <a:gd name="T23" fmla="*/ 18 h 18"/>
                <a:gd name="T24" fmla="*/ 6 w 114"/>
                <a:gd name="T25" fmla="*/ 18 h 18"/>
                <a:gd name="T26" fmla="*/ 36 w 114"/>
                <a:gd name="T27" fmla="*/ 18 h 18"/>
                <a:gd name="T28" fmla="*/ 90 w 114"/>
                <a:gd name="T29" fmla="*/ 18 h 18"/>
                <a:gd name="T30" fmla="*/ 114 w 114"/>
                <a:gd name="T31" fmla="*/ 18 h 18"/>
                <a:gd name="T32" fmla="*/ 114 w 114"/>
                <a:gd name="T33" fmla="*/ 18 h 18"/>
                <a:gd name="T34" fmla="*/ 108 w 114"/>
                <a:gd name="T3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4" h="18">
                  <a:moveTo>
                    <a:pt x="108" y="0"/>
                  </a:moveTo>
                  <a:lnTo>
                    <a:pt x="78" y="0"/>
                  </a:lnTo>
                  <a:lnTo>
                    <a:pt x="3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36" y="18"/>
                  </a:lnTo>
                  <a:lnTo>
                    <a:pt x="90" y="18"/>
                  </a:lnTo>
                  <a:lnTo>
                    <a:pt x="114" y="18"/>
                  </a:lnTo>
                  <a:lnTo>
                    <a:pt x="114" y="18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F3C5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535" name="Freeform 759"/>
            <p:cNvSpPr>
              <a:spLocks/>
            </p:cNvSpPr>
            <p:nvPr/>
          </p:nvSpPr>
          <p:spPr bwMode="auto">
            <a:xfrm>
              <a:off x="7984239" y="1915886"/>
              <a:ext cx="177217" cy="1814"/>
            </a:xfrm>
            <a:custGeom>
              <a:avLst/>
              <a:gdLst>
                <a:gd name="T0" fmla="*/ 102 w 102"/>
                <a:gd name="T1" fmla="*/ 72 w 102"/>
                <a:gd name="T2" fmla="*/ 30 w 102"/>
                <a:gd name="T3" fmla="*/ 0 w 10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2">
                  <a:moveTo>
                    <a:pt x="102" y="0"/>
                  </a:moveTo>
                  <a:lnTo>
                    <a:pt x="72" y="0"/>
                  </a:ln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536" name="Freeform 760"/>
            <p:cNvSpPr>
              <a:spLocks/>
            </p:cNvSpPr>
            <p:nvPr/>
          </p:nvSpPr>
          <p:spPr bwMode="auto">
            <a:xfrm>
              <a:off x="7973814" y="1915886"/>
              <a:ext cx="10425" cy="10886"/>
            </a:xfrm>
            <a:custGeom>
              <a:avLst/>
              <a:gdLst>
                <a:gd name="T0" fmla="*/ 6 w 6"/>
                <a:gd name="T1" fmla="*/ 0 h 6"/>
                <a:gd name="T2" fmla="*/ 6 w 6"/>
                <a:gd name="T3" fmla="*/ 0 h 6"/>
                <a:gd name="T4" fmla="*/ 6 w 6"/>
                <a:gd name="T5" fmla="*/ 0 h 6"/>
                <a:gd name="T6" fmla="*/ 0 w 6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0" y="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537" name="Freeform 761"/>
            <p:cNvSpPr>
              <a:spLocks/>
            </p:cNvSpPr>
            <p:nvPr/>
          </p:nvSpPr>
          <p:spPr bwMode="auto">
            <a:xfrm>
              <a:off x="7973814" y="1926771"/>
              <a:ext cx="10425" cy="21771"/>
            </a:xfrm>
            <a:custGeom>
              <a:avLst/>
              <a:gdLst>
                <a:gd name="T0" fmla="*/ 0 w 6"/>
                <a:gd name="T1" fmla="*/ 0 h 12"/>
                <a:gd name="T2" fmla="*/ 6 w 6"/>
                <a:gd name="T3" fmla="*/ 6 h 12"/>
                <a:gd name="T4" fmla="*/ 6 w 6"/>
                <a:gd name="T5" fmla="*/ 12 h 12"/>
                <a:gd name="T6" fmla="*/ 6 w 6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2">
                  <a:moveTo>
                    <a:pt x="0" y="0"/>
                  </a:moveTo>
                  <a:lnTo>
                    <a:pt x="6" y="6"/>
                  </a:lnTo>
                  <a:lnTo>
                    <a:pt x="6" y="12"/>
                  </a:lnTo>
                  <a:lnTo>
                    <a:pt x="6" y="1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538" name="Freeform 762"/>
            <p:cNvSpPr>
              <a:spLocks/>
            </p:cNvSpPr>
            <p:nvPr/>
          </p:nvSpPr>
          <p:spPr bwMode="auto">
            <a:xfrm>
              <a:off x="7984239" y="1948543"/>
              <a:ext cx="187642" cy="1814"/>
            </a:xfrm>
            <a:custGeom>
              <a:avLst/>
              <a:gdLst>
                <a:gd name="T0" fmla="*/ 0 w 108"/>
                <a:gd name="T1" fmla="*/ 30 w 108"/>
                <a:gd name="T2" fmla="*/ 84 w 108"/>
                <a:gd name="T3" fmla="*/ 108 w 10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8">
                  <a:moveTo>
                    <a:pt x="0" y="0"/>
                  </a:moveTo>
                  <a:lnTo>
                    <a:pt x="30" y="0"/>
                  </a:lnTo>
                  <a:lnTo>
                    <a:pt x="84" y="0"/>
                  </a:lnTo>
                  <a:lnTo>
                    <a:pt x="10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539" name="Freeform 763"/>
            <p:cNvSpPr>
              <a:spLocks/>
            </p:cNvSpPr>
            <p:nvPr/>
          </p:nvSpPr>
          <p:spPr bwMode="auto">
            <a:xfrm>
              <a:off x="8182305" y="1905000"/>
              <a:ext cx="52123" cy="43543"/>
            </a:xfrm>
            <a:custGeom>
              <a:avLst/>
              <a:gdLst>
                <a:gd name="T0" fmla="*/ 12 w 30"/>
                <a:gd name="T1" fmla="*/ 6 h 24"/>
                <a:gd name="T2" fmla="*/ 12 w 30"/>
                <a:gd name="T3" fmla="*/ 0 h 24"/>
                <a:gd name="T4" fmla="*/ 30 w 30"/>
                <a:gd name="T5" fmla="*/ 12 h 24"/>
                <a:gd name="T6" fmla="*/ 12 w 30"/>
                <a:gd name="T7" fmla="*/ 24 h 24"/>
                <a:gd name="T8" fmla="*/ 12 w 30"/>
                <a:gd name="T9" fmla="*/ 12 h 24"/>
                <a:gd name="T10" fmla="*/ 0 w 30"/>
                <a:gd name="T11" fmla="*/ 12 h 24"/>
                <a:gd name="T12" fmla="*/ 0 w 30"/>
                <a:gd name="T13" fmla="*/ 6 h 24"/>
                <a:gd name="T14" fmla="*/ 12 w 30"/>
                <a:gd name="T15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24">
                  <a:moveTo>
                    <a:pt x="12" y="6"/>
                  </a:moveTo>
                  <a:lnTo>
                    <a:pt x="12" y="0"/>
                  </a:lnTo>
                  <a:lnTo>
                    <a:pt x="30" y="12"/>
                  </a:lnTo>
                  <a:lnTo>
                    <a:pt x="12" y="24"/>
                  </a:lnTo>
                  <a:lnTo>
                    <a:pt x="12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540" name="Freeform 764"/>
            <p:cNvSpPr>
              <a:spLocks/>
            </p:cNvSpPr>
            <p:nvPr/>
          </p:nvSpPr>
          <p:spPr bwMode="auto">
            <a:xfrm>
              <a:off x="7754899" y="2536371"/>
              <a:ext cx="41698" cy="43543"/>
            </a:xfrm>
            <a:custGeom>
              <a:avLst/>
              <a:gdLst>
                <a:gd name="T0" fmla="*/ 12 w 24"/>
                <a:gd name="T1" fmla="*/ 6 h 24"/>
                <a:gd name="T2" fmla="*/ 12 w 24"/>
                <a:gd name="T3" fmla="*/ 0 h 24"/>
                <a:gd name="T4" fmla="*/ 24 w 24"/>
                <a:gd name="T5" fmla="*/ 12 h 24"/>
                <a:gd name="T6" fmla="*/ 12 w 24"/>
                <a:gd name="T7" fmla="*/ 24 h 24"/>
                <a:gd name="T8" fmla="*/ 12 w 24"/>
                <a:gd name="T9" fmla="*/ 18 h 24"/>
                <a:gd name="T10" fmla="*/ 0 w 24"/>
                <a:gd name="T11" fmla="*/ 18 h 24"/>
                <a:gd name="T12" fmla="*/ 0 w 24"/>
                <a:gd name="T13" fmla="*/ 6 h 24"/>
                <a:gd name="T14" fmla="*/ 12 w 24"/>
                <a:gd name="T15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4">
                  <a:moveTo>
                    <a:pt x="12" y="6"/>
                  </a:moveTo>
                  <a:lnTo>
                    <a:pt x="12" y="0"/>
                  </a:lnTo>
                  <a:lnTo>
                    <a:pt x="24" y="12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0" y="18"/>
                  </a:lnTo>
                  <a:lnTo>
                    <a:pt x="0" y="6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541" name="Freeform 765"/>
            <p:cNvSpPr>
              <a:spLocks/>
            </p:cNvSpPr>
            <p:nvPr/>
          </p:nvSpPr>
          <p:spPr bwMode="auto">
            <a:xfrm>
              <a:off x="6983483" y="2166257"/>
              <a:ext cx="41698" cy="43543"/>
            </a:xfrm>
            <a:custGeom>
              <a:avLst/>
              <a:gdLst>
                <a:gd name="T0" fmla="*/ 6 w 24"/>
                <a:gd name="T1" fmla="*/ 12 h 24"/>
                <a:gd name="T2" fmla="*/ 6 w 24"/>
                <a:gd name="T3" fmla="*/ 0 h 24"/>
                <a:gd name="T4" fmla="*/ 24 w 24"/>
                <a:gd name="T5" fmla="*/ 12 h 24"/>
                <a:gd name="T6" fmla="*/ 6 w 24"/>
                <a:gd name="T7" fmla="*/ 24 h 24"/>
                <a:gd name="T8" fmla="*/ 6 w 24"/>
                <a:gd name="T9" fmla="*/ 18 h 24"/>
                <a:gd name="T10" fmla="*/ 0 w 24"/>
                <a:gd name="T11" fmla="*/ 18 h 24"/>
                <a:gd name="T12" fmla="*/ 0 w 24"/>
                <a:gd name="T13" fmla="*/ 12 h 24"/>
                <a:gd name="T14" fmla="*/ 6 w 24"/>
                <a:gd name="T1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4">
                  <a:moveTo>
                    <a:pt x="6" y="12"/>
                  </a:moveTo>
                  <a:lnTo>
                    <a:pt x="6" y="0"/>
                  </a:lnTo>
                  <a:lnTo>
                    <a:pt x="24" y="12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542" name="Line 766"/>
            <p:cNvSpPr>
              <a:spLocks noChangeShapeType="1"/>
            </p:cNvSpPr>
            <p:nvPr/>
          </p:nvSpPr>
          <p:spPr bwMode="auto">
            <a:xfrm flipH="1">
              <a:off x="7181549" y="1915886"/>
              <a:ext cx="531652" cy="489857"/>
            </a:xfrm>
            <a:prstGeom prst="line">
              <a:avLst/>
            </a:prstGeom>
            <a:noFill/>
            <a:ln w="9525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543" name="Freeform 767"/>
            <p:cNvSpPr>
              <a:spLocks/>
            </p:cNvSpPr>
            <p:nvPr/>
          </p:nvSpPr>
          <p:spPr bwMode="auto">
            <a:xfrm>
              <a:off x="7191974" y="2231571"/>
              <a:ext cx="291887" cy="76200"/>
            </a:xfrm>
            <a:custGeom>
              <a:avLst/>
              <a:gdLst>
                <a:gd name="T0" fmla="*/ 0 w 168"/>
                <a:gd name="T1" fmla="*/ 42 h 42"/>
                <a:gd name="T2" fmla="*/ 0 w 168"/>
                <a:gd name="T3" fmla="*/ 0 h 42"/>
                <a:gd name="T4" fmla="*/ 168 w 168"/>
                <a:gd name="T5" fmla="*/ 0 h 42"/>
                <a:gd name="T6" fmla="*/ 168 w 168"/>
                <a:gd name="T7" fmla="*/ 42 h 42"/>
                <a:gd name="T8" fmla="*/ 0 w 168"/>
                <a:gd name="T9" fmla="*/ 42 h 42"/>
                <a:gd name="T10" fmla="*/ 0 w 168"/>
                <a:gd name="T1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42">
                  <a:moveTo>
                    <a:pt x="0" y="42"/>
                  </a:moveTo>
                  <a:lnTo>
                    <a:pt x="0" y="0"/>
                  </a:lnTo>
                  <a:lnTo>
                    <a:pt x="168" y="0"/>
                  </a:lnTo>
                  <a:lnTo>
                    <a:pt x="168" y="42"/>
                  </a:lnTo>
                  <a:lnTo>
                    <a:pt x="0" y="42"/>
                  </a:lnTo>
                  <a:lnTo>
                    <a:pt x="0" y="42"/>
                  </a:lnTo>
                </a:path>
              </a:pathLst>
            </a:custGeom>
            <a:solidFill>
              <a:srgbClr val="A5A6C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544" name="Freeform 768"/>
            <p:cNvSpPr>
              <a:spLocks/>
            </p:cNvSpPr>
            <p:nvPr/>
          </p:nvSpPr>
          <p:spPr bwMode="auto">
            <a:xfrm>
              <a:off x="7463012" y="2133600"/>
              <a:ext cx="281463" cy="65314"/>
            </a:xfrm>
            <a:custGeom>
              <a:avLst/>
              <a:gdLst>
                <a:gd name="T0" fmla="*/ 162 w 162"/>
                <a:gd name="T1" fmla="*/ 0 h 36"/>
                <a:gd name="T2" fmla="*/ 0 w 162"/>
                <a:gd name="T3" fmla="*/ 0 h 36"/>
                <a:gd name="T4" fmla="*/ 0 w 162"/>
                <a:gd name="T5" fmla="*/ 36 h 36"/>
                <a:gd name="T6" fmla="*/ 126 w 162"/>
                <a:gd name="T7" fmla="*/ 36 h 36"/>
                <a:gd name="T8" fmla="*/ 162 w 162"/>
                <a:gd name="T9" fmla="*/ 0 h 36"/>
                <a:gd name="T10" fmla="*/ 162 w 162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2" h="36">
                  <a:moveTo>
                    <a:pt x="162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126" y="36"/>
                  </a:lnTo>
                  <a:lnTo>
                    <a:pt x="162" y="0"/>
                  </a:lnTo>
                  <a:lnTo>
                    <a:pt x="162" y="0"/>
                  </a:lnTo>
                </a:path>
              </a:pathLst>
            </a:custGeom>
            <a:solidFill>
              <a:srgbClr val="A5A6C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545" name="Freeform 769"/>
            <p:cNvSpPr>
              <a:spLocks/>
            </p:cNvSpPr>
            <p:nvPr/>
          </p:nvSpPr>
          <p:spPr bwMode="auto">
            <a:xfrm>
              <a:off x="7442163" y="2024743"/>
              <a:ext cx="271038" cy="65314"/>
            </a:xfrm>
            <a:custGeom>
              <a:avLst/>
              <a:gdLst>
                <a:gd name="T0" fmla="*/ 0 w 156"/>
                <a:gd name="T1" fmla="*/ 36 h 36"/>
                <a:gd name="T2" fmla="*/ 0 w 156"/>
                <a:gd name="T3" fmla="*/ 0 h 36"/>
                <a:gd name="T4" fmla="*/ 156 w 156"/>
                <a:gd name="T5" fmla="*/ 0 h 36"/>
                <a:gd name="T6" fmla="*/ 156 w 156"/>
                <a:gd name="T7" fmla="*/ 36 h 36"/>
                <a:gd name="T8" fmla="*/ 0 w 156"/>
                <a:gd name="T9" fmla="*/ 36 h 36"/>
                <a:gd name="T10" fmla="*/ 0 w 156"/>
                <a:gd name="T1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36">
                  <a:moveTo>
                    <a:pt x="0" y="36"/>
                  </a:moveTo>
                  <a:lnTo>
                    <a:pt x="0" y="0"/>
                  </a:lnTo>
                  <a:lnTo>
                    <a:pt x="156" y="0"/>
                  </a:lnTo>
                  <a:lnTo>
                    <a:pt x="156" y="36"/>
                  </a:lnTo>
                  <a:lnTo>
                    <a:pt x="0" y="36"/>
                  </a:lnTo>
                  <a:lnTo>
                    <a:pt x="0" y="36"/>
                  </a:lnTo>
                </a:path>
              </a:pathLst>
            </a:custGeom>
            <a:solidFill>
              <a:srgbClr val="A5A6C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546" name="Freeform 770"/>
            <p:cNvSpPr>
              <a:spLocks/>
            </p:cNvSpPr>
            <p:nvPr/>
          </p:nvSpPr>
          <p:spPr bwMode="auto">
            <a:xfrm>
              <a:off x="7702776" y="1926771"/>
              <a:ext cx="239764" cy="65314"/>
            </a:xfrm>
            <a:custGeom>
              <a:avLst/>
              <a:gdLst>
                <a:gd name="T0" fmla="*/ 138 w 138"/>
                <a:gd name="T1" fmla="*/ 0 h 36"/>
                <a:gd name="T2" fmla="*/ 0 w 138"/>
                <a:gd name="T3" fmla="*/ 0 h 36"/>
                <a:gd name="T4" fmla="*/ 0 w 138"/>
                <a:gd name="T5" fmla="*/ 36 h 36"/>
                <a:gd name="T6" fmla="*/ 108 w 138"/>
                <a:gd name="T7" fmla="*/ 36 h 36"/>
                <a:gd name="T8" fmla="*/ 138 w 138"/>
                <a:gd name="T9" fmla="*/ 0 h 36"/>
                <a:gd name="T10" fmla="*/ 138 w 138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8" h="36">
                  <a:moveTo>
                    <a:pt x="138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108" y="36"/>
                  </a:lnTo>
                  <a:lnTo>
                    <a:pt x="138" y="0"/>
                  </a:lnTo>
                  <a:lnTo>
                    <a:pt x="138" y="0"/>
                  </a:lnTo>
                </a:path>
              </a:pathLst>
            </a:custGeom>
            <a:solidFill>
              <a:srgbClr val="A5A6C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547" name="Freeform 771"/>
            <p:cNvSpPr>
              <a:spLocks/>
            </p:cNvSpPr>
            <p:nvPr/>
          </p:nvSpPr>
          <p:spPr bwMode="auto">
            <a:xfrm>
              <a:off x="7431738" y="1807029"/>
              <a:ext cx="250189" cy="1814"/>
            </a:xfrm>
            <a:custGeom>
              <a:avLst/>
              <a:gdLst>
                <a:gd name="T0" fmla="*/ 0 w 144"/>
                <a:gd name="T1" fmla="*/ 36 w 144"/>
                <a:gd name="T2" fmla="*/ 108 w 144"/>
                <a:gd name="T3" fmla="*/ 144 w 1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4">
                  <a:moveTo>
                    <a:pt x="0" y="0"/>
                  </a:moveTo>
                  <a:lnTo>
                    <a:pt x="36" y="0"/>
                  </a:lnTo>
                  <a:lnTo>
                    <a:pt x="108" y="0"/>
                  </a:lnTo>
                  <a:lnTo>
                    <a:pt x="144" y="0"/>
                  </a:lnTo>
                </a:path>
              </a:pathLst>
            </a:custGeom>
            <a:solidFill>
              <a:srgbClr val="F3C551"/>
            </a:solidFill>
            <a:ln w="28575">
              <a:solidFill>
                <a:srgbClr val="FFCC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548" name="Freeform 772"/>
            <p:cNvSpPr>
              <a:spLocks/>
            </p:cNvSpPr>
            <p:nvPr/>
          </p:nvSpPr>
          <p:spPr bwMode="auto">
            <a:xfrm>
              <a:off x="7681927" y="1807029"/>
              <a:ext cx="31274" cy="32657"/>
            </a:xfrm>
            <a:custGeom>
              <a:avLst/>
              <a:gdLst>
                <a:gd name="T0" fmla="*/ 0 w 18"/>
                <a:gd name="T1" fmla="*/ 0 h 18"/>
                <a:gd name="T2" fmla="*/ 12 w 18"/>
                <a:gd name="T3" fmla="*/ 0 h 18"/>
                <a:gd name="T4" fmla="*/ 18 w 18"/>
                <a:gd name="T5" fmla="*/ 6 h 18"/>
                <a:gd name="T6" fmla="*/ 18 w 18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8">
                  <a:moveTo>
                    <a:pt x="0" y="0"/>
                  </a:moveTo>
                  <a:lnTo>
                    <a:pt x="12" y="0"/>
                  </a:lnTo>
                  <a:lnTo>
                    <a:pt x="18" y="6"/>
                  </a:lnTo>
                  <a:lnTo>
                    <a:pt x="18" y="18"/>
                  </a:lnTo>
                </a:path>
              </a:pathLst>
            </a:custGeom>
            <a:noFill/>
            <a:ln w="28575">
              <a:solidFill>
                <a:srgbClr val="FFCC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549" name="Freeform 773"/>
            <p:cNvSpPr>
              <a:spLocks/>
            </p:cNvSpPr>
            <p:nvPr/>
          </p:nvSpPr>
          <p:spPr bwMode="auto">
            <a:xfrm>
              <a:off x="7713201" y="1839686"/>
              <a:ext cx="1737" cy="32657"/>
            </a:xfrm>
            <a:custGeom>
              <a:avLst/>
              <a:gdLst>
                <a:gd name="T0" fmla="*/ 0 h 18"/>
                <a:gd name="T1" fmla="*/ 0 h 18"/>
                <a:gd name="T2" fmla="*/ 12 h 18"/>
                <a:gd name="T3" fmla="*/ 18 h 1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8">
                  <a:moveTo>
                    <a:pt x="0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0" y="18"/>
                  </a:lnTo>
                </a:path>
              </a:pathLst>
            </a:custGeom>
            <a:noFill/>
            <a:ln w="28575">
              <a:solidFill>
                <a:srgbClr val="FFCC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550" name="Freeform 774"/>
            <p:cNvSpPr>
              <a:spLocks/>
            </p:cNvSpPr>
            <p:nvPr/>
          </p:nvSpPr>
          <p:spPr bwMode="auto">
            <a:xfrm>
              <a:off x="7473436" y="2264229"/>
              <a:ext cx="93821" cy="87086"/>
            </a:xfrm>
            <a:custGeom>
              <a:avLst/>
              <a:gdLst>
                <a:gd name="T0" fmla="*/ 0 w 54"/>
                <a:gd name="T1" fmla="*/ 36 h 48"/>
                <a:gd name="T2" fmla="*/ 30 w 54"/>
                <a:gd name="T3" fmla="*/ 30 h 48"/>
                <a:gd name="T4" fmla="*/ 30 w 54"/>
                <a:gd name="T5" fmla="*/ 18 h 48"/>
                <a:gd name="T6" fmla="*/ 24 w 54"/>
                <a:gd name="T7" fmla="*/ 12 h 48"/>
                <a:gd name="T8" fmla="*/ 24 w 54"/>
                <a:gd name="T9" fmla="*/ 12 h 48"/>
                <a:gd name="T10" fmla="*/ 12 w 54"/>
                <a:gd name="T11" fmla="*/ 18 h 48"/>
                <a:gd name="T12" fmla="*/ 24 w 54"/>
                <a:gd name="T13" fmla="*/ 0 h 48"/>
                <a:gd name="T14" fmla="*/ 54 w 54"/>
                <a:gd name="T15" fmla="*/ 12 h 48"/>
                <a:gd name="T16" fmla="*/ 36 w 54"/>
                <a:gd name="T17" fmla="*/ 12 h 48"/>
                <a:gd name="T18" fmla="*/ 36 w 54"/>
                <a:gd name="T19" fmla="*/ 12 h 48"/>
                <a:gd name="T20" fmla="*/ 42 w 54"/>
                <a:gd name="T21" fmla="*/ 18 h 48"/>
                <a:gd name="T22" fmla="*/ 42 w 54"/>
                <a:gd name="T23" fmla="*/ 30 h 48"/>
                <a:gd name="T24" fmla="*/ 18 w 54"/>
                <a:gd name="T25" fmla="*/ 48 h 48"/>
                <a:gd name="T26" fmla="*/ 18 w 54"/>
                <a:gd name="T27" fmla="*/ 48 h 48"/>
                <a:gd name="T28" fmla="*/ 18 w 54"/>
                <a:gd name="T29" fmla="*/ 48 h 48"/>
                <a:gd name="T30" fmla="*/ 18 w 54"/>
                <a:gd name="T31" fmla="*/ 42 h 48"/>
                <a:gd name="T32" fmla="*/ 18 w 54"/>
                <a:gd name="T33" fmla="*/ 42 h 48"/>
                <a:gd name="T34" fmla="*/ 18 w 54"/>
                <a:gd name="T35" fmla="*/ 42 h 48"/>
                <a:gd name="T36" fmla="*/ 0 w 54"/>
                <a:gd name="T37" fmla="*/ 3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4" h="48">
                  <a:moveTo>
                    <a:pt x="0" y="36"/>
                  </a:moveTo>
                  <a:lnTo>
                    <a:pt x="30" y="30"/>
                  </a:lnTo>
                  <a:lnTo>
                    <a:pt x="30" y="18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12" y="18"/>
                  </a:lnTo>
                  <a:lnTo>
                    <a:pt x="24" y="0"/>
                  </a:lnTo>
                  <a:lnTo>
                    <a:pt x="54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42" y="18"/>
                  </a:lnTo>
                  <a:lnTo>
                    <a:pt x="42" y="30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551" name="Freeform 775"/>
            <p:cNvSpPr>
              <a:spLocks/>
            </p:cNvSpPr>
            <p:nvPr/>
          </p:nvSpPr>
          <p:spPr bwMode="auto">
            <a:xfrm>
              <a:off x="7473436" y="2264229"/>
              <a:ext cx="93821" cy="87086"/>
            </a:xfrm>
            <a:custGeom>
              <a:avLst/>
              <a:gdLst>
                <a:gd name="T0" fmla="*/ 0 w 54"/>
                <a:gd name="T1" fmla="*/ 36 h 48"/>
                <a:gd name="T2" fmla="*/ 30 w 54"/>
                <a:gd name="T3" fmla="*/ 30 h 48"/>
                <a:gd name="T4" fmla="*/ 30 w 54"/>
                <a:gd name="T5" fmla="*/ 18 h 48"/>
                <a:gd name="T6" fmla="*/ 24 w 54"/>
                <a:gd name="T7" fmla="*/ 12 h 48"/>
                <a:gd name="T8" fmla="*/ 24 w 54"/>
                <a:gd name="T9" fmla="*/ 12 h 48"/>
                <a:gd name="T10" fmla="*/ 12 w 54"/>
                <a:gd name="T11" fmla="*/ 18 h 48"/>
                <a:gd name="T12" fmla="*/ 24 w 54"/>
                <a:gd name="T13" fmla="*/ 0 h 48"/>
                <a:gd name="T14" fmla="*/ 54 w 54"/>
                <a:gd name="T15" fmla="*/ 12 h 48"/>
                <a:gd name="T16" fmla="*/ 36 w 54"/>
                <a:gd name="T17" fmla="*/ 12 h 48"/>
                <a:gd name="T18" fmla="*/ 36 w 54"/>
                <a:gd name="T19" fmla="*/ 12 h 48"/>
                <a:gd name="T20" fmla="*/ 42 w 54"/>
                <a:gd name="T21" fmla="*/ 18 h 48"/>
                <a:gd name="T22" fmla="*/ 42 w 54"/>
                <a:gd name="T23" fmla="*/ 30 h 48"/>
                <a:gd name="T24" fmla="*/ 18 w 54"/>
                <a:gd name="T25" fmla="*/ 48 h 48"/>
                <a:gd name="T26" fmla="*/ 18 w 54"/>
                <a:gd name="T27" fmla="*/ 48 h 48"/>
                <a:gd name="T28" fmla="*/ 18 w 54"/>
                <a:gd name="T29" fmla="*/ 48 h 48"/>
                <a:gd name="T30" fmla="*/ 18 w 54"/>
                <a:gd name="T31" fmla="*/ 42 h 48"/>
                <a:gd name="T32" fmla="*/ 18 w 54"/>
                <a:gd name="T33" fmla="*/ 42 h 48"/>
                <a:gd name="T34" fmla="*/ 18 w 54"/>
                <a:gd name="T35" fmla="*/ 42 h 48"/>
                <a:gd name="T36" fmla="*/ 0 w 54"/>
                <a:gd name="T37" fmla="*/ 36 h 48"/>
                <a:gd name="T38" fmla="*/ 0 w 54"/>
                <a:gd name="T39" fmla="*/ 3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" h="48">
                  <a:moveTo>
                    <a:pt x="0" y="36"/>
                  </a:moveTo>
                  <a:lnTo>
                    <a:pt x="30" y="30"/>
                  </a:lnTo>
                  <a:lnTo>
                    <a:pt x="30" y="18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12" y="18"/>
                  </a:lnTo>
                  <a:lnTo>
                    <a:pt x="24" y="0"/>
                  </a:lnTo>
                  <a:lnTo>
                    <a:pt x="54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42" y="18"/>
                  </a:lnTo>
                  <a:lnTo>
                    <a:pt x="42" y="30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0" y="36"/>
                  </a:lnTo>
                  <a:lnTo>
                    <a:pt x="0" y="3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552" name="Freeform 776"/>
            <p:cNvSpPr>
              <a:spLocks/>
            </p:cNvSpPr>
            <p:nvPr/>
          </p:nvSpPr>
          <p:spPr bwMode="auto">
            <a:xfrm>
              <a:off x="7713201" y="2046514"/>
              <a:ext cx="62547" cy="76200"/>
            </a:xfrm>
            <a:custGeom>
              <a:avLst/>
              <a:gdLst>
                <a:gd name="T0" fmla="*/ 0 w 36"/>
                <a:gd name="T1" fmla="*/ 30 h 42"/>
                <a:gd name="T2" fmla="*/ 18 w 36"/>
                <a:gd name="T3" fmla="*/ 24 h 42"/>
                <a:gd name="T4" fmla="*/ 18 w 36"/>
                <a:gd name="T5" fmla="*/ 18 h 42"/>
                <a:gd name="T6" fmla="*/ 18 w 36"/>
                <a:gd name="T7" fmla="*/ 12 h 42"/>
                <a:gd name="T8" fmla="*/ 18 w 36"/>
                <a:gd name="T9" fmla="*/ 12 h 42"/>
                <a:gd name="T10" fmla="*/ 6 w 36"/>
                <a:gd name="T11" fmla="*/ 18 h 42"/>
                <a:gd name="T12" fmla="*/ 18 w 36"/>
                <a:gd name="T13" fmla="*/ 0 h 42"/>
                <a:gd name="T14" fmla="*/ 36 w 36"/>
                <a:gd name="T15" fmla="*/ 12 h 42"/>
                <a:gd name="T16" fmla="*/ 24 w 36"/>
                <a:gd name="T17" fmla="*/ 12 h 42"/>
                <a:gd name="T18" fmla="*/ 24 w 36"/>
                <a:gd name="T19" fmla="*/ 12 h 42"/>
                <a:gd name="T20" fmla="*/ 30 w 36"/>
                <a:gd name="T21" fmla="*/ 18 h 42"/>
                <a:gd name="T22" fmla="*/ 30 w 36"/>
                <a:gd name="T23" fmla="*/ 24 h 42"/>
                <a:gd name="T24" fmla="*/ 12 w 36"/>
                <a:gd name="T25" fmla="*/ 42 h 42"/>
                <a:gd name="T26" fmla="*/ 12 w 36"/>
                <a:gd name="T27" fmla="*/ 42 h 42"/>
                <a:gd name="T28" fmla="*/ 12 w 36"/>
                <a:gd name="T29" fmla="*/ 36 h 42"/>
                <a:gd name="T30" fmla="*/ 12 w 36"/>
                <a:gd name="T31" fmla="*/ 36 h 42"/>
                <a:gd name="T32" fmla="*/ 12 w 36"/>
                <a:gd name="T33" fmla="*/ 36 h 42"/>
                <a:gd name="T34" fmla="*/ 12 w 36"/>
                <a:gd name="T35" fmla="*/ 36 h 42"/>
                <a:gd name="T36" fmla="*/ 0 w 36"/>
                <a:gd name="T37" fmla="*/ 3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" h="42">
                  <a:moveTo>
                    <a:pt x="0" y="30"/>
                  </a:moveTo>
                  <a:lnTo>
                    <a:pt x="18" y="24"/>
                  </a:lnTo>
                  <a:lnTo>
                    <a:pt x="18" y="18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6" y="18"/>
                  </a:lnTo>
                  <a:lnTo>
                    <a:pt x="18" y="0"/>
                  </a:lnTo>
                  <a:lnTo>
                    <a:pt x="36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0" y="24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553" name="Freeform 777"/>
            <p:cNvSpPr>
              <a:spLocks/>
            </p:cNvSpPr>
            <p:nvPr/>
          </p:nvSpPr>
          <p:spPr bwMode="auto">
            <a:xfrm>
              <a:off x="7713201" y="2046514"/>
              <a:ext cx="62547" cy="76200"/>
            </a:xfrm>
            <a:custGeom>
              <a:avLst/>
              <a:gdLst>
                <a:gd name="T0" fmla="*/ 0 w 36"/>
                <a:gd name="T1" fmla="*/ 30 h 42"/>
                <a:gd name="T2" fmla="*/ 18 w 36"/>
                <a:gd name="T3" fmla="*/ 24 h 42"/>
                <a:gd name="T4" fmla="*/ 18 w 36"/>
                <a:gd name="T5" fmla="*/ 18 h 42"/>
                <a:gd name="T6" fmla="*/ 18 w 36"/>
                <a:gd name="T7" fmla="*/ 12 h 42"/>
                <a:gd name="T8" fmla="*/ 18 w 36"/>
                <a:gd name="T9" fmla="*/ 12 h 42"/>
                <a:gd name="T10" fmla="*/ 6 w 36"/>
                <a:gd name="T11" fmla="*/ 18 h 42"/>
                <a:gd name="T12" fmla="*/ 18 w 36"/>
                <a:gd name="T13" fmla="*/ 0 h 42"/>
                <a:gd name="T14" fmla="*/ 36 w 36"/>
                <a:gd name="T15" fmla="*/ 12 h 42"/>
                <a:gd name="T16" fmla="*/ 24 w 36"/>
                <a:gd name="T17" fmla="*/ 12 h 42"/>
                <a:gd name="T18" fmla="*/ 24 w 36"/>
                <a:gd name="T19" fmla="*/ 12 h 42"/>
                <a:gd name="T20" fmla="*/ 30 w 36"/>
                <a:gd name="T21" fmla="*/ 18 h 42"/>
                <a:gd name="T22" fmla="*/ 30 w 36"/>
                <a:gd name="T23" fmla="*/ 24 h 42"/>
                <a:gd name="T24" fmla="*/ 12 w 36"/>
                <a:gd name="T25" fmla="*/ 42 h 42"/>
                <a:gd name="T26" fmla="*/ 12 w 36"/>
                <a:gd name="T27" fmla="*/ 42 h 42"/>
                <a:gd name="T28" fmla="*/ 12 w 36"/>
                <a:gd name="T29" fmla="*/ 36 h 42"/>
                <a:gd name="T30" fmla="*/ 12 w 36"/>
                <a:gd name="T31" fmla="*/ 36 h 42"/>
                <a:gd name="T32" fmla="*/ 12 w 36"/>
                <a:gd name="T33" fmla="*/ 36 h 42"/>
                <a:gd name="T34" fmla="*/ 12 w 36"/>
                <a:gd name="T35" fmla="*/ 36 h 42"/>
                <a:gd name="T36" fmla="*/ 0 w 36"/>
                <a:gd name="T37" fmla="*/ 30 h 42"/>
                <a:gd name="T38" fmla="*/ 0 w 36"/>
                <a:gd name="T39" fmla="*/ 3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42">
                  <a:moveTo>
                    <a:pt x="0" y="30"/>
                  </a:moveTo>
                  <a:lnTo>
                    <a:pt x="18" y="24"/>
                  </a:lnTo>
                  <a:lnTo>
                    <a:pt x="18" y="18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6" y="18"/>
                  </a:lnTo>
                  <a:lnTo>
                    <a:pt x="18" y="0"/>
                  </a:lnTo>
                  <a:lnTo>
                    <a:pt x="36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0" y="24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0" y="30"/>
                  </a:lnTo>
                  <a:lnTo>
                    <a:pt x="0" y="3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554" name="Freeform 778"/>
            <p:cNvSpPr>
              <a:spLocks/>
            </p:cNvSpPr>
            <p:nvPr/>
          </p:nvSpPr>
          <p:spPr bwMode="auto">
            <a:xfrm>
              <a:off x="7629805" y="1948543"/>
              <a:ext cx="62547" cy="65314"/>
            </a:xfrm>
            <a:custGeom>
              <a:avLst/>
              <a:gdLst>
                <a:gd name="T0" fmla="*/ 36 w 36"/>
                <a:gd name="T1" fmla="*/ 24 h 36"/>
                <a:gd name="T2" fmla="*/ 12 w 36"/>
                <a:gd name="T3" fmla="*/ 18 h 36"/>
                <a:gd name="T4" fmla="*/ 12 w 36"/>
                <a:gd name="T5" fmla="*/ 12 h 36"/>
                <a:gd name="T6" fmla="*/ 18 w 36"/>
                <a:gd name="T7" fmla="*/ 12 h 36"/>
                <a:gd name="T8" fmla="*/ 18 w 36"/>
                <a:gd name="T9" fmla="*/ 12 h 36"/>
                <a:gd name="T10" fmla="*/ 24 w 36"/>
                <a:gd name="T11" fmla="*/ 12 h 36"/>
                <a:gd name="T12" fmla="*/ 18 w 36"/>
                <a:gd name="T13" fmla="*/ 0 h 36"/>
                <a:gd name="T14" fmla="*/ 0 w 36"/>
                <a:gd name="T15" fmla="*/ 6 h 36"/>
                <a:gd name="T16" fmla="*/ 6 w 36"/>
                <a:gd name="T17" fmla="*/ 6 h 36"/>
                <a:gd name="T18" fmla="*/ 6 w 36"/>
                <a:gd name="T19" fmla="*/ 6 h 36"/>
                <a:gd name="T20" fmla="*/ 6 w 36"/>
                <a:gd name="T21" fmla="*/ 12 h 36"/>
                <a:gd name="T22" fmla="*/ 0 w 36"/>
                <a:gd name="T23" fmla="*/ 18 h 36"/>
                <a:gd name="T24" fmla="*/ 18 w 36"/>
                <a:gd name="T25" fmla="*/ 36 h 36"/>
                <a:gd name="T26" fmla="*/ 18 w 36"/>
                <a:gd name="T27" fmla="*/ 36 h 36"/>
                <a:gd name="T28" fmla="*/ 24 w 36"/>
                <a:gd name="T29" fmla="*/ 30 h 36"/>
                <a:gd name="T30" fmla="*/ 24 w 36"/>
                <a:gd name="T31" fmla="*/ 30 h 36"/>
                <a:gd name="T32" fmla="*/ 24 w 36"/>
                <a:gd name="T33" fmla="*/ 30 h 36"/>
                <a:gd name="T34" fmla="*/ 24 w 36"/>
                <a:gd name="T35" fmla="*/ 30 h 36"/>
                <a:gd name="T36" fmla="*/ 36 w 36"/>
                <a:gd name="T37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" h="36">
                  <a:moveTo>
                    <a:pt x="36" y="24"/>
                  </a:moveTo>
                  <a:lnTo>
                    <a:pt x="12" y="18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18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36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555" name="Freeform 779"/>
            <p:cNvSpPr>
              <a:spLocks/>
            </p:cNvSpPr>
            <p:nvPr/>
          </p:nvSpPr>
          <p:spPr bwMode="auto">
            <a:xfrm>
              <a:off x="7629805" y="1948543"/>
              <a:ext cx="62547" cy="65314"/>
            </a:xfrm>
            <a:custGeom>
              <a:avLst/>
              <a:gdLst>
                <a:gd name="T0" fmla="*/ 36 w 36"/>
                <a:gd name="T1" fmla="*/ 24 h 36"/>
                <a:gd name="T2" fmla="*/ 12 w 36"/>
                <a:gd name="T3" fmla="*/ 18 h 36"/>
                <a:gd name="T4" fmla="*/ 12 w 36"/>
                <a:gd name="T5" fmla="*/ 12 h 36"/>
                <a:gd name="T6" fmla="*/ 18 w 36"/>
                <a:gd name="T7" fmla="*/ 12 h 36"/>
                <a:gd name="T8" fmla="*/ 18 w 36"/>
                <a:gd name="T9" fmla="*/ 12 h 36"/>
                <a:gd name="T10" fmla="*/ 24 w 36"/>
                <a:gd name="T11" fmla="*/ 12 h 36"/>
                <a:gd name="T12" fmla="*/ 18 w 36"/>
                <a:gd name="T13" fmla="*/ 0 h 36"/>
                <a:gd name="T14" fmla="*/ 0 w 36"/>
                <a:gd name="T15" fmla="*/ 6 h 36"/>
                <a:gd name="T16" fmla="*/ 6 w 36"/>
                <a:gd name="T17" fmla="*/ 6 h 36"/>
                <a:gd name="T18" fmla="*/ 6 w 36"/>
                <a:gd name="T19" fmla="*/ 6 h 36"/>
                <a:gd name="T20" fmla="*/ 6 w 36"/>
                <a:gd name="T21" fmla="*/ 12 h 36"/>
                <a:gd name="T22" fmla="*/ 0 w 36"/>
                <a:gd name="T23" fmla="*/ 18 h 36"/>
                <a:gd name="T24" fmla="*/ 18 w 36"/>
                <a:gd name="T25" fmla="*/ 36 h 36"/>
                <a:gd name="T26" fmla="*/ 18 w 36"/>
                <a:gd name="T27" fmla="*/ 36 h 36"/>
                <a:gd name="T28" fmla="*/ 24 w 36"/>
                <a:gd name="T29" fmla="*/ 30 h 36"/>
                <a:gd name="T30" fmla="*/ 24 w 36"/>
                <a:gd name="T31" fmla="*/ 30 h 36"/>
                <a:gd name="T32" fmla="*/ 24 w 36"/>
                <a:gd name="T33" fmla="*/ 30 h 36"/>
                <a:gd name="T34" fmla="*/ 24 w 36"/>
                <a:gd name="T35" fmla="*/ 30 h 36"/>
                <a:gd name="T36" fmla="*/ 36 w 36"/>
                <a:gd name="T37" fmla="*/ 24 h 36"/>
                <a:gd name="T38" fmla="*/ 36 w 36"/>
                <a:gd name="T39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6">
                  <a:moveTo>
                    <a:pt x="36" y="24"/>
                  </a:moveTo>
                  <a:lnTo>
                    <a:pt x="12" y="18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18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36" y="24"/>
                  </a:lnTo>
                  <a:lnTo>
                    <a:pt x="36" y="2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556" name="Freeform 780"/>
            <p:cNvSpPr>
              <a:spLocks/>
            </p:cNvSpPr>
            <p:nvPr/>
          </p:nvSpPr>
          <p:spPr bwMode="auto">
            <a:xfrm>
              <a:off x="7379616" y="2144486"/>
              <a:ext cx="83396" cy="76200"/>
            </a:xfrm>
            <a:custGeom>
              <a:avLst/>
              <a:gdLst>
                <a:gd name="T0" fmla="*/ 48 w 48"/>
                <a:gd name="T1" fmla="*/ 36 h 42"/>
                <a:gd name="T2" fmla="*/ 24 w 48"/>
                <a:gd name="T3" fmla="*/ 24 h 42"/>
                <a:gd name="T4" fmla="*/ 18 w 48"/>
                <a:gd name="T5" fmla="*/ 18 h 42"/>
                <a:gd name="T6" fmla="*/ 24 w 48"/>
                <a:gd name="T7" fmla="*/ 12 h 42"/>
                <a:gd name="T8" fmla="*/ 24 w 48"/>
                <a:gd name="T9" fmla="*/ 12 h 42"/>
                <a:gd name="T10" fmla="*/ 36 w 48"/>
                <a:gd name="T11" fmla="*/ 18 h 42"/>
                <a:gd name="T12" fmla="*/ 24 w 48"/>
                <a:gd name="T13" fmla="*/ 0 h 42"/>
                <a:gd name="T14" fmla="*/ 0 w 48"/>
                <a:gd name="T15" fmla="*/ 12 h 42"/>
                <a:gd name="T16" fmla="*/ 12 w 48"/>
                <a:gd name="T17" fmla="*/ 12 h 42"/>
                <a:gd name="T18" fmla="*/ 12 w 48"/>
                <a:gd name="T19" fmla="*/ 12 h 42"/>
                <a:gd name="T20" fmla="*/ 12 w 48"/>
                <a:gd name="T21" fmla="*/ 18 h 42"/>
                <a:gd name="T22" fmla="*/ 6 w 48"/>
                <a:gd name="T23" fmla="*/ 30 h 42"/>
                <a:gd name="T24" fmla="*/ 30 w 48"/>
                <a:gd name="T25" fmla="*/ 42 h 42"/>
                <a:gd name="T26" fmla="*/ 30 w 48"/>
                <a:gd name="T27" fmla="*/ 42 h 42"/>
                <a:gd name="T28" fmla="*/ 30 w 48"/>
                <a:gd name="T29" fmla="*/ 42 h 42"/>
                <a:gd name="T30" fmla="*/ 30 w 48"/>
                <a:gd name="T31" fmla="*/ 36 h 42"/>
                <a:gd name="T32" fmla="*/ 30 w 48"/>
                <a:gd name="T33" fmla="*/ 36 h 42"/>
                <a:gd name="T34" fmla="*/ 30 w 48"/>
                <a:gd name="T35" fmla="*/ 36 h 42"/>
                <a:gd name="T36" fmla="*/ 48 w 48"/>
                <a:gd name="T37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8" h="42">
                  <a:moveTo>
                    <a:pt x="48" y="36"/>
                  </a:moveTo>
                  <a:lnTo>
                    <a:pt x="24" y="24"/>
                  </a:lnTo>
                  <a:lnTo>
                    <a:pt x="18" y="18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36" y="18"/>
                  </a:lnTo>
                  <a:lnTo>
                    <a:pt x="24" y="0"/>
                  </a:lnTo>
                  <a:lnTo>
                    <a:pt x="0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48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557" name="Freeform 781"/>
            <p:cNvSpPr>
              <a:spLocks/>
            </p:cNvSpPr>
            <p:nvPr/>
          </p:nvSpPr>
          <p:spPr bwMode="auto">
            <a:xfrm>
              <a:off x="7379616" y="2144486"/>
              <a:ext cx="83396" cy="76200"/>
            </a:xfrm>
            <a:custGeom>
              <a:avLst/>
              <a:gdLst>
                <a:gd name="T0" fmla="*/ 48 w 48"/>
                <a:gd name="T1" fmla="*/ 36 h 42"/>
                <a:gd name="T2" fmla="*/ 24 w 48"/>
                <a:gd name="T3" fmla="*/ 24 h 42"/>
                <a:gd name="T4" fmla="*/ 18 w 48"/>
                <a:gd name="T5" fmla="*/ 18 h 42"/>
                <a:gd name="T6" fmla="*/ 24 w 48"/>
                <a:gd name="T7" fmla="*/ 12 h 42"/>
                <a:gd name="T8" fmla="*/ 24 w 48"/>
                <a:gd name="T9" fmla="*/ 12 h 42"/>
                <a:gd name="T10" fmla="*/ 36 w 48"/>
                <a:gd name="T11" fmla="*/ 18 h 42"/>
                <a:gd name="T12" fmla="*/ 24 w 48"/>
                <a:gd name="T13" fmla="*/ 0 h 42"/>
                <a:gd name="T14" fmla="*/ 0 w 48"/>
                <a:gd name="T15" fmla="*/ 12 h 42"/>
                <a:gd name="T16" fmla="*/ 12 w 48"/>
                <a:gd name="T17" fmla="*/ 12 h 42"/>
                <a:gd name="T18" fmla="*/ 12 w 48"/>
                <a:gd name="T19" fmla="*/ 12 h 42"/>
                <a:gd name="T20" fmla="*/ 12 w 48"/>
                <a:gd name="T21" fmla="*/ 18 h 42"/>
                <a:gd name="T22" fmla="*/ 6 w 48"/>
                <a:gd name="T23" fmla="*/ 30 h 42"/>
                <a:gd name="T24" fmla="*/ 30 w 48"/>
                <a:gd name="T25" fmla="*/ 42 h 42"/>
                <a:gd name="T26" fmla="*/ 30 w 48"/>
                <a:gd name="T27" fmla="*/ 42 h 42"/>
                <a:gd name="T28" fmla="*/ 30 w 48"/>
                <a:gd name="T29" fmla="*/ 42 h 42"/>
                <a:gd name="T30" fmla="*/ 30 w 48"/>
                <a:gd name="T31" fmla="*/ 36 h 42"/>
                <a:gd name="T32" fmla="*/ 30 w 48"/>
                <a:gd name="T33" fmla="*/ 36 h 42"/>
                <a:gd name="T34" fmla="*/ 30 w 48"/>
                <a:gd name="T35" fmla="*/ 36 h 42"/>
                <a:gd name="T36" fmla="*/ 48 w 48"/>
                <a:gd name="T37" fmla="*/ 36 h 42"/>
                <a:gd name="T38" fmla="*/ 48 w 48"/>
                <a:gd name="T39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8" h="42">
                  <a:moveTo>
                    <a:pt x="48" y="36"/>
                  </a:moveTo>
                  <a:lnTo>
                    <a:pt x="24" y="24"/>
                  </a:lnTo>
                  <a:lnTo>
                    <a:pt x="18" y="18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36" y="18"/>
                  </a:lnTo>
                  <a:lnTo>
                    <a:pt x="24" y="0"/>
                  </a:lnTo>
                  <a:lnTo>
                    <a:pt x="0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48" y="36"/>
                  </a:lnTo>
                  <a:lnTo>
                    <a:pt x="48" y="3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558" name="Freeform 782"/>
            <p:cNvSpPr>
              <a:spLocks/>
            </p:cNvSpPr>
            <p:nvPr/>
          </p:nvSpPr>
          <p:spPr bwMode="auto">
            <a:xfrm>
              <a:off x="7254521" y="2188029"/>
              <a:ext cx="10425" cy="43543"/>
            </a:xfrm>
            <a:custGeom>
              <a:avLst/>
              <a:gdLst>
                <a:gd name="T0" fmla="*/ 0 w 6"/>
                <a:gd name="T1" fmla="*/ 24 h 24"/>
                <a:gd name="T2" fmla="*/ 0 w 6"/>
                <a:gd name="T3" fmla="*/ 18 h 24"/>
                <a:gd name="T4" fmla="*/ 0 w 6"/>
                <a:gd name="T5" fmla="*/ 18 h 24"/>
                <a:gd name="T6" fmla="*/ 0 w 6"/>
                <a:gd name="T7" fmla="*/ 12 h 24"/>
                <a:gd name="T8" fmla="*/ 0 w 6"/>
                <a:gd name="T9" fmla="*/ 12 h 24"/>
                <a:gd name="T10" fmla="*/ 0 w 6"/>
                <a:gd name="T11" fmla="*/ 6 h 24"/>
                <a:gd name="T12" fmla="*/ 6 w 6"/>
                <a:gd name="T13" fmla="*/ 6 h 24"/>
                <a:gd name="T14" fmla="*/ 6 w 6"/>
                <a:gd name="T15" fmla="*/ 6 h 24"/>
                <a:gd name="T16" fmla="*/ 6 w 6"/>
                <a:gd name="T17" fmla="*/ 6 h 24"/>
                <a:gd name="T18" fmla="*/ 6 w 6"/>
                <a:gd name="T19" fmla="*/ 6 h 24"/>
                <a:gd name="T20" fmla="*/ 6 w 6"/>
                <a:gd name="T21" fmla="*/ 6 h 24"/>
                <a:gd name="T22" fmla="*/ 6 w 6"/>
                <a:gd name="T23" fmla="*/ 6 h 24"/>
                <a:gd name="T24" fmla="*/ 6 w 6"/>
                <a:gd name="T25" fmla="*/ 6 h 24"/>
                <a:gd name="T26" fmla="*/ 6 w 6"/>
                <a:gd name="T27" fmla="*/ 6 h 24"/>
                <a:gd name="T28" fmla="*/ 6 w 6"/>
                <a:gd name="T29" fmla="*/ 6 h 24"/>
                <a:gd name="T30" fmla="*/ 6 w 6"/>
                <a:gd name="T31" fmla="*/ 6 h 24"/>
                <a:gd name="T32" fmla="*/ 6 w 6"/>
                <a:gd name="T33" fmla="*/ 6 h 24"/>
                <a:gd name="T34" fmla="*/ 6 w 6"/>
                <a:gd name="T35" fmla="*/ 0 h 24"/>
                <a:gd name="T36" fmla="*/ 6 w 6"/>
                <a:gd name="T37" fmla="*/ 0 h 24"/>
                <a:gd name="T38" fmla="*/ 6 w 6"/>
                <a:gd name="T39" fmla="*/ 0 h 24"/>
                <a:gd name="T40" fmla="*/ 6 w 6"/>
                <a:gd name="T41" fmla="*/ 0 h 24"/>
                <a:gd name="T42" fmla="*/ 0 w 6"/>
                <a:gd name="T43" fmla="*/ 0 h 24"/>
                <a:gd name="T44" fmla="*/ 0 w 6"/>
                <a:gd name="T45" fmla="*/ 6 h 24"/>
                <a:gd name="T46" fmla="*/ 0 w 6"/>
                <a:gd name="T47" fmla="*/ 12 h 24"/>
                <a:gd name="T48" fmla="*/ 0 w 6"/>
                <a:gd name="T49" fmla="*/ 12 h 24"/>
                <a:gd name="T50" fmla="*/ 0 w 6"/>
                <a:gd name="T51" fmla="*/ 18 h 24"/>
                <a:gd name="T52" fmla="*/ 0 w 6"/>
                <a:gd name="T53" fmla="*/ 18 h 24"/>
                <a:gd name="T54" fmla="*/ 0 w 6"/>
                <a:gd name="T55" fmla="*/ 24 h 24"/>
                <a:gd name="T56" fmla="*/ 0 w 6"/>
                <a:gd name="T57" fmla="*/ 24 h 24"/>
                <a:gd name="T58" fmla="*/ 0 w 6"/>
                <a:gd name="T59" fmla="*/ 24 h 24"/>
                <a:gd name="T60" fmla="*/ 0 w 6"/>
                <a:gd name="T61" fmla="*/ 24 h 24"/>
                <a:gd name="T62" fmla="*/ 0 w 6"/>
                <a:gd name="T63" fmla="*/ 24 h 24"/>
                <a:gd name="T64" fmla="*/ 0 w 6"/>
                <a:gd name="T6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" h="24">
                  <a:moveTo>
                    <a:pt x="0" y="24"/>
                  </a:moveTo>
                  <a:lnTo>
                    <a:pt x="0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559" name="Rectangle 783"/>
            <p:cNvSpPr>
              <a:spLocks noChangeArrowheads="1"/>
            </p:cNvSpPr>
            <p:nvPr/>
          </p:nvSpPr>
          <p:spPr bwMode="auto">
            <a:xfrm>
              <a:off x="4572000" y="1366156"/>
              <a:ext cx="4494900" cy="1476739"/>
            </a:xfrm>
            <a:prstGeom prst="rect">
              <a:avLst/>
            </a:prstGeom>
            <a:noFill/>
            <a:ln w="1905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4912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762000"/>
          </a:xfrm>
        </p:spPr>
        <p:txBody>
          <a:bodyPr/>
          <a:lstStyle/>
          <a:p>
            <a:r>
              <a:rPr lang="en-US" dirty="0" smtClean="0"/>
              <a:t>PUREX process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914400"/>
            <a:ext cx="7772400" cy="2971800"/>
          </a:xfrm>
        </p:spPr>
        <p:txBody>
          <a:bodyPr>
            <a:normAutofit fontScale="62500" lnSpcReduction="20000"/>
          </a:bodyPr>
          <a:lstStyle/>
          <a:p>
            <a:pPr marL="457200" indent="-457200">
              <a:spcBef>
                <a:spcPct val="10000"/>
              </a:spcBef>
              <a:tabLst>
                <a:tab pos="450850" algn="l"/>
              </a:tabLst>
            </a:pPr>
            <a:r>
              <a:rPr lang="en-US" sz="3600" dirty="0"/>
              <a:t>Plant-scale performance of a two-cycle PUREX process:</a:t>
            </a:r>
          </a:p>
          <a:p>
            <a:pPr marL="1079500" lvl="1" indent="-457200">
              <a:tabLst>
                <a:tab pos="450850" algn="l"/>
              </a:tabLst>
            </a:pPr>
            <a:r>
              <a:rPr lang="en-US" sz="3600" dirty="0"/>
              <a:t>Separation of Pu from U:  10</a:t>
            </a:r>
            <a:r>
              <a:rPr lang="en-US" sz="3600" baseline="30000" dirty="0"/>
              <a:t>6</a:t>
            </a:r>
            <a:endParaRPr lang="en-US" sz="3600" dirty="0"/>
          </a:p>
          <a:p>
            <a:pPr marL="1079500" lvl="1" indent="-457200">
              <a:tabLst>
                <a:tab pos="450850" algn="l"/>
              </a:tabLst>
            </a:pPr>
            <a:r>
              <a:rPr lang="en-US" sz="3600" dirty="0"/>
              <a:t>Separation of fission products from Pu:  10</a:t>
            </a:r>
            <a:r>
              <a:rPr lang="en-US" sz="3600" baseline="30000" dirty="0"/>
              <a:t>8</a:t>
            </a:r>
            <a:endParaRPr lang="en-US" sz="3600" dirty="0"/>
          </a:p>
          <a:p>
            <a:pPr marL="1079500" lvl="1" indent="-457200">
              <a:tabLst>
                <a:tab pos="450850" algn="l"/>
              </a:tabLst>
            </a:pPr>
            <a:r>
              <a:rPr lang="en-US" sz="3600" dirty="0"/>
              <a:t>Separation of fission products from U:  10</a:t>
            </a:r>
            <a:r>
              <a:rPr lang="en-US" sz="3600" baseline="30000" dirty="0"/>
              <a:t>7</a:t>
            </a:r>
            <a:endParaRPr lang="en-US" sz="3600" dirty="0"/>
          </a:p>
          <a:p>
            <a:pPr marL="1079500" lvl="1" indent="-457200">
              <a:tabLst>
                <a:tab pos="450850" algn="l"/>
              </a:tabLst>
            </a:pPr>
            <a:r>
              <a:rPr lang="en-US" sz="3600" dirty="0"/>
              <a:t>Pu and U recovery</a:t>
            </a:r>
          </a:p>
          <a:p>
            <a:pPr marL="457200" indent="-457200">
              <a:tabLst>
                <a:tab pos="450850" algn="l"/>
              </a:tabLst>
            </a:pPr>
            <a:r>
              <a:rPr lang="en-US" sz="3600" dirty="0"/>
              <a:t>How to achieve high separation with </a:t>
            </a:r>
            <a:r>
              <a:rPr lang="en-US" sz="3600" dirty="0" err="1"/>
              <a:t>K</a:t>
            </a:r>
            <a:r>
              <a:rPr lang="en-US" sz="3600" baseline="-25000" dirty="0" err="1"/>
              <a:t>d</a:t>
            </a:r>
            <a:r>
              <a:rPr lang="en-US" sz="3600" dirty="0"/>
              <a:t> on the order of 10</a:t>
            </a:r>
            <a:r>
              <a:rPr lang="en-US" sz="3600" baseline="30000" dirty="0"/>
              <a:t>2</a:t>
            </a:r>
            <a:endParaRPr lang="en-US" sz="3600" dirty="0"/>
          </a:p>
          <a:p>
            <a:pPr marL="1079500" lvl="1" indent="-457200">
              <a:tabLst>
                <a:tab pos="450850" algn="l"/>
              </a:tabLst>
            </a:pPr>
            <a:r>
              <a:rPr lang="en-US" sz="3600" dirty="0"/>
              <a:t>Multiple stages	</a:t>
            </a:r>
            <a:endParaRPr lang="en-US" sz="5800" dirty="0"/>
          </a:p>
          <a:p>
            <a:endParaRPr lang="en-US" dirty="0"/>
          </a:p>
        </p:txBody>
      </p:sp>
      <p:pic>
        <p:nvPicPr>
          <p:cNvPr id="4669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657600"/>
            <a:ext cx="6769100" cy="2143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93750" y="5837099"/>
            <a:ext cx="81216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http://www.cresp.org/NuclearChemCourse/monographs/11_Law_Liquid-liquid%20extraction%20equipment%20jdl_3_2_09.pdf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5010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533400"/>
          </a:xfrm>
        </p:spPr>
        <p:txBody>
          <a:bodyPr/>
          <a:lstStyle/>
          <a:p>
            <a:r>
              <a:rPr lang="en-US" dirty="0" smtClean="0"/>
              <a:t>U-Pu separation in PUREX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533401"/>
            <a:ext cx="8534400" cy="1219200"/>
          </a:xfrm>
        </p:spPr>
        <p:txBody>
          <a:bodyPr>
            <a:normAutofit fontScale="62500" lnSpcReduction="20000"/>
          </a:bodyPr>
          <a:lstStyle/>
          <a:p>
            <a:r>
              <a:rPr lang="en-US" sz="2400" dirty="0" smtClean="0"/>
              <a:t>Based on formation of nitrate species</a:t>
            </a:r>
          </a:p>
          <a:p>
            <a:pPr lvl="1"/>
            <a:r>
              <a:rPr lang="en-US" sz="2400" dirty="0" smtClean="0">
                <a:sym typeface="Wingdings" pitchFamily="2" charset="2"/>
              </a:rPr>
              <a:t>30 % TBP in kerosene</a:t>
            </a:r>
          </a:p>
          <a:p>
            <a:pPr lvl="1"/>
            <a:r>
              <a:rPr lang="en-US" sz="2400" dirty="0" smtClean="0">
                <a:sym typeface="Wingdings" pitchFamily="2" charset="2"/>
              </a:rPr>
              <a:t>3.5 M NHO</a:t>
            </a:r>
            <a:r>
              <a:rPr lang="en-US" sz="2400" baseline="-25000" dirty="0" smtClean="0">
                <a:sym typeface="Wingdings" pitchFamily="2" charset="2"/>
              </a:rPr>
              <a:t>3</a:t>
            </a:r>
          </a:p>
          <a:p>
            <a:pPr lvl="1"/>
            <a:r>
              <a:rPr lang="en-US" sz="2400" dirty="0" smtClean="0">
                <a:sym typeface="Wingdings" pitchFamily="2" charset="2"/>
              </a:rPr>
              <a:t>Strip has 0.1 M hydroxylamine nitrate in 3.5 M HNO</a:t>
            </a:r>
            <a:r>
              <a:rPr lang="en-US" sz="2400" baseline="-25000" dirty="0" smtClean="0">
                <a:sym typeface="Wingdings" pitchFamily="2" charset="2"/>
              </a:rPr>
              <a:t>3</a:t>
            </a:r>
            <a:endParaRPr lang="en-US" sz="2400" dirty="0" smtClean="0">
              <a:sym typeface="Wingdings" pitchFamily="2" charset="2"/>
            </a:endParaRPr>
          </a:p>
          <a:p>
            <a:r>
              <a:rPr lang="en-US" sz="2400" dirty="0" smtClean="0">
                <a:sym typeface="Wingdings" pitchFamily="2" charset="2"/>
              </a:rPr>
              <a:t>Process example of pulse column below</a:t>
            </a:r>
            <a:endParaRPr lang="en-US" sz="2400" dirty="0" smtClean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742"/>
          <a:stretch/>
        </p:blipFill>
        <p:spPr bwMode="auto">
          <a:xfrm>
            <a:off x="1219204" y="1676420"/>
            <a:ext cx="6629417" cy="518158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/>
        </p:nvCxnSpPr>
        <p:spPr bwMode="auto">
          <a:xfrm>
            <a:off x="5688804" y="1447800"/>
            <a:ext cx="149137" cy="10668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Oval 6"/>
          <p:cNvSpPr/>
          <p:nvPr/>
        </p:nvSpPr>
        <p:spPr bwMode="auto">
          <a:xfrm>
            <a:off x="3429000" y="2743200"/>
            <a:ext cx="76200" cy="76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3426643" y="3200400"/>
            <a:ext cx="76200" cy="76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3414466" y="3733800"/>
            <a:ext cx="76200" cy="76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3423893" y="4183547"/>
            <a:ext cx="76200" cy="76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3414466" y="4724400"/>
            <a:ext cx="76200" cy="76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4724400" y="4799422"/>
            <a:ext cx="76200" cy="76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4724400" y="4229110"/>
            <a:ext cx="76200" cy="76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4727935" y="3741656"/>
            <a:ext cx="76200" cy="76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4736576" y="3208256"/>
            <a:ext cx="76200" cy="76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4766035" y="2775016"/>
            <a:ext cx="76200" cy="76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5825765" y="4691406"/>
            <a:ext cx="76200" cy="76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5825765" y="4121094"/>
            <a:ext cx="76200" cy="76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5829300" y="3633640"/>
            <a:ext cx="76200" cy="76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5837941" y="3100240"/>
            <a:ext cx="76200" cy="76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5867400" y="2667000"/>
            <a:ext cx="76200" cy="76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924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43" grpId="0" animBg="1"/>
      <p:bldP spid="43" grpId="1" animBg="1"/>
      <p:bldP spid="44" grpId="0" animBg="1"/>
      <p:bldP spid="44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</p:bldLst>
  </p:timing>
  <p:extLst mod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Third Phase Formation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7772400" cy="4724400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en-US" dirty="0"/>
              <a:t>In liquid-liquid solvent extraction certain conditions cause the organic phase to </a:t>
            </a:r>
            <a:r>
              <a:rPr lang="en-US" dirty="0" smtClean="0"/>
              <a:t>split</a:t>
            </a:r>
          </a:p>
          <a:p>
            <a:pPr lvl="1">
              <a:lnSpc>
                <a:spcPct val="75000"/>
              </a:lnSpc>
            </a:pPr>
            <a:r>
              <a:rPr lang="en-US" dirty="0" smtClean="0">
                <a:sym typeface="Wingdings" pitchFamily="2" charset="2"/>
              </a:rPr>
              <a:t>PUREX </a:t>
            </a:r>
            <a:r>
              <a:rPr lang="en-US" dirty="0">
                <a:sym typeface="Wingdings" pitchFamily="2" charset="2"/>
              </a:rPr>
              <a:t>separations </a:t>
            </a:r>
            <a:r>
              <a:rPr lang="en-US" dirty="0" smtClean="0">
                <a:sym typeface="Wingdings" pitchFamily="2" charset="2"/>
              </a:rPr>
              <a:t>TBP</a:t>
            </a:r>
          </a:p>
          <a:p>
            <a:pPr lvl="1">
              <a:lnSpc>
                <a:spcPct val="75000"/>
              </a:lnSpc>
            </a:pPr>
            <a:r>
              <a:rPr lang="en-US" dirty="0" smtClean="0">
                <a:sym typeface="Wingdings" pitchFamily="2" charset="2"/>
              </a:rPr>
              <a:t>Possible </a:t>
            </a:r>
            <a:r>
              <a:rPr lang="en-US" dirty="0">
                <a:sym typeface="Wingdings" pitchFamily="2" charset="2"/>
              </a:rPr>
              <a:t>with </a:t>
            </a:r>
            <a:r>
              <a:rPr lang="en-US" dirty="0" smtClean="0">
                <a:sym typeface="Wingdings" pitchFamily="2" charset="2"/>
              </a:rPr>
              <a:t>advanced separations</a:t>
            </a:r>
            <a:endParaRPr lang="en-US" dirty="0">
              <a:sym typeface="Wingdings" pitchFamily="2" charset="2"/>
            </a:endParaRPr>
          </a:p>
          <a:p>
            <a:pPr>
              <a:lnSpc>
                <a:spcPct val="75000"/>
              </a:lnSpc>
            </a:pPr>
            <a:r>
              <a:rPr lang="en-US" dirty="0"/>
              <a:t>Limiting Organic Concentration (LOC) – highest metal content in phase prior to split</a:t>
            </a:r>
          </a:p>
          <a:p>
            <a:pPr lvl="1">
              <a:lnSpc>
                <a:spcPct val="75000"/>
              </a:lnSpc>
            </a:pPr>
            <a:r>
              <a:rPr lang="en-US" dirty="0"/>
              <a:t>Light phase – mostly diluent</a:t>
            </a:r>
          </a:p>
          <a:p>
            <a:pPr lvl="1">
              <a:lnSpc>
                <a:spcPct val="75000"/>
              </a:lnSpc>
            </a:pPr>
            <a:r>
              <a:rPr lang="en-US" dirty="0"/>
              <a:t>Heavy phase – extractant and metal </a:t>
            </a:r>
            <a:r>
              <a:rPr lang="en-US" dirty="0" smtClean="0"/>
              <a:t>rich</a:t>
            </a:r>
          </a:p>
          <a:p>
            <a:pPr>
              <a:lnSpc>
                <a:spcPct val="75000"/>
              </a:lnSpc>
            </a:pPr>
            <a:r>
              <a:rPr lang="en-US" dirty="0" smtClean="0"/>
              <a:t>Safety issues, relate to criticality</a:t>
            </a:r>
          </a:p>
          <a:p>
            <a:pPr>
              <a:lnSpc>
                <a:spcPct val="75000"/>
              </a:lnSpc>
            </a:pPr>
            <a:r>
              <a:rPr lang="en-US" dirty="0" smtClean="0"/>
              <a:t>Can be exploited for synthesis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17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dirty="0"/>
              <a:t>Actinide Third Phases</a:t>
            </a:r>
          </a:p>
        </p:txBody>
      </p:sp>
      <p:pic>
        <p:nvPicPr>
          <p:cNvPr id="54275" name="Picture 3" descr="u-3-P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" y="1752600"/>
            <a:ext cx="1735138" cy="4419600"/>
          </a:xfrm>
          <a:noFill/>
          <a:ln/>
        </p:spPr>
      </p:pic>
      <p:pic>
        <p:nvPicPr>
          <p:cNvPr id="54276" name="Picture 4" descr="Pu-3-p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114800" y="1219200"/>
            <a:ext cx="1981200" cy="2667000"/>
          </a:xfrm>
          <a:noFill/>
          <a:ln/>
        </p:spPr>
      </p:pic>
      <p:pic>
        <p:nvPicPr>
          <p:cNvPr id="54277" name="Picture 5" descr="3-P-Np(5-6)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629400" y="3962400"/>
            <a:ext cx="1984375" cy="2590800"/>
          </a:xfrm>
          <a:noFill/>
          <a:ln/>
        </p:spPr>
      </p:pic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1905000" y="28194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</a:rPr>
              <a:t>Light Phase</a:t>
            </a: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1905000" y="35814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</a:rPr>
              <a:t>Heavy Phase</a:t>
            </a:r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1905000" y="4343400"/>
            <a:ext cx="23622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</a:rPr>
              <a:t>Aqueous 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</a:rPr>
              <a:t>Phase</a:t>
            </a:r>
          </a:p>
        </p:txBody>
      </p:sp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1143000" y="5791200"/>
            <a:ext cx="137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chemeClr val="bg2"/>
                </a:solidFill>
                <a:latin typeface="Times New Roman" pitchFamily="18" charset="0"/>
              </a:rPr>
              <a:t>U(VI)</a:t>
            </a:r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4953000" y="3581400"/>
            <a:ext cx="167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chemeClr val="bg2"/>
                </a:solidFill>
                <a:latin typeface="Times New Roman" pitchFamily="18" charset="0"/>
              </a:rPr>
              <a:t>Pu(IV)</a:t>
            </a:r>
          </a:p>
        </p:txBody>
      </p:sp>
      <p:pic>
        <p:nvPicPr>
          <p:cNvPr id="54283" name="Picture 11" descr="3P-Np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4114800" y="3962400"/>
            <a:ext cx="1978025" cy="2590800"/>
          </a:xfrm>
          <a:noFill/>
          <a:ln/>
        </p:spPr>
      </p:pic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4876800" y="6172200"/>
            <a:ext cx="167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chemeClr val="bg2"/>
                </a:solidFill>
                <a:latin typeface="Times New Roman" pitchFamily="18" charset="0"/>
              </a:rPr>
              <a:t>Np(IV)</a:t>
            </a:r>
          </a:p>
        </p:txBody>
      </p:sp>
      <p:pic>
        <p:nvPicPr>
          <p:cNvPr id="54285" name="Picture 13" descr="3P-Pu(VI)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29400" y="1143000"/>
            <a:ext cx="1998663" cy="2743200"/>
          </a:xfrm>
          <a:prstGeom prst="rect">
            <a:avLst/>
          </a:prstGeom>
          <a:noFill/>
        </p:spPr>
      </p:pic>
      <p:sp>
        <p:nvSpPr>
          <p:cNvPr id="54286" name="Rectangle 14"/>
          <p:cNvSpPr>
            <a:spLocks noChangeArrowheads="1"/>
          </p:cNvSpPr>
          <p:nvPr/>
        </p:nvSpPr>
        <p:spPr bwMode="auto">
          <a:xfrm>
            <a:off x="7772400" y="6172200"/>
            <a:ext cx="960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bg2"/>
                </a:solidFill>
                <a:latin typeface="Times New Roman" pitchFamily="18" charset="0"/>
              </a:rPr>
              <a:t>Np(VI)</a:t>
            </a:r>
          </a:p>
        </p:txBody>
      </p:sp>
      <p:sp>
        <p:nvSpPr>
          <p:cNvPr id="54287" name="Text Box 15"/>
          <p:cNvSpPr txBox="1">
            <a:spLocks noChangeArrowheads="1"/>
          </p:cNvSpPr>
          <p:nvPr/>
        </p:nvSpPr>
        <p:spPr bwMode="auto">
          <a:xfrm>
            <a:off x="7467600" y="3505200"/>
            <a:ext cx="167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chemeClr val="bg2"/>
                </a:solidFill>
                <a:latin typeface="Times New Roman" pitchFamily="18" charset="0"/>
              </a:rPr>
              <a:t>Pu(VI)</a:t>
            </a:r>
          </a:p>
        </p:txBody>
      </p:sp>
    </p:spTree>
    <p:extLst>
      <p:ext uri="{BB962C8B-B14F-4D97-AF65-F5344CB8AC3E}">
        <p14:creationId xmlns:p14="http://schemas.microsoft.com/office/powerpoint/2010/main" val="348275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9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0"/>
            <a:ext cx="7118350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79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4486275"/>
            <a:ext cx="70548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206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399" y="9525"/>
            <a:ext cx="8353405" cy="762000"/>
          </a:xfrm>
        </p:spPr>
        <p:txBody>
          <a:bodyPr/>
          <a:lstStyle/>
          <a:p>
            <a:r>
              <a:rPr lang="en-US" dirty="0" smtClean="0"/>
              <a:t>RDCH 702:  Lecture 9  Separations</a:t>
            </a:r>
            <a:endParaRPr lang="en-US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4495800" cy="55626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en-US" sz="2400" dirty="0" smtClean="0"/>
              <a:t>Separation methods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Solvent extraction</a:t>
            </a:r>
          </a:p>
          <a:p>
            <a:pPr lvl="2">
              <a:lnSpc>
                <a:spcPct val="80000"/>
              </a:lnSpc>
            </a:pPr>
            <a:r>
              <a:rPr lang="en-US" sz="2400" dirty="0" smtClean="0"/>
              <a:t>PUREX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Ion exchange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Volatility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Electrochemistry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Specific actinide separations</a:t>
            </a:r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Basic concept of separations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Oxidation state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Ionic radius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Development of advanced separations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Trivalent actinides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Necessary for fuel cycle due to formation of mixtures due to fission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Actinides </a:t>
            </a:r>
          </a:p>
          <a:p>
            <a:pPr lvl="2">
              <a:lnSpc>
                <a:spcPct val="80000"/>
              </a:lnSpc>
            </a:pPr>
            <a:r>
              <a:rPr lang="en-US" sz="2400" dirty="0" err="1" smtClean="0"/>
              <a:t>Transuranics</a:t>
            </a:r>
            <a:endParaRPr lang="en-US" sz="2400" dirty="0" smtClean="0"/>
          </a:p>
          <a:p>
            <a:pPr lvl="1">
              <a:lnSpc>
                <a:spcPct val="80000"/>
              </a:lnSpc>
            </a:pPr>
            <a:r>
              <a:rPr lang="en-US" sz="2400" dirty="0" smtClean="0"/>
              <a:t>Fission products</a:t>
            </a:r>
          </a:p>
          <a:p>
            <a:pPr lvl="2">
              <a:lnSpc>
                <a:spcPct val="80000"/>
              </a:lnSpc>
            </a:pPr>
            <a:r>
              <a:rPr lang="en-US" sz="2400" dirty="0" smtClean="0"/>
              <a:t>Se (Z=34) to </a:t>
            </a:r>
            <a:r>
              <a:rPr lang="en-US" sz="2400" dirty="0" err="1" smtClean="0"/>
              <a:t>Dy</a:t>
            </a:r>
            <a:r>
              <a:rPr lang="en-US" sz="2400" dirty="0" smtClean="0"/>
              <a:t> (Z=66)</a:t>
            </a:r>
            <a:endParaRPr lang="en-US" sz="2400" dirty="0"/>
          </a:p>
        </p:txBody>
      </p:sp>
      <p:pic>
        <p:nvPicPr>
          <p:cNvPr id="5" name="Picture 16" descr="https://upload.wikimedia.org/wikipedia/commons/f/fe/Tributyl-phosphate-2D-skeleta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212336"/>
            <a:ext cx="340040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83214" y="5819775"/>
            <a:ext cx="3350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Tributyl</a:t>
            </a:r>
            <a:r>
              <a:rPr lang="en-US" dirty="0" smtClean="0"/>
              <a:t> phosphate (TBP)</a:t>
            </a:r>
            <a:endParaRPr lang="en-US" dirty="0"/>
          </a:p>
        </p:txBody>
      </p:sp>
      <p:pic>
        <p:nvPicPr>
          <p:cNvPr id="7" name="Picture 3" descr="200px-Extracteduraniumcomple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42805" y="1066800"/>
            <a:ext cx="2431800" cy="308838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 bwMode="auto">
          <a:xfrm>
            <a:off x="304800" y="1066800"/>
            <a:ext cx="3810000" cy="7620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977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  <p:extLst mod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762000"/>
          </a:xfrm>
        </p:spPr>
        <p:txBody>
          <a:bodyPr/>
          <a:lstStyle/>
          <a:p>
            <a:r>
              <a:rPr lang="en-US" dirty="0" smtClean="0"/>
              <a:t>Solvent Extraction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4572000" cy="6172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Two phase system for separation</a:t>
            </a:r>
          </a:p>
          <a:p>
            <a:pPr lvl="1"/>
            <a:r>
              <a:rPr lang="en-US" dirty="0" smtClean="0"/>
              <a:t>Sample dissolved in aqueous phase</a:t>
            </a:r>
          </a:p>
          <a:p>
            <a:pPr lvl="2"/>
            <a:r>
              <a:rPr lang="en-US" dirty="0" smtClean="0"/>
              <a:t>Normally acidic phase</a:t>
            </a:r>
          </a:p>
          <a:p>
            <a:r>
              <a:rPr lang="en-US" dirty="0" smtClean="0"/>
              <a:t>Aqueous phase contacted with organic containing ligand</a:t>
            </a:r>
          </a:p>
          <a:p>
            <a:pPr lvl="1"/>
            <a:r>
              <a:rPr lang="en-US" dirty="0" smtClean="0"/>
              <a:t>Formation of neutral metal-ligand species drives solubility in organic phase</a:t>
            </a:r>
          </a:p>
          <a:p>
            <a:r>
              <a:rPr lang="en-US" dirty="0" smtClean="0"/>
              <a:t>Organic phase contains target radionuclide</a:t>
            </a:r>
          </a:p>
          <a:p>
            <a:pPr lvl="1"/>
            <a:r>
              <a:rPr lang="en-US" dirty="0" smtClean="0"/>
              <a:t>May have other metal ions, further separation needed</a:t>
            </a:r>
          </a:p>
          <a:p>
            <a:pPr lvl="2"/>
            <a:r>
              <a:rPr lang="en-US" dirty="0" smtClean="0"/>
              <a:t>Variation of redox state, contact with different aqueous phase</a:t>
            </a:r>
          </a:p>
          <a:p>
            <a:r>
              <a:rPr lang="en-US" dirty="0" smtClean="0"/>
              <a:t>Back extraction of target radionuclide into aqueous phase</a:t>
            </a:r>
          </a:p>
          <a:p>
            <a:pPr lvl="1"/>
            <a:r>
              <a:rPr lang="en-US" dirty="0" smtClean="0"/>
              <a:t>Reduction of Pu to trivalent</a:t>
            </a:r>
          </a:p>
          <a:p>
            <a:r>
              <a:rPr lang="en-US" dirty="0" smtClean="0"/>
              <a:t>Distribution between organic and aqueous phase measured to evaluate chemical behavior</a:t>
            </a:r>
            <a:endParaRPr lang="en-US" dirty="0"/>
          </a:p>
        </p:txBody>
      </p:sp>
      <p:pic>
        <p:nvPicPr>
          <p:cNvPr id="582658" name="Picture 2" descr="PUREX proces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0120" y="1600200"/>
            <a:ext cx="4373880" cy="3810000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 bwMode="auto">
          <a:xfrm>
            <a:off x="3581400" y="2438400"/>
            <a:ext cx="2971800" cy="6096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3962400" y="3657600"/>
            <a:ext cx="1676400" cy="1295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96618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399" y="9525"/>
            <a:ext cx="8839201" cy="762000"/>
          </a:xfrm>
        </p:spPr>
        <p:txBody>
          <a:bodyPr/>
          <a:lstStyle/>
          <a:p>
            <a:r>
              <a:rPr lang="en-US" dirty="0" smtClean="0"/>
              <a:t>RDCH 702:  Lecture 9  Separations Part 2</a:t>
            </a:r>
            <a:endParaRPr lang="en-US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4495800" cy="55626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en-US" sz="2400" dirty="0" smtClean="0"/>
              <a:t>Separation methods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Solvent extraction</a:t>
            </a:r>
          </a:p>
          <a:p>
            <a:pPr lvl="2">
              <a:lnSpc>
                <a:spcPct val="80000"/>
              </a:lnSpc>
            </a:pPr>
            <a:r>
              <a:rPr lang="en-US" sz="2400" dirty="0" smtClean="0"/>
              <a:t>PUREX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Ion exchange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Volatility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Electrochemistry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Specific actinide separations</a:t>
            </a:r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Basic concept of separations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Oxidation state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Ionic radius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Development of advanced separations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Trivalent actinides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Necessary for fuel cycle due to formation of mixtures due to fission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Actinides </a:t>
            </a:r>
          </a:p>
          <a:p>
            <a:pPr lvl="2">
              <a:lnSpc>
                <a:spcPct val="80000"/>
              </a:lnSpc>
            </a:pPr>
            <a:r>
              <a:rPr lang="en-US" sz="2400" dirty="0" err="1" smtClean="0"/>
              <a:t>Transuranics</a:t>
            </a:r>
            <a:endParaRPr lang="en-US" sz="2400" dirty="0" smtClean="0"/>
          </a:p>
          <a:p>
            <a:pPr lvl="1">
              <a:lnSpc>
                <a:spcPct val="80000"/>
              </a:lnSpc>
            </a:pPr>
            <a:r>
              <a:rPr lang="en-US" sz="2400" dirty="0" smtClean="0"/>
              <a:t>Fission products</a:t>
            </a:r>
          </a:p>
          <a:p>
            <a:pPr lvl="2">
              <a:lnSpc>
                <a:spcPct val="80000"/>
              </a:lnSpc>
            </a:pPr>
            <a:r>
              <a:rPr lang="en-US" sz="2400" dirty="0" smtClean="0"/>
              <a:t>Se (Z=34) to </a:t>
            </a:r>
            <a:r>
              <a:rPr lang="en-US" sz="2400" dirty="0" err="1" smtClean="0"/>
              <a:t>Dy</a:t>
            </a:r>
            <a:r>
              <a:rPr lang="en-US" sz="2400" dirty="0" smtClean="0"/>
              <a:t> (Z=66)</a:t>
            </a:r>
            <a:endParaRPr lang="en-US" sz="2400" dirty="0"/>
          </a:p>
        </p:txBody>
      </p:sp>
      <p:pic>
        <p:nvPicPr>
          <p:cNvPr id="5" name="Picture 16" descr="https://upload.wikimedia.org/wikipedia/commons/f/fe/Tributyl-phosphate-2D-skeleta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212336"/>
            <a:ext cx="340040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83214" y="5819775"/>
            <a:ext cx="3350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Tributyl</a:t>
            </a:r>
            <a:r>
              <a:rPr lang="en-US" dirty="0" smtClean="0"/>
              <a:t> phosphate (TBP)</a:t>
            </a:r>
            <a:endParaRPr lang="en-US" dirty="0"/>
          </a:p>
        </p:txBody>
      </p:sp>
      <p:pic>
        <p:nvPicPr>
          <p:cNvPr id="7" name="Picture 3" descr="200px-Extracteduraniumcomple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42805" y="1066800"/>
            <a:ext cx="2431800" cy="308838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 bwMode="auto">
          <a:xfrm>
            <a:off x="285750" y="1848993"/>
            <a:ext cx="3810000" cy="513207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019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  <p:extLst mod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8562" name="Picture 2" descr="http://www.library.utoronto.ca/see/SEED/Vol2-3/2-3%20resolved/Gladyshev_files/image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5875" y="1447800"/>
            <a:ext cx="4038600" cy="43816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Ion Exchange/Chromatography Separations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4800600" cy="5867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Dissolved sample, solid exchanger</a:t>
            </a:r>
          </a:p>
          <a:p>
            <a:r>
              <a:rPr lang="en-US" dirty="0" smtClean="0"/>
              <a:t>Adjustment of solution matrix</a:t>
            </a:r>
          </a:p>
          <a:p>
            <a:pPr lvl="1"/>
            <a:r>
              <a:rPr lang="en-US" dirty="0" smtClean="0"/>
              <a:t>Based on column chemistry and other elements in solution</a:t>
            </a:r>
          </a:p>
          <a:p>
            <a:r>
              <a:rPr lang="en-US" dirty="0" smtClean="0"/>
              <a:t>Retention of target radionuclide on column</a:t>
            </a:r>
          </a:p>
          <a:p>
            <a:pPr lvl="1"/>
            <a:r>
              <a:rPr lang="en-US" dirty="0" smtClean="0"/>
              <a:t>Removal of other elements</a:t>
            </a:r>
          </a:p>
          <a:p>
            <a:r>
              <a:rPr lang="en-US" dirty="0" smtClean="0"/>
              <a:t>Solution adjustment</a:t>
            </a:r>
          </a:p>
          <a:p>
            <a:pPr lvl="1"/>
            <a:r>
              <a:rPr lang="en-US" dirty="0" smtClean="0"/>
              <a:t>Acid concentration, counter ion variation</a:t>
            </a:r>
          </a:p>
          <a:p>
            <a:pPr lvl="1"/>
            <a:r>
              <a:rPr lang="en-US" dirty="0" smtClean="0"/>
              <a:t>Addition of redox agent</a:t>
            </a:r>
          </a:p>
          <a:p>
            <a:r>
              <a:rPr lang="en-US" dirty="0" smtClean="0"/>
              <a:t>Elute target radionuclide</a:t>
            </a:r>
          </a:p>
          <a:p>
            <a:r>
              <a:rPr lang="en-US" dirty="0" smtClean="0"/>
              <a:t>Can include addition of isotopic tracer to determine yield</a:t>
            </a:r>
          </a:p>
          <a:p>
            <a:r>
              <a:rPr lang="en-US" dirty="0" smtClean="0"/>
              <a:t>Chemical behavior measured by distribution</a:t>
            </a:r>
          </a:p>
          <a:p>
            <a:pPr lvl="1"/>
            <a:r>
              <a:rPr lang="en-US" dirty="0" smtClean="0"/>
              <a:t>Similar to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d</a:t>
            </a:r>
            <a:endParaRPr lang="en-US" dirty="0" smtClean="0"/>
          </a:p>
          <a:p>
            <a:pPr lvl="2"/>
            <a:r>
              <a:rPr lang="en-US" dirty="0" smtClean="0"/>
              <a:t>(mg metal/g resin)/(mg metal/mL solution)</a:t>
            </a:r>
          </a:p>
          <a:p>
            <a:pPr lvl="2"/>
            <a:r>
              <a:rPr lang="en-US" dirty="0" smtClean="0"/>
              <a:t>mL/g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90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Ion Exchange Resins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334000"/>
          </a:xfrm>
          <a:noFill/>
          <a:ln/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Resins</a:t>
            </a:r>
          </a:p>
          <a:p>
            <a:pPr lvl="1"/>
            <a:r>
              <a:rPr lang="en-US" sz="2400" dirty="0"/>
              <a:t>Organic or inorganic polymer used to exchange cations or anions from a solution phase</a:t>
            </a:r>
          </a:p>
          <a:p>
            <a:r>
              <a:rPr lang="en-US" sz="2400" dirty="0"/>
              <a:t>General Structure</a:t>
            </a:r>
          </a:p>
          <a:p>
            <a:pPr lvl="1"/>
            <a:r>
              <a:rPr lang="en-US" sz="2400" dirty="0"/>
              <a:t>Polymer backbone not involved in bonding</a:t>
            </a:r>
          </a:p>
          <a:p>
            <a:pPr lvl="1"/>
            <a:r>
              <a:rPr lang="en-US" sz="2400" dirty="0"/>
              <a:t>Functional group for complexing anion or cation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Properties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Capacity</a:t>
            </a:r>
          </a:p>
          <a:p>
            <a:pPr lvl="2">
              <a:lnSpc>
                <a:spcPct val="90000"/>
              </a:lnSpc>
            </a:pPr>
            <a:r>
              <a:rPr lang="en-US" sz="2400" dirty="0" smtClean="0"/>
              <a:t>Amount of exchangeable ions per unit quantity of material</a:t>
            </a:r>
          </a:p>
          <a:p>
            <a:pPr lvl="3">
              <a:lnSpc>
                <a:spcPct val="90000"/>
              </a:lnSpc>
            </a:pPr>
            <a:r>
              <a:rPr lang="en-US" sz="2400" dirty="0" smtClean="0"/>
              <a:t>Proton exchange capacity (PEC), </a:t>
            </a:r>
            <a:r>
              <a:rPr lang="en-US" sz="2400" dirty="0" err="1" smtClean="0"/>
              <a:t>meq</a:t>
            </a:r>
            <a:r>
              <a:rPr lang="en-US" sz="2400" dirty="0" smtClean="0"/>
              <a:t>/g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Selectivity</a:t>
            </a:r>
          </a:p>
          <a:p>
            <a:pPr lvl="2">
              <a:lnSpc>
                <a:spcPct val="90000"/>
              </a:lnSpc>
            </a:pPr>
            <a:r>
              <a:rPr lang="en-US" sz="2400" dirty="0" smtClean="0"/>
              <a:t>Cation or anion exchange</a:t>
            </a:r>
          </a:p>
          <a:p>
            <a:pPr lvl="3">
              <a:lnSpc>
                <a:spcPct val="90000"/>
              </a:lnSpc>
            </a:pPr>
            <a:r>
              <a:rPr lang="en-US" sz="2400" dirty="0" smtClean="0"/>
              <a:t>Cations are positive ions</a:t>
            </a:r>
          </a:p>
          <a:p>
            <a:pPr lvl="3">
              <a:lnSpc>
                <a:spcPct val="90000"/>
              </a:lnSpc>
            </a:pPr>
            <a:r>
              <a:rPr lang="en-US" sz="2400" dirty="0" smtClean="0"/>
              <a:t>Anions are negative ions</a:t>
            </a:r>
          </a:p>
          <a:p>
            <a:pPr lvl="2">
              <a:lnSpc>
                <a:spcPct val="90000"/>
              </a:lnSpc>
            </a:pPr>
            <a:r>
              <a:rPr lang="en-US" sz="2400" dirty="0" smtClean="0"/>
              <a:t>Some selectivities within group</a:t>
            </a:r>
          </a:p>
          <a:p>
            <a:pPr lvl="3">
              <a:lnSpc>
                <a:spcPct val="90000"/>
              </a:lnSpc>
            </a:pPr>
            <a:r>
              <a:rPr lang="en-US" sz="2400" dirty="0" smtClean="0"/>
              <a:t>Distribution of metal ion can vary with solution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2075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  <p:extLst mod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4876800" cy="762000"/>
          </a:xfrm>
          <a:noFill/>
          <a:ln/>
        </p:spPr>
        <p:txBody>
          <a:bodyPr/>
          <a:lstStyle/>
          <a:p>
            <a:r>
              <a:rPr lang="en-US" dirty="0" smtClean="0"/>
              <a:t>Organic Resins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5257800" cy="5715000"/>
          </a:xfrm>
          <a:noFill/>
          <a:ln/>
        </p:spPr>
        <p:txBody>
          <a:bodyPr>
            <a:normAutofit fontScale="25000" lnSpcReduction="20000"/>
          </a:bodyPr>
          <a:lstStyle/>
          <a:p>
            <a:r>
              <a:rPr lang="en-US" sz="7200" dirty="0" smtClean="0"/>
              <a:t>Backbone</a:t>
            </a:r>
            <a:endParaRPr lang="en-US" sz="7200" dirty="0"/>
          </a:p>
          <a:p>
            <a:pPr lvl="1"/>
            <a:r>
              <a:rPr lang="en-US" sz="7200" dirty="0"/>
              <a:t>Cross linked polymer chain</a:t>
            </a:r>
          </a:p>
          <a:p>
            <a:pPr lvl="2"/>
            <a:r>
              <a:rPr lang="en-US" sz="7200" dirty="0"/>
              <a:t>Divinylbenzene, polystyrene</a:t>
            </a:r>
          </a:p>
          <a:p>
            <a:pPr lvl="2"/>
            <a:r>
              <a:rPr lang="en-US" sz="7200" dirty="0"/>
              <a:t>Cross linking limits swelling, restricts cavity </a:t>
            </a:r>
            <a:r>
              <a:rPr lang="en-US" sz="7200" dirty="0" smtClean="0"/>
              <a:t>size</a:t>
            </a:r>
          </a:p>
          <a:p>
            <a:r>
              <a:rPr lang="en-US" sz="7200" dirty="0" smtClean="0"/>
              <a:t>Functional group</a:t>
            </a:r>
          </a:p>
          <a:p>
            <a:pPr lvl="1"/>
            <a:r>
              <a:rPr lang="en-US" sz="7200" dirty="0" smtClean="0"/>
              <a:t>Functionalize benzene</a:t>
            </a:r>
          </a:p>
          <a:p>
            <a:pPr lvl="2"/>
            <a:r>
              <a:rPr lang="en-US" sz="7200" dirty="0" smtClean="0"/>
              <a:t>Sulfonated to produce cation exchanger</a:t>
            </a:r>
          </a:p>
          <a:p>
            <a:pPr lvl="2"/>
            <a:r>
              <a:rPr lang="en-US" sz="7200" dirty="0" smtClean="0"/>
              <a:t>Chlorinated to produce anion exchanger</a:t>
            </a:r>
          </a:p>
          <a:p>
            <a:pPr>
              <a:lnSpc>
                <a:spcPct val="90000"/>
              </a:lnSpc>
            </a:pPr>
            <a:r>
              <a:rPr lang="en-US" sz="7200" dirty="0" smtClean="0"/>
              <a:t>Structure</a:t>
            </a:r>
          </a:p>
          <a:p>
            <a:pPr lvl="1">
              <a:lnSpc>
                <a:spcPct val="90000"/>
              </a:lnSpc>
            </a:pPr>
            <a:r>
              <a:rPr lang="en-US" sz="7200" dirty="0" smtClean="0"/>
              <a:t>Randomness in </a:t>
            </a:r>
            <a:r>
              <a:rPr lang="en-US" sz="7200" dirty="0" err="1" smtClean="0"/>
              <a:t>crosslinking</a:t>
            </a:r>
            <a:r>
              <a:rPr lang="en-US" sz="7200" dirty="0" smtClean="0"/>
              <a:t> produces disordered structure</a:t>
            </a:r>
          </a:p>
          <a:p>
            <a:pPr lvl="2">
              <a:lnSpc>
                <a:spcPct val="90000"/>
              </a:lnSpc>
            </a:pPr>
            <a:r>
              <a:rPr lang="en-US" sz="7200" dirty="0" smtClean="0"/>
              <a:t>Range of distances between sites</a:t>
            </a:r>
          </a:p>
          <a:p>
            <a:pPr lvl="2">
              <a:lnSpc>
                <a:spcPct val="90000"/>
              </a:lnSpc>
            </a:pPr>
            <a:r>
              <a:rPr lang="en-US" sz="7200" dirty="0" smtClean="0"/>
              <a:t>Environments</a:t>
            </a:r>
          </a:p>
          <a:p>
            <a:pPr lvl="3">
              <a:lnSpc>
                <a:spcPct val="90000"/>
              </a:lnSpc>
            </a:pPr>
            <a:r>
              <a:rPr lang="en-US" sz="7200" dirty="0" smtClean="0"/>
              <a:t>Near organic backbone or mainly interacting with solution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7200" u="sng" dirty="0" smtClean="0"/>
              <a:t>Sorption based resins</a:t>
            </a:r>
          </a:p>
          <a:p>
            <a:pPr>
              <a:lnSpc>
                <a:spcPct val="90000"/>
              </a:lnSpc>
            </a:pPr>
            <a:r>
              <a:rPr lang="en-US" sz="7200" dirty="0" smtClean="0"/>
              <a:t>Organic with long carbon chains (XAD resins)</a:t>
            </a:r>
          </a:p>
          <a:p>
            <a:pPr lvl="1">
              <a:lnSpc>
                <a:spcPct val="90000"/>
              </a:lnSpc>
            </a:pPr>
            <a:r>
              <a:rPr lang="en-US" sz="7200" dirty="0" smtClean="0"/>
              <a:t>Sorbs organics from aqueous solutions</a:t>
            </a:r>
          </a:p>
          <a:p>
            <a:pPr lvl="1">
              <a:lnSpc>
                <a:spcPct val="90000"/>
              </a:lnSpc>
            </a:pPr>
            <a:r>
              <a:rPr lang="en-US" sz="7200" dirty="0" smtClean="0"/>
              <a:t>Can be used to make functionalized exchangers</a:t>
            </a:r>
            <a:endParaRPr lang="en-US" sz="7200" dirty="0"/>
          </a:p>
          <a:p>
            <a:pPr lvl="1"/>
            <a:endParaRPr lang="en-US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 l="10287" t="2495" r="12564" b="7692"/>
          <a:stretch>
            <a:fillRect/>
          </a:stretch>
        </p:blipFill>
        <p:spPr bwMode="auto">
          <a:xfrm>
            <a:off x="5515429" y="3657600"/>
            <a:ext cx="2667000" cy="3200400"/>
          </a:xfrm>
          <a:prstGeom prst="rect">
            <a:avLst/>
          </a:prstGeom>
          <a:noFill/>
        </p:spPr>
      </p:pic>
      <p:pic>
        <p:nvPicPr>
          <p:cNvPr id="5" name="Picture 6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7952" y="1893410"/>
            <a:ext cx="1781175" cy="1294798"/>
          </a:xfrm>
          <a:prstGeom prst="rect">
            <a:avLst/>
          </a:prstGeom>
          <a:solidFill>
            <a:srgbClr val="FEFBC4"/>
          </a:solidFill>
          <a:ln w="12700">
            <a:noFill/>
            <a:miter lim="800000"/>
            <a:headEnd/>
            <a:tailEnd/>
          </a:ln>
          <a:effectLst/>
        </p:spPr>
      </p:pic>
      <p:sp>
        <p:nvSpPr>
          <p:cNvPr id="6" name="Text Box 66"/>
          <p:cNvSpPr txBox="1">
            <a:spLocks noChangeArrowheads="1"/>
          </p:cNvSpPr>
          <p:nvPr/>
        </p:nvSpPr>
        <p:spPr bwMode="auto">
          <a:xfrm>
            <a:off x="5007952" y="3188208"/>
            <a:ext cx="1819729" cy="369332"/>
          </a:xfrm>
          <a:prstGeom prst="rect">
            <a:avLst/>
          </a:prstGeom>
          <a:solidFill>
            <a:srgbClr val="F9FBAB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 dirty="0"/>
              <a:t>Cation exchange</a:t>
            </a:r>
          </a:p>
        </p:txBody>
      </p:sp>
      <p:pic>
        <p:nvPicPr>
          <p:cNvPr id="7" name="Picture 7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27681" y="2017020"/>
            <a:ext cx="2085975" cy="1171188"/>
          </a:xfrm>
          <a:prstGeom prst="rect">
            <a:avLst/>
          </a:prstGeom>
          <a:solidFill>
            <a:srgbClr val="FEFBC4"/>
          </a:solidFill>
          <a:ln w="12700">
            <a:noFill/>
            <a:miter lim="800000"/>
            <a:headEnd/>
            <a:tailEnd/>
          </a:ln>
          <a:effectLst/>
        </p:spPr>
      </p:pic>
      <p:sp>
        <p:nvSpPr>
          <p:cNvPr id="8" name="Rectangle 72"/>
          <p:cNvSpPr>
            <a:spLocks noChangeArrowheads="1"/>
          </p:cNvSpPr>
          <p:nvPr/>
        </p:nvSpPr>
        <p:spPr bwMode="auto">
          <a:xfrm>
            <a:off x="7034533" y="3198688"/>
            <a:ext cx="1879124" cy="369332"/>
          </a:xfrm>
          <a:prstGeom prst="rect">
            <a:avLst/>
          </a:prstGeom>
          <a:solidFill>
            <a:srgbClr val="FEFBC4"/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b="1" dirty="0"/>
              <a:t>Anion exchange</a:t>
            </a:r>
          </a:p>
        </p:txBody>
      </p:sp>
      <p:pic>
        <p:nvPicPr>
          <p:cNvPr id="9" name="Picture 6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91174" y="154904"/>
            <a:ext cx="2922967" cy="1220388"/>
          </a:xfrm>
          <a:prstGeom prst="rect">
            <a:avLst/>
          </a:prstGeom>
          <a:solidFill>
            <a:srgbClr val="FEFBC4"/>
          </a:solidFill>
          <a:ln w="12700">
            <a:noFill/>
            <a:miter lim="800000"/>
            <a:headEnd/>
            <a:tailEnd/>
          </a:ln>
          <a:effectLst/>
        </p:spPr>
      </p:pic>
      <p:sp>
        <p:nvSpPr>
          <p:cNvPr id="10" name="Text Box 65"/>
          <p:cNvSpPr txBox="1">
            <a:spLocks noChangeArrowheads="1"/>
          </p:cNvSpPr>
          <p:nvPr/>
        </p:nvSpPr>
        <p:spPr bwMode="auto">
          <a:xfrm>
            <a:off x="6234644" y="1373149"/>
            <a:ext cx="1636025" cy="369332"/>
          </a:xfrm>
          <a:prstGeom prst="rect">
            <a:avLst/>
          </a:prstGeom>
          <a:solidFill>
            <a:srgbClr val="F9FBAB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 dirty="0"/>
              <a:t>Linkage group</a:t>
            </a:r>
          </a:p>
        </p:txBody>
      </p:sp>
      <p:cxnSp>
        <p:nvCxnSpPr>
          <p:cNvPr id="3" name="Straight Arrow Connector 2"/>
          <p:cNvCxnSpPr/>
          <p:nvPr/>
        </p:nvCxnSpPr>
        <p:spPr bwMode="auto">
          <a:xfrm flipV="1">
            <a:off x="3962400" y="914400"/>
            <a:ext cx="3429000" cy="152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660033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Down Arrow 10"/>
          <p:cNvSpPr/>
          <p:nvPr/>
        </p:nvSpPr>
        <p:spPr bwMode="auto">
          <a:xfrm rot="16200000">
            <a:off x="5172698" y="2244940"/>
            <a:ext cx="234314" cy="1383231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4743904" y="4038600"/>
            <a:ext cx="1154635" cy="457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660033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3547922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  <p:extLst mod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218" name="Picture 2" descr="http://jcwinnie.biz/wordpress/imageSnag/540px-Zeolite-ZSM-5-3D-vd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914400"/>
            <a:ext cx="2971800" cy="3296496"/>
          </a:xfrm>
          <a:prstGeom prst="rect">
            <a:avLst/>
          </a:prstGeom>
          <a:noFill/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Inorganic Resins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4267200" cy="5943600"/>
          </a:xfrm>
          <a:noFill/>
          <a:ln/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More formalized </a:t>
            </a:r>
            <a:r>
              <a:rPr lang="en-US" sz="2400" dirty="0" smtClean="0"/>
              <a:t>structures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Less disorder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Silicates (SiO</a:t>
            </a:r>
            <a:r>
              <a:rPr lang="en-US" sz="2400" baseline="-25000" dirty="0"/>
              <a:t>4</a:t>
            </a:r>
            <a:r>
              <a:rPr lang="en-US" sz="2400" dirty="0"/>
              <a:t>)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Alumina (AlO</a:t>
            </a:r>
            <a:r>
              <a:rPr lang="en-US" sz="2400" baseline="-25000" dirty="0"/>
              <a:t>4</a:t>
            </a:r>
            <a:r>
              <a:rPr lang="en-US" sz="2400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Both tetrahedral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Can be combined</a:t>
            </a:r>
          </a:p>
          <a:p>
            <a:pPr lvl="2">
              <a:lnSpc>
                <a:spcPct val="90000"/>
              </a:lnSpc>
            </a:pPr>
            <a:r>
              <a:rPr lang="en-US" sz="2400" dirty="0"/>
              <a:t>(Ca,Na)(Si</a:t>
            </a:r>
            <a:r>
              <a:rPr lang="en-US" sz="2400" baseline="-25000" dirty="0"/>
              <a:t>4</a:t>
            </a:r>
            <a:r>
              <a:rPr lang="en-US" sz="2400" dirty="0"/>
              <a:t>Al</a:t>
            </a:r>
            <a:r>
              <a:rPr lang="en-US" sz="2400" baseline="-25000" dirty="0"/>
              <a:t>2</a:t>
            </a:r>
            <a:r>
              <a:rPr lang="en-US" sz="2400" dirty="0"/>
              <a:t>O</a:t>
            </a:r>
            <a:r>
              <a:rPr lang="en-US" sz="2400" baseline="-25000" dirty="0"/>
              <a:t>12</a:t>
            </a:r>
            <a:r>
              <a:rPr lang="en-US" sz="2400" dirty="0"/>
              <a:t>).6H</a:t>
            </a:r>
            <a:r>
              <a:rPr lang="en-US" sz="2400" baseline="-25000" dirty="0"/>
              <a:t>2</a:t>
            </a:r>
            <a:r>
              <a:rPr lang="en-US" sz="2400" dirty="0"/>
              <a:t>O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Aluminosilicates</a:t>
            </a:r>
          </a:p>
          <a:p>
            <a:pPr lvl="2">
              <a:lnSpc>
                <a:spcPct val="90000"/>
              </a:lnSpc>
            </a:pPr>
            <a:r>
              <a:rPr lang="en-US" sz="2400" dirty="0"/>
              <a:t>zeolite, montmorillonites</a:t>
            </a:r>
          </a:p>
          <a:p>
            <a:pPr lvl="2">
              <a:lnSpc>
                <a:spcPct val="90000"/>
              </a:lnSpc>
            </a:pPr>
            <a:r>
              <a:rPr lang="en-US" sz="2400" dirty="0"/>
              <a:t>Cation exchangers</a:t>
            </a:r>
          </a:p>
          <a:p>
            <a:pPr lvl="2">
              <a:lnSpc>
                <a:spcPct val="90000"/>
              </a:lnSpc>
            </a:pPr>
            <a:r>
              <a:rPr lang="en-US" sz="2400" dirty="0"/>
              <a:t>Can be synthesized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Zirconium, Tin- </a:t>
            </a:r>
            <a:r>
              <a:rPr lang="en-US" sz="2400" dirty="0" smtClean="0"/>
              <a:t>phosphate</a:t>
            </a:r>
          </a:p>
          <a:p>
            <a:pPr lvl="1"/>
            <a:r>
              <a:rPr lang="en-US" sz="2400" dirty="0"/>
              <a:t>Easy to synthesis</a:t>
            </a:r>
          </a:p>
          <a:p>
            <a:pPr lvl="2"/>
            <a:r>
              <a:rPr lang="en-US" sz="2400" dirty="0"/>
              <a:t>Metal salt with phosphate</a:t>
            </a:r>
          </a:p>
          <a:p>
            <a:pPr lvl="2"/>
            <a:r>
              <a:rPr lang="en-US" sz="2400" dirty="0"/>
              <a:t>Precipitate forms</a:t>
            </a:r>
          </a:p>
          <a:p>
            <a:pPr lvl="3"/>
            <a:r>
              <a:rPr lang="en-US" sz="2400" dirty="0"/>
              <a:t>Grind and sieve</a:t>
            </a:r>
          </a:p>
          <a:p>
            <a:pPr lvl="1"/>
            <a:r>
              <a:rPr lang="en-US" sz="2400" dirty="0" err="1"/>
              <a:t>Zr</a:t>
            </a:r>
            <a:r>
              <a:rPr lang="en-US" sz="2400" dirty="0"/>
              <a:t> can be replaced by other tetravalent metals</a:t>
            </a:r>
          </a:p>
          <a:p>
            <a:pPr lvl="2"/>
            <a:r>
              <a:rPr lang="en-US" sz="2400" dirty="0"/>
              <a:t>Sn, </a:t>
            </a:r>
            <a:r>
              <a:rPr lang="en-US" sz="2400" dirty="0" err="1"/>
              <a:t>Th</a:t>
            </a:r>
            <a:r>
              <a:rPr lang="en-US" sz="2400" dirty="0"/>
              <a:t>, </a:t>
            </a:r>
            <a:r>
              <a:rPr lang="en-US" sz="2400" dirty="0" smtClean="0"/>
              <a:t>U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Zeolites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Microporous, aluminosilicate minerals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Used as sorbants</a:t>
            </a:r>
            <a:endParaRPr lang="en-US" sz="24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4305793"/>
            <a:ext cx="4168775" cy="1038332"/>
          </a:xfrm>
          <a:prstGeom prst="rect">
            <a:avLst/>
          </a:prstGeom>
          <a:solidFill>
            <a:srgbClr val="FEFBC4"/>
          </a:solidFill>
          <a:ln w="12700">
            <a:noFill/>
            <a:miter lim="800000"/>
            <a:headEnd/>
            <a:tailEnd/>
          </a:ln>
          <a:effectLst/>
        </p:spPr>
      </p:pic>
      <p:pic>
        <p:nvPicPr>
          <p:cNvPr id="472066" name="Picture 2" descr="http://www.mdpi.com/sensors/sensors-12-05170/article_deploy/html/images/sensors-12-05170f1-1024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4" r="77500" b="6823"/>
          <a:stretch/>
        </p:blipFill>
        <p:spPr bwMode="auto">
          <a:xfrm>
            <a:off x="5602288" y="5483126"/>
            <a:ext cx="1322387" cy="122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7201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  <p:extLst mod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Kinetics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3505200" cy="5638800"/>
          </a:xfrm>
          <a:noFill/>
          <a:ln/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Diffusion controlled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Film diffusion</a:t>
            </a:r>
          </a:p>
          <a:p>
            <a:pPr lvl="2">
              <a:lnSpc>
                <a:spcPct val="90000"/>
              </a:lnSpc>
            </a:pPr>
            <a:r>
              <a:rPr lang="en-US" sz="2400" dirty="0"/>
              <a:t>On surface of resin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Particle diffusion</a:t>
            </a:r>
          </a:p>
          <a:p>
            <a:pPr lvl="2">
              <a:lnSpc>
                <a:spcPct val="90000"/>
              </a:lnSpc>
            </a:pPr>
            <a:r>
              <a:rPr lang="en-US" sz="2400" dirty="0"/>
              <a:t>Movement into resin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Rate is generally fast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Increase in crosslinking decrease rate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Theoretical plates used to estimate reactions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400" u="sng" dirty="0"/>
              <a:t>Swelling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Solvation increases exchange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Greater swelling decreases selectivity</a:t>
            </a:r>
          </a:p>
        </p:txBody>
      </p:sp>
      <p:pic>
        <p:nvPicPr>
          <p:cNvPr id="473090" name="Picture 2" descr="http://pubs.rsc.org/services/images/RSCpubs.ePlatform.Service.FreeContent.ImageService.svc/ImageService/Articleimage/2014/TA/c4ta01740d/c4ta01740d-f5_hi-res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219200"/>
            <a:ext cx="5291225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343400" y="557424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/>
              <a:t>Sorption interactions of plutonium and europium with </a:t>
            </a:r>
            <a:r>
              <a:rPr lang="en-US" sz="2000" dirty="0" smtClean="0"/>
              <a:t>ordered mesoporous </a:t>
            </a:r>
            <a:r>
              <a:rPr lang="en-US" sz="2000" dirty="0"/>
              <a:t>carbon</a:t>
            </a:r>
          </a:p>
        </p:txBody>
      </p:sp>
    </p:spTree>
    <p:extLst>
      <p:ext uri="{BB962C8B-B14F-4D97-AF65-F5344CB8AC3E}">
        <p14:creationId xmlns:p14="http://schemas.microsoft.com/office/powerpoint/2010/main" val="13061305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  <p:extLst mod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295400"/>
            <a:ext cx="4191000" cy="5334000"/>
          </a:xfrm>
        </p:spPr>
        <p:txBody>
          <a:bodyPr>
            <a:normAutofit lnSpcReduction="10000"/>
          </a:bodyPr>
          <a:lstStyle/>
          <a:p>
            <a:r>
              <a:rPr lang="en-US" altLang="en-US" sz="2400" dirty="0" smtClean="0"/>
              <a:t>Chromatogram </a:t>
            </a:r>
            <a:endParaRPr lang="en-US" altLang="en-US" sz="2400" dirty="0"/>
          </a:p>
          <a:p>
            <a:pPr lvl="1"/>
            <a:r>
              <a:rPr lang="en-US" altLang="en-US" sz="2400" dirty="0"/>
              <a:t>concentration versus elution time</a:t>
            </a:r>
          </a:p>
          <a:p>
            <a:r>
              <a:rPr lang="en-US" altLang="en-US" sz="2400" dirty="0"/>
              <a:t>S</a:t>
            </a:r>
            <a:r>
              <a:rPr lang="en-US" altLang="en-US" sz="2400" dirty="0" smtClean="0"/>
              <a:t>trongly </a:t>
            </a:r>
            <a:r>
              <a:rPr lang="en-US" altLang="en-US" sz="2400" dirty="0"/>
              <a:t>retained species elutes last</a:t>
            </a:r>
          </a:p>
          <a:p>
            <a:pPr lvl="1"/>
            <a:r>
              <a:rPr lang="en-US" altLang="en-US" sz="2400" dirty="0"/>
              <a:t>elution order</a:t>
            </a:r>
          </a:p>
          <a:p>
            <a:r>
              <a:rPr lang="en-US" altLang="en-US" sz="2400" dirty="0" err="1"/>
              <a:t>A</a:t>
            </a:r>
            <a:r>
              <a:rPr lang="en-US" altLang="en-US" sz="2400" dirty="0" err="1" smtClean="0"/>
              <a:t>nalyte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is diluted during elution</a:t>
            </a:r>
          </a:p>
          <a:p>
            <a:pPr lvl="1"/>
            <a:r>
              <a:rPr lang="en-US" altLang="en-US" sz="2400" dirty="0"/>
              <a:t>dispersion</a:t>
            </a:r>
          </a:p>
          <a:p>
            <a:r>
              <a:rPr lang="en-US" altLang="en-US" sz="2400" dirty="0" smtClean="0"/>
              <a:t>Zone </a:t>
            </a:r>
            <a:r>
              <a:rPr lang="en-US" altLang="en-US" sz="2400" dirty="0"/>
              <a:t>broadening proportional to elution </a:t>
            </a:r>
            <a:r>
              <a:rPr lang="en-US" altLang="en-US" sz="2400" dirty="0" smtClean="0"/>
              <a:t>time</a:t>
            </a:r>
          </a:p>
          <a:p>
            <a:r>
              <a:rPr lang="en-US" altLang="en-US" sz="2400" dirty="0"/>
              <a:t>Separations enhanced by varying experimental conditions  </a:t>
            </a:r>
          </a:p>
          <a:p>
            <a:endParaRPr lang="en-US" altLang="en-US" sz="2400" dirty="0"/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104188" cy="762000"/>
          </a:xfrm>
        </p:spPr>
        <p:txBody>
          <a:bodyPr/>
          <a:lstStyle/>
          <a:p>
            <a:r>
              <a:rPr lang="en-US" altLang="en-US" dirty="0"/>
              <a:t>Column </a:t>
            </a:r>
            <a:r>
              <a:rPr lang="en-US" altLang="en-US" dirty="0" smtClean="0"/>
              <a:t>Chromatography Ion Exchange</a:t>
            </a:r>
            <a:endParaRPr lang="en-US" altLang="en-US" dirty="0"/>
          </a:p>
        </p:txBody>
      </p:sp>
      <p:pic>
        <p:nvPicPr>
          <p:cNvPr id="466946" name="Picture 2" descr="Figure12.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9" y="1219200"/>
            <a:ext cx="3247551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9" y="3580395"/>
            <a:ext cx="3247551" cy="292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wn Arrow 3"/>
          <p:cNvSpPr/>
          <p:nvPr/>
        </p:nvSpPr>
        <p:spPr bwMode="auto">
          <a:xfrm rot="15847218">
            <a:off x="4965609" y="5024141"/>
            <a:ext cx="357181" cy="1159685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453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  <p:extLst mod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Broadening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4953000"/>
          </a:xfrm>
        </p:spPr>
        <p:txBody>
          <a:bodyPr/>
          <a:lstStyle/>
          <a:p>
            <a:r>
              <a:rPr lang="en-US" altLang="en-US" dirty="0"/>
              <a:t>Individual molecule undergoes "random walk"</a:t>
            </a:r>
          </a:p>
          <a:p>
            <a:r>
              <a:rPr lang="en-US" altLang="en-US" dirty="0"/>
              <a:t>Many thousands of adsorption/desorption processes</a:t>
            </a:r>
          </a:p>
          <a:p>
            <a:r>
              <a:rPr lang="en-US" altLang="en-US" dirty="0"/>
              <a:t>Average time for each step with some variations</a:t>
            </a:r>
          </a:p>
          <a:p>
            <a:pPr lvl="1"/>
            <a:r>
              <a:rPr lang="en-US" altLang="en-US" dirty="0"/>
              <a:t>Gaussian peak </a:t>
            </a:r>
          </a:p>
          <a:p>
            <a:pPr lvl="2"/>
            <a:r>
              <a:rPr lang="en-US" altLang="en-US" dirty="0"/>
              <a:t>like random errors</a:t>
            </a:r>
          </a:p>
          <a:p>
            <a:r>
              <a:rPr lang="en-US" altLang="en-US" dirty="0"/>
              <a:t>Breadth of band increases down column because more time</a:t>
            </a:r>
          </a:p>
          <a:p>
            <a:r>
              <a:rPr lang="en-US" altLang="en-US" dirty="0"/>
              <a:t>Efficient separations have minimal broadening</a:t>
            </a:r>
          </a:p>
        </p:txBody>
      </p:sp>
    </p:spTree>
    <p:extLst>
      <p:ext uri="{BB962C8B-B14F-4D97-AF65-F5344CB8AC3E}">
        <p14:creationId xmlns:p14="http://schemas.microsoft.com/office/powerpoint/2010/main" val="403757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9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762000"/>
            <a:ext cx="4572000" cy="392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Theoretical plates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9125" y="990600"/>
            <a:ext cx="3810000" cy="5486400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sz="2000" dirty="0"/>
              <a:t>Column efficiency increases with number of plates</a:t>
            </a:r>
          </a:p>
          <a:p>
            <a:pPr lvl="1"/>
            <a:r>
              <a:rPr lang="en-US" altLang="en-US" sz="2000" dirty="0"/>
              <a:t>N=L/H</a:t>
            </a:r>
          </a:p>
          <a:p>
            <a:pPr lvl="2"/>
            <a:r>
              <a:rPr lang="en-US" altLang="en-US" sz="2000" dirty="0"/>
              <a:t>N= number of plates, L = column length, H= plate height</a:t>
            </a:r>
          </a:p>
          <a:p>
            <a:pPr lvl="1"/>
            <a:r>
              <a:rPr lang="en-US" altLang="en-US" sz="2000" dirty="0"/>
              <a:t>Assume equilibrium occurs at each plate</a:t>
            </a:r>
          </a:p>
          <a:p>
            <a:pPr lvl="1"/>
            <a:r>
              <a:rPr lang="en-US" altLang="en-US" sz="2000" dirty="0"/>
              <a:t>Movement down column </a:t>
            </a:r>
            <a:r>
              <a:rPr lang="en-US" altLang="en-US" sz="2000" dirty="0" smtClean="0"/>
              <a:t>modeled</a:t>
            </a:r>
          </a:p>
          <a:p>
            <a:r>
              <a:rPr lang="en-US" altLang="en-US" sz="2400" dirty="0"/>
              <a:t>Plate number can be found experimentally</a:t>
            </a:r>
          </a:p>
          <a:p>
            <a:r>
              <a:rPr lang="en-US" altLang="en-US" sz="2400" dirty="0"/>
              <a:t>Other factors that impact efficiency</a:t>
            </a:r>
          </a:p>
          <a:p>
            <a:pPr lvl="1"/>
            <a:r>
              <a:rPr lang="en-US" altLang="en-US" sz="2400" dirty="0"/>
              <a:t>Mobile Phase Velocity</a:t>
            </a:r>
          </a:p>
          <a:p>
            <a:pPr lvl="1"/>
            <a:r>
              <a:rPr lang="en-US" altLang="en-US" sz="2400" dirty="0"/>
              <a:t>Higher mobile phase velocity</a:t>
            </a:r>
          </a:p>
          <a:p>
            <a:pPr lvl="2"/>
            <a:r>
              <a:rPr lang="en-US" altLang="en-US" sz="2400" dirty="0"/>
              <a:t>less time on column</a:t>
            </a:r>
          </a:p>
          <a:p>
            <a:pPr lvl="2"/>
            <a:r>
              <a:rPr lang="en-US" altLang="en-US" sz="2400" dirty="0"/>
              <a:t>less zone broadening</a:t>
            </a:r>
          </a:p>
          <a:p>
            <a:pPr lvl="1"/>
            <a:endParaRPr lang="en-US" altLang="en-US" sz="2000" dirty="0"/>
          </a:p>
        </p:txBody>
      </p:sp>
      <p:sp>
        <p:nvSpPr>
          <p:cNvPr id="93192" name="Line 8"/>
          <p:cNvSpPr>
            <a:spLocks noChangeShapeType="1"/>
          </p:cNvSpPr>
          <p:nvPr/>
        </p:nvSpPr>
        <p:spPr bwMode="auto">
          <a:xfrm>
            <a:off x="4038600" y="2057400"/>
            <a:ext cx="1447800" cy="762000"/>
          </a:xfrm>
          <a:prstGeom prst="line">
            <a:avLst/>
          </a:prstGeom>
          <a:noFill/>
          <a:ln w="12700">
            <a:solidFill>
              <a:srgbClr val="6600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424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2" grpId="0" animBg="1"/>
      <p:bldP spid="93192" grpId="1" animBg="1"/>
    </p:bldLst>
  </p:timing>
  <p:extLst mod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8113"/>
            <a:ext cx="9144000" cy="6581775"/>
          </a:xfrm>
          <a:prstGeom prst="rect">
            <a:avLst/>
          </a:prstGeom>
          <a:noFill/>
        </p:spPr>
      </p:pic>
      <p:sp>
        <p:nvSpPr>
          <p:cNvPr id="2" name="Oval 1"/>
          <p:cNvSpPr/>
          <p:nvPr/>
        </p:nvSpPr>
        <p:spPr bwMode="auto">
          <a:xfrm>
            <a:off x="1447800" y="5334000"/>
            <a:ext cx="2819400" cy="1066800"/>
          </a:xfrm>
          <a:prstGeom prst="ellipse">
            <a:avLst/>
          </a:prstGeom>
          <a:noFill/>
          <a:ln w="28575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724024" y="4800600"/>
            <a:ext cx="6810375" cy="685800"/>
          </a:xfrm>
          <a:prstGeom prst="ellipse">
            <a:avLst/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800" y="454967"/>
            <a:ext cx="433907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dirty="0" err="1" smtClean="0"/>
              <a:t>K</a:t>
            </a:r>
            <a:r>
              <a:rPr lang="en-US" baseline="-25000" dirty="0" err="1" smtClean="0"/>
              <a:t>d</a:t>
            </a:r>
            <a:r>
              <a:rPr lang="en-US" dirty="0" smtClean="0"/>
              <a:t> = </a:t>
            </a:r>
            <a:r>
              <a:rPr lang="en-US" dirty="0"/>
              <a:t>mL/g </a:t>
            </a:r>
            <a:endParaRPr lang="en-US" dirty="0" smtClean="0"/>
          </a:p>
          <a:p>
            <a:pPr marL="0" lvl="2"/>
            <a:r>
              <a:rPr lang="en-US" sz="1800" dirty="0" smtClean="0"/>
              <a:t>= (</a:t>
            </a:r>
            <a:r>
              <a:rPr lang="en-US" sz="1800" dirty="0"/>
              <a:t>mg metal/g resin)/(mg metal/mL solution)</a:t>
            </a:r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73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</p:bldLst>
  </p:timing>
  <p:extLst mod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dirty="0"/>
              <a:t>Solvent extraction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9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76200" y="685800"/>
                <a:ext cx="5486400" cy="6019800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2000" dirty="0" smtClean="0"/>
                  <a:t>Influence of chemical conditions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sz="2000" dirty="0" smtClean="0"/>
                  <a:t>Solvent</a:t>
                </a:r>
                <a:endParaRPr lang="en-US" sz="2000" dirty="0"/>
              </a:p>
              <a:p>
                <a:pPr lvl="1">
                  <a:lnSpc>
                    <a:spcPct val="80000"/>
                  </a:lnSpc>
                </a:pPr>
                <a:r>
                  <a:rPr lang="en-US" sz="2000" dirty="0"/>
                  <a:t>Metal ion and acid concentration</a:t>
                </a:r>
              </a:p>
              <a:p>
                <a:pPr lvl="2">
                  <a:lnSpc>
                    <a:spcPct val="80000"/>
                  </a:lnSpc>
                </a:pPr>
                <a:r>
                  <a:rPr lang="en-US" sz="2000" dirty="0"/>
                  <a:t>Phase splitting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2000" dirty="0"/>
                  <a:t>Distribution coefficient </a:t>
                </a:r>
              </a:p>
              <a:p>
                <a:pPr lvl="1">
                  <a:lnSpc>
                    <a:spcPct val="8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/>
                          </a:rPr>
                          <m:t>𝑲</m:t>
                        </m:r>
                      </m:e>
                      <m:sub>
                        <m:r>
                          <a:rPr lang="en-US" sz="2000" b="1" i="1" smtClean="0">
                            <a:latin typeface="Cambria Math"/>
                          </a:rPr>
                          <m:t>𝒅</m:t>
                        </m:r>
                      </m:sub>
                    </m:sSub>
                    <m:r>
                      <a:rPr lang="en-US" sz="200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/>
                              </a:rPr>
                              <m:t>[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𝑴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]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/>
                              </a:rPr>
                              <m:t>𝒐𝒓𝒈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/>
                              </a:rPr>
                              <m:t>𝑴</m:t>
                            </m:r>
                          </m:e>
                        </m:d>
                        <m:r>
                          <a:rPr lang="en-US" sz="2000" b="1" i="1" smtClean="0">
                            <a:latin typeface="Cambria Math"/>
                          </a:rPr>
                          <m:t>𝒂𝒒</m:t>
                        </m:r>
                      </m:den>
                    </m:f>
                    <m:r>
                      <a:rPr lang="el-GR" sz="2000" i="1" smtClean="0">
                        <a:latin typeface="Cambria Math"/>
                      </a:rPr>
                      <m:t> </m:t>
                    </m:r>
                  </m:oMath>
                </a14:m>
                <a:endParaRPr lang="en-US" sz="2400" baseline="30000" dirty="0"/>
              </a:p>
              <a:p>
                <a:pPr lvl="1">
                  <a:lnSpc>
                    <a:spcPct val="80000"/>
                  </a:lnSpc>
                </a:pPr>
                <a:r>
                  <a:rPr lang="en-US" sz="2000" dirty="0"/>
                  <a:t>Used to determine separation factors for a given metal ion</a:t>
                </a:r>
              </a:p>
              <a:p>
                <a:pPr lvl="2">
                  <a:lnSpc>
                    <a:spcPct val="80000"/>
                  </a:lnSpc>
                </a:pPr>
                <a:r>
                  <a:rPr lang="en-US" sz="2000" dirty="0"/>
                  <a:t>Ratio of K</a:t>
                </a:r>
                <a:r>
                  <a:rPr lang="en-US" sz="2000" baseline="-25000" dirty="0"/>
                  <a:t>d</a:t>
                </a:r>
                <a:r>
                  <a:rPr lang="en-US" sz="2000" dirty="0"/>
                  <a:t> for different metal </a:t>
                </a:r>
                <a:r>
                  <a:rPr lang="en-US" sz="2000" dirty="0" smtClean="0"/>
                  <a:t>ions</a:t>
                </a:r>
              </a:p>
              <a:p>
                <a:pPr lvl="3">
                  <a:lnSpc>
                    <a:spcPct val="80000"/>
                  </a:lnSpc>
                </a:pPr>
                <a:r>
                  <a:rPr lang="en-US" sz="2000" dirty="0" smtClean="0"/>
                  <a:t>May be represented by </a:t>
                </a:r>
                <a:r>
                  <a:rPr lang="en-US" sz="2000" dirty="0" err="1" smtClean="0"/>
                  <a:t>K</a:t>
                </a:r>
                <a:r>
                  <a:rPr lang="en-US" sz="2000" baseline="-25000" dirty="0" err="1" smtClean="0"/>
                  <a:t>d</a:t>
                </a:r>
                <a:r>
                  <a:rPr lang="en-US" sz="2000" dirty="0" smtClean="0"/>
                  <a:t> or D</a:t>
                </a:r>
              </a:p>
              <a:p>
                <a:pPr lvl="2">
                  <a:lnSpc>
                    <a:spcPct val="80000"/>
                  </a:lnSpc>
                </a:pPr>
                <a:r>
                  <a:rPr lang="en-US" sz="2000" dirty="0" err="1" smtClean="0"/>
                  <a:t>K</a:t>
                </a:r>
                <a:r>
                  <a:rPr lang="en-US" sz="2000" baseline="-25000" dirty="0" err="1" smtClean="0"/>
                  <a:t>d</a:t>
                </a:r>
                <a:r>
                  <a:rPr lang="en-US" sz="2000" dirty="0" smtClean="0"/>
                  <a:t>= 1</a:t>
                </a:r>
              </a:p>
              <a:p>
                <a:pPr lvl="3">
                  <a:lnSpc>
                    <a:spcPct val="80000"/>
                  </a:lnSpc>
                </a:pPr>
                <a:r>
                  <a:rPr lang="en-US" sz="2000" dirty="0" smtClean="0"/>
                  <a:t>50 % of metal in organic phase</a:t>
                </a:r>
              </a:p>
              <a:p>
                <a:pPr lvl="2">
                  <a:lnSpc>
                    <a:spcPct val="80000"/>
                  </a:lnSpc>
                </a:pPr>
                <a:r>
                  <a:rPr lang="en-US" sz="2000" dirty="0" err="1"/>
                  <a:t>K</a:t>
                </a:r>
                <a:r>
                  <a:rPr lang="en-US" sz="2000" baseline="-25000" dirty="0" err="1"/>
                  <a:t>d</a:t>
                </a:r>
                <a:r>
                  <a:rPr lang="en-US" sz="2000" dirty="0"/>
                  <a:t>= </a:t>
                </a:r>
                <a:r>
                  <a:rPr lang="en-US" sz="2000" dirty="0" smtClean="0"/>
                  <a:t>10</a:t>
                </a:r>
              </a:p>
              <a:p>
                <a:pPr lvl="3">
                  <a:lnSpc>
                    <a:spcPct val="80000"/>
                  </a:lnSpc>
                </a:pPr>
                <a:r>
                  <a:rPr lang="en-US" sz="2000" dirty="0" smtClean="0"/>
                  <a:t>90.9  </a:t>
                </a:r>
                <a:r>
                  <a:rPr lang="en-US" sz="2000" dirty="0"/>
                  <a:t>% of metal in organic phase</a:t>
                </a:r>
              </a:p>
              <a:p>
                <a:pPr lvl="2">
                  <a:lnSpc>
                    <a:spcPct val="80000"/>
                  </a:lnSpc>
                </a:pPr>
                <a:r>
                  <a:rPr lang="en-US" sz="2000" dirty="0" err="1"/>
                  <a:t>K</a:t>
                </a:r>
                <a:r>
                  <a:rPr lang="en-US" sz="2000" baseline="-25000" dirty="0" err="1"/>
                  <a:t>d</a:t>
                </a:r>
                <a:r>
                  <a:rPr lang="en-US" sz="2000" dirty="0"/>
                  <a:t>= </a:t>
                </a:r>
                <a:r>
                  <a:rPr lang="en-US" sz="2000" dirty="0" smtClean="0"/>
                  <a:t>100</a:t>
                </a:r>
                <a:endParaRPr lang="en-US" sz="2000" dirty="0"/>
              </a:p>
              <a:p>
                <a:pPr lvl="3">
                  <a:lnSpc>
                    <a:spcPct val="80000"/>
                  </a:lnSpc>
                </a:pPr>
                <a:r>
                  <a:rPr lang="en-US" sz="2000" dirty="0" smtClean="0"/>
                  <a:t>99.01  </a:t>
                </a:r>
                <a:r>
                  <a:rPr lang="en-US" sz="2000" dirty="0"/>
                  <a:t>% of metal in organic </a:t>
                </a:r>
                <a:r>
                  <a:rPr lang="en-US" sz="2000" dirty="0" smtClean="0"/>
                  <a:t>phase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sz="2000" dirty="0" smtClean="0"/>
                  <a:t>Distribution </a:t>
                </a:r>
                <a:r>
                  <a:rPr lang="en-US" sz="2000" dirty="0"/>
                  <a:t>can be used to evaluate stoichiometry</a:t>
                </a:r>
              </a:p>
              <a:p>
                <a:pPr lvl="2">
                  <a:lnSpc>
                    <a:spcPct val="80000"/>
                  </a:lnSpc>
                </a:pPr>
                <a:r>
                  <a:rPr lang="en-US" sz="2000" dirty="0"/>
                  <a:t>Evaluation distribution against change in solution parameter</a:t>
                </a:r>
              </a:p>
              <a:p>
                <a:pPr lvl="3">
                  <a:lnSpc>
                    <a:spcPct val="80000"/>
                  </a:lnSpc>
                </a:pPr>
                <a:r>
                  <a:rPr lang="en-US" sz="2000" dirty="0"/>
                  <a:t>Plot log K</a:t>
                </a:r>
                <a:r>
                  <a:rPr lang="en-US" sz="2000" baseline="-25000" dirty="0"/>
                  <a:t>d</a:t>
                </a:r>
                <a:r>
                  <a:rPr lang="en-US" sz="2000" dirty="0"/>
                  <a:t> versus log [X], slope is stoichiometry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2000" dirty="0"/>
                  <a:t>Extraction can be explained by complexation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sz="2000" dirty="0"/>
                  <a:t>Used to determine complexation </a:t>
                </a:r>
                <a:r>
                  <a:rPr lang="en-US" sz="2000" dirty="0" smtClean="0"/>
                  <a:t>constants</a:t>
                </a:r>
                <a:endParaRPr lang="en-US" sz="2000" dirty="0"/>
              </a:p>
            </p:txBody>
          </p:sp>
        </mc:Choice>
        <mc:Fallback xmlns="">
          <p:sp>
            <p:nvSpPr>
              <p:cNvPr id="419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200" y="685800"/>
                <a:ext cx="5486400" cy="6019800"/>
              </a:xfrm>
              <a:blipFill rotWithShape="1">
                <a:blip r:embed="rId6"/>
                <a:stretch>
                  <a:fillRect l="-889" t="-2330" r="-778" b="-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60000">
            <a:off x="5782413" y="1313648"/>
            <a:ext cx="3221901" cy="4478764"/>
          </a:xfrm>
          <a:prstGeom prst="rect">
            <a:avLst/>
          </a:prstGeom>
          <a:noFill/>
        </p:spPr>
      </p:pic>
      <p:grpSp>
        <p:nvGrpSpPr>
          <p:cNvPr id="12" name="Group 11"/>
          <p:cNvGrpSpPr/>
          <p:nvPr/>
        </p:nvGrpSpPr>
        <p:grpSpPr>
          <a:xfrm>
            <a:off x="762000" y="1866900"/>
            <a:ext cx="5562600" cy="1066800"/>
            <a:chOff x="762000" y="1905000"/>
            <a:chExt cx="5562600" cy="1066800"/>
          </a:xfrm>
        </p:grpSpPr>
        <p:sp>
          <p:nvSpPr>
            <p:cNvPr id="2" name="Oval 1"/>
            <p:cNvSpPr/>
            <p:nvPr/>
          </p:nvSpPr>
          <p:spPr bwMode="auto">
            <a:xfrm>
              <a:off x="762000" y="1905000"/>
              <a:ext cx="1752600" cy="533400"/>
            </a:xfrm>
            <a:prstGeom prst="ellipse">
              <a:avLst/>
            </a:prstGeom>
            <a:noFill/>
            <a:ln w="381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5" name="Straight Arrow Connector 4"/>
            <p:cNvCxnSpPr>
              <a:stCxn id="2" idx="6"/>
            </p:cNvCxnSpPr>
            <p:nvPr/>
          </p:nvCxnSpPr>
          <p:spPr bwMode="auto">
            <a:xfrm>
              <a:off x="2514600" y="2171700"/>
              <a:ext cx="3810000" cy="8001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8509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2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28600"/>
            <a:ext cx="8305800" cy="6397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Arrow Connector 2"/>
          <p:cNvCxnSpPr/>
          <p:nvPr/>
        </p:nvCxnSpPr>
        <p:spPr bwMode="auto">
          <a:xfrm flipH="1">
            <a:off x="1295400" y="4191000"/>
            <a:ext cx="22098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51592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l="14606" t="2687" r="17300" b="6090"/>
          <a:stretch/>
        </p:blipFill>
        <p:spPr bwMode="auto">
          <a:xfrm>
            <a:off x="5105400" y="52285"/>
            <a:ext cx="3887938" cy="649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2322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17347" t="1233" r="16964" b="13532"/>
          <a:stretch/>
        </p:blipFill>
        <p:spPr bwMode="auto">
          <a:xfrm>
            <a:off x="152401" y="381000"/>
            <a:ext cx="4431696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1766" t="87706" r="2227" b="1177"/>
          <a:stretch/>
        </p:blipFill>
        <p:spPr bwMode="auto">
          <a:xfrm>
            <a:off x="152401" y="5655942"/>
            <a:ext cx="4724400" cy="50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4004136"/>
            <a:ext cx="1821906" cy="1177464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l="-276" t="95218" r="3949" b="193"/>
          <a:stretch/>
        </p:blipFill>
        <p:spPr bwMode="auto">
          <a:xfrm>
            <a:off x="4462909" y="6519901"/>
            <a:ext cx="4573738" cy="271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81000" y="6191691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/>
              <a:t>D</a:t>
            </a:r>
            <a:r>
              <a:rPr lang="en-US" sz="1800" b="1" baseline="-25000" dirty="0" err="1" smtClean="0"/>
              <a:t>v</a:t>
            </a:r>
            <a:r>
              <a:rPr lang="en-US" sz="1800" b="1" dirty="0" smtClean="0"/>
              <a:t> =([M]/mL resin)/([M]/mL solution)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82926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Volatility:  AIROX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3352800" cy="47545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For treatment of oxide fuel</a:t>
            </a:r>
          </a:p>
          <a:p>
            <a:r>
              <a:rPr lang="en-US" dirty="0" smtClean="0"/>
              <a:t>UO</a:t>
            </a:r>
            <a:r>
              <a:rPr lang="en-US" baseline="-25000" dirty="0" smtClean="0"/>
              <a:t>2</a:t>
            </a:r>
            <a:r>
              <a:rPr lang="en-US" dirty="0" smtClean="0"/>
              <a:t> oxidized to U</a:t>
            </a:r>
            <a:r>
              <a:rPr lang="en-US" baseline="-25000" dirty="0" smtClean="0"/>
              <a:t>3</a:t>
            </a:r>
            <a:r>
              <a:rPr lang="en-US" dirty="0" smtClean="0"/>
              <a:t>O</a:t>
            </a:r>
            <a:r>
              <a:rPr lang="en-US" baseline="-25000" dirty="0" smtClean="0"/>
              <a:t>8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Heating to 400-600 °C in O</a:t>
            </a:r>
            <a:r>
              <a:rPr lang="en-US" baseline="-25000" dirty="0" smtClean="0"/>
              <a:t>2</a:t>
            </a:r>
            <a:r>
              <a:rPr lang="en-US" dirty="0" smtClean="0"/>
              <a:t> containing atmosphere</a:t>
            </a:r>
          </a:p>
          <a:p>
            <a:pPr lvl="1"/>
            <a:r>
              <a:rPr lang="en-US" dirty="0" smtClean="0"/>
              <a:t>Around 30% volume increase</a:t>
            </a:r>
          </a:p>
          <a:p>
            <a:r>
              <a:rPr lang="en-US" dirty="0" smtClean="0"/>
              <a:t>U</a:t>
            </a:r>
            <a:r>
              <a:rPr lang="en-US" baseline="-25000" dirty="0" smtClean="0"/>
              <a:t>3</a:t>
            </a:r>
            <a:r>
              <a:rPr lang="en-US" dirty="0" smtClean="0"/>
              <a:t>O</a:t>
            </a:r>
            <a:r>
              <a:rPr lang="en-US" baseline="-25000" dirty="0" smtClean="0"/>
              <a:t>8  </a:t>
            </a:r>
            <a:r>
              <a:rPr lang="en-US" dirty="0" smtClean="0"/>
              <a:t>reduction by addition of H</a:t>
            </a:r>
            <a:r>
              <a:rPr lang="en-US" baseline="-25000" dirty="0" smtClean="0"/>
              <a:t>2</a:t>
            </a:r>
            <a:endParaRPr lang="en-US" dirty="0" smtClean="0"/>
          </a:p>
          <a:p>
            <a:r>
              <a:rPr lang="en-US" dirty="0" smtClean="0"/>
              <a:t>Kr, Xe, I removed</a:t>
            </a:r>
          </a:p>
          <a:p>
            <a:pPr lvl="1"/>
            <a:r>
              <a:rPr lang="en-US" dirty="0" smtClean="0"/>
              <a:t>Some discrepancies</a:t>
            </a:r>
            <a:endParaRPr lang="en-US" baseline="30000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366663"/>
              </p:ext>
            </p:extLst>
          </p:nvPr>
        </p:nvGraphicFramePr>
        <p:xfrm>
          <a:off x="3505200" y="1143000"/>
          <a:ext cx="4876800" cy="3505203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951156"/>
                <a:gridCol w="843539"/>
                <a:gridCol w="805130"/>
                <a:gridCol w="1043553"/>
                <a:gridCol w="1233422"/>
              </a:tblGrid>
              <a:tr h="2696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/>
                        <a:t>Element</a:t>
                      </a:r>
                      <a:endParaRPr lang="en-US" sz="1600" b="1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smtClean="0"/>
                        <a:t>Ref.</a:t>
                      </a:r>
                      <a:r>
                        <a:rPr lang="en-US" sz="1600" b="1" baseline="0" dirty="0" smtClean="0"/>
                        <a:t> 1</a:t>
                      </a:r>
                      <a:endParaRPr lang="en-US" sz="1600" b="1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smtClean="0"/>
                        <a:t>Ref.</a:t>
                      </a:r>
                      <a:r>
                        <a:rPr lang="en-US" sz="1600" b="1" baseline="0" dirty="0" smtClean="0"/>
                        <a:t> 2</a:t>
                      </a:r>
                      <a:endParaRPr lang="en-US" sz="1600" b="1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smtClean="0"/>
                        <a:t>Ref. 3</a:t>
                      </a:r>
                      <a:endParaRPr lang="en-US" sz="1600" b="1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smtClean="0"/>
                        <a:t>Ref.</a:t>
                      </a:r>
                      <a:r>
                        <a:rPr lang="en-US" sz="1600" b="1" baseline="0" dirty="0" smtClean="0"/>
                        <a:t> 4</a:t>
                      </a:r>
                      <a:r>
                        <a:rPr lang="en-US" sz="1600" b="1" dirty="0" smtClean="0"/>
                        <a:t> </a:t>
                      </a:r>
                      <a:endParaRPr lang="en-US" sz="1600" b="1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  <a:tr h="2696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/>
                        <a:t>Ag</a:t>
                      </a:r>
                      <a:endParaRPr lang="en-US" sz="1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/>
                        <a:t>80</a:t>
                      </a:r>
                      <a:endParaRPr lang="en-US" sz="1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/>
                        <a:t>0</a:t>
                      </a:r>
                      <a:endParaRPr lang="en-US" sz="1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/>
                        <a:t>0</a:t>
                      </a:r>
                      <a:endParaRPr lang="en-US" sz="1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/>
                        <a:t>0</a:t>
                      </a:r>
                      <a:endParaRPr lang="en-US" sz="1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  <a:tr h="2696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/>
                        <a:t>Cd</a:t>
                      </a:r>
                      <a:endParaRPr lang="en-US" sz="1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/>
                        <a:t>0</a:t>
                      </a:r>
                      <a:endParaRPr lang="en-US" sz="1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/>
                        <a:t>75</a:t>
                      </a:r>
                      <a:endParaRPr lang="en-US" sz="1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/>
                        <a:t>75</a:t>
                      </a:r>
                      <a:endParaRPr lang="en-US" sz="1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/>
                        <a:t>80</a:t>
                      </a:r>
                      <a:endParaRPr lang="en-US" sz="1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  <a:tr h="2696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</a:rPr>
                        <a:t>Cs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/>
                        <a:t>99</a:t>
                      </a:r>
                      <a:endParaRPr lang="en-US" sz="1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/>
                        <a:t>90</a:t>
                      </a:r>
                      <a:endParaRPr lang="en-US" sz="1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/>
                        <a:t>100</a:t>
                      </a:r>
                      <a:endParaRPr lang="en-US" sz="1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/>
                        <a:t>99</a:t>
                      </a:r>
                      <a:endParaRPr lang="en-US" sz="1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  <a:tr h="2696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/>
                        <a:t>In</a:t>
                      </a:r>
                      <a:endParaRPr lang="en-US" sz="1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/>
                        <a:t>0</a:t>
                      </a:r>
                      <a:endParaRPr lang="en-US" sz="1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/>
                        <a:t>75</a:t>
                      </a:r>
                      <a:endParaRPr lang="en-US" sz="1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/>
                        <a:t>0</a:t>
                      </a:r>
                      <a:endParaRPr lang="en-US" sz="1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/>
                        <a:t>75</a:t>
                      </a:r>
                      <a:endParaRPr lang="en-US" sz="1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  <a:tr h="2696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/>
                        <a:t>Ir</a:t>
                      </a:r>
                      <a:endParaRPr lang="en-US" sz="1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/>
                        <a:t>0</a:t>
                      </a:r>
                      <a:endParaRPr lang="en-US" sz="1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/>
                        <a:t>0</a:t>
                      </a:r>
                      <a:endParaRPr lang="en-US" sz="1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/>
                        <a:t>75</a:t>
                      </a:r>
                      <a:endParaRPr lang="en-US" sz="1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/>
                        <a:t>0</a:t>
                      </a:r>
                      <a:endParaRPr lang="en-US" sz="1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  <a:tr h="2696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</a:rPr>
                        <a:t>Mo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/>
                        <a:t>80</a:t>
                      </a:r>
                      <a:endParaRPr lang="en-US" sz="1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/>
                        <a:t>0</a:t>
                      </a:r>
                      <a:endParaRPr lang="en-US" sz="1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/>
                        <a:t>0</a:t>
                      </a:r>
                      <a:endParaRPr lang="en-US" sz="1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/>
                        <a:t>80</a:t>
                      </a:r>
                      <a:endParaRPr lang="en-US" sz="1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  <a:tr h="2696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</a:rPr>
                        <a:t>Pd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/>
                        <a:t>80</a:t>
                      </a:r>
                      <a:endParaRPr lang="en-US" sz="1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/>
                        <a:t>0</a:t>
                      </a:r>
                      <a:endParaRPr lang="en-US" sz="1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/>
                        <a:t>0</a:t>
                      </a:r>
                      <a:endParaRPr lang="en-US" sz="1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/>
                        <a:t>0</a:t>
                      </a:r>
                      <a:endParaRPr lang="en-US" sz="1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  <a:tr h="2696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</a:rPr>
                        <a:t>Rh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/>
                        <a:t>80</a:t>
                      </a:r>
                      <a:endParaRPr lang="en-US" sz="1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/>
                        <a:t>0</a:t>
                      </a:r>
                      <a:endParaRPr lang="en-US" sz="1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/>
                        <a:t>0</a:t>
                      </a:r>
                      <a:endParaRPr lang="en-US" sz="1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/>
                        <a:t>0</a:t>
                      </a:r>
                      <a:endParaRPr lang="en-US" sz="1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  <a:tr h="2696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</a:rPr>
                        <a:t>Ru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/>
                        <a:t>80</a:t>
                      </a:r>
                      <a:endParaRPr lang="en-US" sz="1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/>
                        <a:t>90</a:t>
                      </a:r>
                      <a:endParaRPr lang="en-US" sz="1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/>
                        <a:t>100</a:t>
                      </a:r>
                      <a:endParaRPr lang="en-US" sz="1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/>
                        <a:t>80</a:t>
                      </a:r>
                      <a:endParaRPr lang="en-US" sz="1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  <a:tr h="2696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/>
                        <a:t>Se</a:t>
                      </a:r>
                      <a:endParaRPr lang="en-US" sz="1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/>
                        <a:t>80</a:t>
                      </a:r>
                      <a:endParaRPr lang="en-US" sz="1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/>
                        <a:t>0</a:t>
                      </a:r>
                      <a:endParaRPr lang="en-US" sz="1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/>
                        <a:t>0</a:t>
                      </a:r>
                      <a:endParaRPr lang="en-US" sz="1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/>
                        <a:t>99</a:t>
                      </a:r>
                      <a:endParaRPr lang="en-US" sz="1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  <a:tr h="2696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</a:rPr>
                        <a:t>Tc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/>
                        <a:t>80</a:t>
                      </a:r>
                      <a:endParaRPr lang="en-US" sz="1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latin typeface="Times"/>
                          <a:ea typeface="Times New Roman"/>
                          <a:cs typeface="Times New Roman"/>
                        </a:rPr>
                        <a:t>     ---</a:t>
                      </a:r>
                      <a:endParaRPr lang="en-US" sz="1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/>
                        <a:t>0</a:t>
                      </a:r>
                      <a:endParaRPr lang="en-US" sz="1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/>
                        <a:t>0</a:t>
                      </a:r>
                      <a:endParaRPr lang="en-US" sz="1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  <a:tr h="2696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</a:rPr>
                        <a:t>Te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/>
                        <a:t>99</a:t>
                      </a:r>
                      <a:endParaRPr lang="en-US" sz="1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75</a:t>
                      </a:r>
                      <a:endParaRPr lang="en-US" sz="1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/>
                        <a:t>75</a:t>
                      </a:r>
                      <a:endParaRPr lang="en-US" sz="1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/>
                        <a:t>99</a:t>
                      </a:r>
                      <a:endParaRPr lang="en-US" sz="1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200400" y="4648200"/>
            <a:ext cx="5715000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/>
              <a:t>1.  AECL Technologies, Inc. “Plutonium Consumption Program-CANDU Reactor Projects,”  Final Report, July 1994.</a:t>
            </a:r>
          </a:p>
          <a:p>
            <a:r>
              <a:rPr lang="en-US" sz="1050" dirty="0" smtClean="0"/>
              <a:t>2.  SCIENTECH, Inc., Gamma Engineering Corp., “Conceptual Design and Cost Evaluation for the DUPIC Fuel Fabrication Facility,” Final Report, SCIE-COM-219-96, May 1996.</a:t>
            </a:r>
          </a:p>
          <a:p>
            <a:pPr marL="228600" indent="-228600">
              <a:buAutoNum type="arabicPeriod" startAt="3"/>
            </a:pPr>
            <a:r>
              <a:rPr lang="en-US" sz="1050" dirty="0" smtClean="0"/>
              <a:t>Recycling of Nuclear Spent Fuel with AIROX Processing, D. Majumdar Editor, DOE/ID-10423, December 1992.</a:t>
            </a:r>
          </a:p>
          <a:p>
            <a:pPr marL="228600" indent="-228600">
              <a:buAutoNum type="arabicPeriod" startAt="3"/>
            </a:pPr>
            <a:r>
              <a:rPr lang="en-US" sz="1050" dirty="0" smtClean="0"/>
              <a:t>Bollmann, C.A., Driscoll, M.J., and Kazimi, M.S.:  Environmental and Economic Performance of Direct Use of PWR Spent Fuel in CANDU Reactors.  MIT-NFC-TR-014, 44-45, June 1998.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35522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 Volatility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5410200" y="2051318"/>
          <a:ext cx="1557551" cy="3685019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972374"/>
                <a:gridCol w="585177"/>
              </a:tblGrid>
              <a:tr h="18286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Element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3" marR="9143" marT="9143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/>
                        <a:t> </a:t>
                      </a:r>
                      <a:r>
                        <a:rPr lang="en-US" sz="1800" u="none" strike="noStrike" dirty="0" smtClean="0"/>
                        <a:t>°C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3" marR="9143" marT="9143" marB="0" anchor="b"/>
                </a:tc>
              </a:tr>
              <a:tr h="18286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He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3" marR="9143" marT="91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-272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3" marR="9143" marT="9143" marB="0" anchor="b"/>
                </a:tc>
              </a:tr>
              <a:tr h="18286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Kr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3" marR="9143" marT="91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-157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3" marR="9143" marT="9143" marB="0" anchor="b"/>
                </a:tc>
              </a:tr>
              <a:tr h="18286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Xe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3" marR="9143" marT="91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-111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3" marR="9143" marT="9143" marB="0" anchor="b"/>
                </a:tc>
              </a:tr>
              <a:tr h="18286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Cs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3" marR="9143" marT="91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29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3" marR="9143" marT="9143" marB="0" anchor="b"/>
                </a:tc>
              </a:tr>
              <a:tr h="18286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Rb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3" marR="9143" marT="91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39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3" marR="9143" marT="9143" marB="0" anchor="b"/>
                </a:tc>
              </a:tr>
              <a:tr h="18286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I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3" marR="9143" marT="91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114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3" marR="9143" marT="9143" marB="0" anchor="b"/>
                </a:tc>
              </a:tr>
              <a:tr h="18286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Te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3" marR="9143" marT="91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450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3" marR="9143" marT="9143" marB="0" anchor="b"/>
                </a:tc>
              </a:tr>
              <a:tr h="18286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Pu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3" marR="9143" marT="91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640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3" marR="9143" marT="9143" marB="0" anchor="b"/>
                </a:tc>
              </a:tr>
              <a:tr h="18286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Ba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3" marR="9143" marT="91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725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3" marR="9143" marT="9143" marB="0" anchor="b"/>
                </a:tc>
              </a:tr>
              <a:tr h="18286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Sr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3" marR="9143" marT="91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764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3" marR="9143" marT="9143" marB="0" anchor="b"/>
                </a:tc>
              </a:tr>
              <a:tr h="18286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Ce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3" marR="9143" marT="91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795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3" marR="9143" marT="9143" marB="0" anchor="b"/>
                </a:tc>
              </a:tr>
              <a:tr h="18286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Eu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3" marR="9143" marT="91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822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3" marR="9143" marT="9143" marB="0" anchor="b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7162800" y="2051318"/>
          <a:ext cx="1557551" cy="3968482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972374"/>
                <a:gridCol w="585177"/>
              </a:tblGrid>
              <a:tr h="18286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/>
                        <a:t>Element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3" marR="9143" marT="91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 smtClean="0"/>
                        <a:t>°C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3" marR="9143" marT="9143" marB="0" anchor="b"/>
                </a:tc>
              </a:tr>
              <a:tr h="18286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La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3" marR="9143" marT="91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920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3" marR="9143" marT="9143" marB="0" anchor="b"/>
                </a:tc>
              </a:tr>
              <a:tr h="18286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Pr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3" marR="9143" marT="91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935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3" marR="9143" marT="9143" marB="0" anchor="b"/>
                </a:tc>
              </a:tr>
              <a:tr h="18286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Nd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3" marR="9143" marT="91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1010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3" marR="9143" marT="9143" marB="0" anchor="b"/>
                </a:tc>
              </a:tr>
              <a:tr h="18286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Pm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3" marR="9143" marT="91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1042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3" marR="9143" marT="9143" marB="0" anchor="b"/>
                </a:tc>
              </a:tr>
              <a:tr h="18286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Sm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3" marR="9143" marT="91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1072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3" marR="9143" marT="9143" marB="0" anchor="b"/>
                </a:tc>
              </a:tr>
              <a:tr h="18286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U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3" marR="9143" marT="91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1132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3" marR="9143" marT="9143" marB="0" anchor="b"/>
                </a:tc>
              </a:tr>
              <a:tr h="18286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3" marR="9143" marT="91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1523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3" marR="9143" marT="9143" marB="0" anchor="b"/>
                </a:tc>
              </a:tr>
              <a:tr h="18286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Pd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3" marR="9143" marT="91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1552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3" marR="9143" marT="9143" marB="0" anchor="b"/>
                </a:tc>
              </a:tr>
              <a:tr h="18286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Zr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3" marR="9143" marT="91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1852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3" marR="9143" marT="9143" marB="0" anchor="b"/>
                </a:tc>
              </a:tr>
              <a:tr h="18286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Rh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3" marR="9143" marT="91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1966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3" marR="9143" marT="9143" marB="0" anchor="b"/>
                </a:tc>
              </a:tr>
              <a:tr h="18286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Tc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3" marR="9143" marT="91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2200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3" marR="9143" marT="9143" marB="0" anchor="b"/>
                </a:tc>
              </a:tr>
              <a:tr h="18286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Ru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3" marR="9143" marT="91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2250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3" marR="9143" marT="9143" marB="0" anchor="b"/>
                </a:tc>
              </a:tr>
              <a:tr h="18286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Mo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3" marR="9143" marT="91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2617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3" marR="9143" marT="9143" marB="0" anchor="b"/>
                </a:tc>
              </a:tr>
            </a:tbl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57200" y="1371600"/>
            <a:ext cx="464820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Melting points correlate with vapor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pressure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000066"/>
              </a:buClr>
              <a:buFont typeface="Arial" charset="0"/>
              <a:buChar char="•"/>
              <a:defRPr/>
            </a:pPr>
            <a:r>
              <a:rPr lang="en-US" sz="3200" kern="0" noProof="0" dirty="0" smtClean="0">
                <a:latin typeface="+mn-lt"/>
              </a:rPr>
              <a:t>Zone refining can have applications</a:t>
            </a:r>
            <a:endParaRPr kumimoji="0" lang="en-US" sz="32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Tx/>
              <a:buFont typeface="Arial" charset="0"/>
              <a:buChar char="•"/>
              <a:tabLst/>
              <a:defRPr/>
            </a:pPr>
            <a:r>
              <a:rPr lang="en-US" sz="3200" kern="0" baseline="0" dirty="0" smtClean="0">
                <a:latin typeface="+mn-lt"/>
              </a:rPr>
              <a:t>Data</a:t>
            </a:r>
            <a:r>
              <a:rPr lang="en-US" sz="3200" kern="0" dirty="0" smtClean="0">
                <a:latin typeface="+mn-lt"/>
              </a:rPr>
              <a:t> for elements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000066"/>
              </a:buClr>
              <a:buFont typeface="Arial" charset="0"/>
              <a:buChar char="•"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Need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consider solid solutions and intermetallics in fuel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00066"/>
              </a:buClr>
              <a:buFont typeface="Arial" charset="0"/>
              <a:buChar char="•"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5000" y="14478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Melting 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39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Volatility:  CO</a:t>
            </a:r>
            <a:r>
              <a:rPr lang="en-US" baseline="-25000" dirty="0" smtClean="0"/>
              <a:t>2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23621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Nearly 70 % of Eu, Gd, Nd, and Sm by oxidation under CO</a:t>
            </a:r>
            <a:r>
              <a:rPr lang="en-US" baseline="-25000" dirty="0" smtClean="0"/>
              <a:t>2</a:t>
            </a:r>
            <a:r>
              <a:rPr lang="en-US" dirty="0" smtClean="0"/>
              <a:t> at 1000 °C </a:t>
            </a:r>
          </a:p>
          <a:p>
            <a:pPr lvl="1"/>
            <a:r>
              <a:rPr lang="en-US" dirty="0" smtClean="0"/>
              <a:t>Attributed to Rh as catalyst in matrix</a:t>
            </a:r>
          </a:p>
          <a:p>
            <a:pPr lvl="1"/>
            <a:r>
              <a:rPr lang="en-US" dirty="0" smtClean="0"/>
              <a:t>Volatile species not identified </a:t>
            </a:r>
          </a:p>
          <a:p>
            <a:r>
              <a:rPr lang="en-US" dirty="0" smtClean="0"/>
              <a:t>Near complete removal for Ag, Cs, and Mo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/>
        </p:nvGraphicFramePr>
        <p:xfrm>
          <a:off x="1905000" y="4343400"/>
          <a:ext cx="5486400" cy="1706880"/>
        </p:xfrm>
        <a:graphic>
          <a:graphicData uri="http://schemas.openxmlformats.org/drawingml/2006/table">
            <a:tbl>
              <a:tblPr/>
              <a:tblGrid>
                <a:gridCol w="838200"/>
                <a:gridCol w="1371600"/>
                <a:gridCol w="1676400"/>
                <a:gridCol w="1600200"/>
              </a:tblGrid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Element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750 °C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1000 °C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1250 °C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Cs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7.84+0.96E-03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4.82±0.42E-02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1.72±0.59E-01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Ag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1.09±0.22E-02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1.74±0.62E-01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5.25±0.38E-01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Rh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9.22±0.40E-02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2.24±0.41E-01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4.94±0.54E-01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Eu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3.28±0.34E-02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1.11±0.66E-01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2.84±0.29E-01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Sm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3.85±0.54E-02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9.23±1.01E-02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2.15±0.29E-01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Nd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3.99±0.94E-02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7.85±1.95E-02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1.96±0.20E-01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762000" y="3897868"/>
            <a:ext cx="7924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 smtClean="0">
                <a:latin typeface="Arial" pitchFamily="34" charset="0"/>
                <a:ea typeface="Times New Roman" pitchFamily="18" charset="0"/>
              </a:rPr>
              <a:t>Evaluated rate constants (min</a:t>
            </a:r>
            <a:r>
              <a:rPr lang="en-US" sz="1400" baseline="30000" dirty="0" smtClean="0">
                <a:latin typeface="Arial" pitchFamily="34" charset="0"/>
                <a:ea typeface="Times New Roman" pitchFamily="18" charset="0"/>
              </a:rPr>
              <a:t>-1</a:t>
            </a:r>
            <a:r>
              <a:rPr lang="en-US" sz="1400" dirty="0" smtClean="0">
                <a:latin typeface="Arial" pitchFamily="34" charset="0"/>
                <a:ea typeface="Times New Roman" pitchFamily="18" charset="0"/>
              </a:rPr>
              <a:t>) for the CO</a:t>
            </a:r>
            <a:r>
              <a:rPr lang="en-US" sz="1400" baseline="-25000" dirty="0" smtClean="0">
                <a:latin typeface="Arial" pitchFamily="34" charset="0"/>
                <a:ea typeface="Times New Roman" pitchFamily="18" charset="0"/>
              </a:rPr>
              <a:t>2</a:t>
            </a:r>
            <a:r>
              <a:rPr lang="en-US" sz="1400" dirty="0" smtClean="0">
                <a:latin typeface="Arial" pitchFamily="34" charset="0"/>
                <a:ea typeface="Times New Roman" pitchFamily="18" charset="0"/>
              </a:rPr>
              <a:t> volatilization of Cs, Ag, Rh, Eu, Sm, and Nd in UO</a:t>
            </a:r>
            <a:r>
              <a:rPr lang="en-US" sz="1400" baseline="-30000" dirty="0" smtClean="0">
                <a:latin typeface="Arial" pitchFamily="34" charset="0"/>
                <a:ea typeface="Times New Roman" pitchFamily="18" charset="0"/>
              </a:rPr>
              <a:t>2</a:t>
            </a:r>
            <a:endParaRPr lang="en-US" sz="1400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1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Carbonyl (CO)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50292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Metals form a range of complexes with CO</a:t>
            </a:r>
          </a:p>
          <a:p>
            <a:pPr lvl="1"/>
            <a:r>
              <a:rPr lang="en-US" dirty="0" smtClean="0"/>
              <a:t>Range of oxidation states</a:t>
            </a:r>
          </a:p>
          <a:p>
            <a:pPr lvl="2"/>
            <a:r>
              <a:rPr lang="en-US" dirty="0" smtClean="0"/>
              <a:t>0 to cations</a:t>
            </a:r>
          </a:p>
          <a:p>
            <a:r>
              <a:rPr lang="en-US" dirty="0" smtClean="0"/>
              <a:t>Tends to form volatile species</a:t>
            </a:r>
          </a:p>
          <a:p>
            <a:r>
              <a:rPr lang="en-US" dirty="0" smtClean="0"/>
              <a:t>Mond process </a:t>
            </a:r>
          </a:p>
          <a:p>
            <a:pPr lvl="1"/>
            <a:r>
              <a:rPr lang="en-US" dirty="0" smtClean="0"/>
              <a:t>Ni treated with CO at 60-80 °C </a:t>
            </a:r>
          </a:p>
          <a:p>
            <a:pPr lvl="1"/>
            <a:r>
              <a:rPr lang="en-US" dirty="0" smtClean="0"/>
              <a:t>Decomposes at 180 °C to form pure Ni and CO</a:t>
            </a:r>
          </a:p>
        </p:txBody>
      </p:sp>
      <p:pic>
        <p:nvPicPr>
          <p:cNvPr id="1026" name="Picture 2" descr="bond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676399"/>
            <a:ext cx="3495675" cy="394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50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6172200" cy="47545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No evidence of U or Pu carbonyl from direct reaction of CO with metal</a:t>
            </a:r>
          </a:p>
          <a:p>
            <a:r>
              <a:rPr lang="en-US" dirty="0" smtClean="0"/>
              <a:t>Group 1 and 2</a:t>
            </a:r>
          </a:p>
          <a:p>
            <a:pPr lvl="1"/>
            <a:r>
              <a:rPr lang="en-US" dirty="0" smtClean="0"/>
              <a:t>Form true carbonyls with metals at very low temperature </a:t>
            </a:r>
          </a:p>
          <a:p>
            <a:r>
              <a:rPr lang="en-US" dirty="0" smtClean="0"/>
              <a:t>No evidence of simple Zr carbonyls</a:t>
            </a:r>
          </a:p>
          <a:p>
            <a:pPr lvl="1"/>
            <a:r>
              <a:rPr lang="en-US" dirty="0" smtClean="0"/>
              <a:t>Laser ablation experiments</a:t>
            </a:r>
          </a:p>
          <a:p>
            <a:r>
              <a:rPr lang="en-US" dirty="0" smtClean="0"/>
              <a:t>Lanthanides:  Ln from laser ablation studies</a:t>
            </a:r>
          </a:p>
          <a:p>
            <a:pPr lvl="1"/>
            <a:r>
              <a:rPr lang="en-US" dirty="0" smtClean="0"/>
              <a:t>Volatile species observed</a:t>
            </a:r>
          </a:p>
          <a:p>
            <a:r>
              <a:rPr lang="en-US" dirty="0" smtClean="0"/>
              <a:t>Noble metal:   neutral binary carbonyls:  Mo(CO)</a:t>
            </a:r>
            <a:r>
              <a:rPr lang="en-US" baseline="-25000" dirty="0" smtClean="0"/>
              <a:t>6</a:t>
            </a:r>
            <a:r>
              <a:rPr lang="en-US" dirty="0" smtClean="0"/>
              <a:t>, Tc, Ru, Rh</a:t>
            </a:r>
          </a:p>
          <a:p>
            <a:pPr lvl="1"/>
            <a:r>
              <a:rPr lang="en-US" dirty="0" smtClean="0"/>
              <a:t>Mo and Pd from the chloride</a:t>
            </a:r>
            <a:endParaRPr lang="en-US" sz="3600" dirty="0" smtClean="0"/>
          </a:p>
          <a:p>
            <a:pPr lvl="1"/>
            <a:r>
              <a:rPr lang="en-US" dirty="0" smtClean="0"/>
              <a:t>Pd forms mixed halide carbonyl</a:t>
            </a:r>
          </a:p>
          <a:p>
            <a:pPr lvl="1"/>
            <a:r>
              <a:rPr lang="en-US" dirty="0" smtClean="0"/>
              <a:t>Ru(CO)</a:t>
            </a:r>
            <a:r>
              <a:rPr lang="en-US" baseline="-25000" dirty="0" smtClean="0"/>
              <a:t>5</a:t>
            </a:r>
            <a:r>
              <a:rPr lang="en-US" dirty="0" smtClean="0"/>
              <a:t> volatile species at 25</a:t>
            </a:r>
            <a:r>
              <a:rPr lang="en-US" b="1" dirty="0" smtClean="0"/>
              <a:t>°</a:t>
            </a:r>
            <a:r>
              <a:rPr lang="en-US" dirty="0" smtClean="0"/>
              <a:t> has been observed</a:t>
            </a:r>
          </a:p>
          <a:p>
            <a:pPr lvl="2"/>
            <a:r>
              <a:rPr lang="en-US" dirty="0" smtClean="0"/>
              <a:t>Ru was on Al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en-US" dirty="0" smtClean="0"/>
              <a:t> catalysts (mixed reactions)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pic>
        <p:nvPicPr>
          <p:cNvPr id="20482" name="Picture 2" descr="http://upload.wikimedia.org/wikipedia/en/7/72/Mocarbony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447800"/>
            <a:ext cx="2416914" cy="1828800"/>
          </a:xfrm>
          <a:prstGeom prst="rect">
            <a:avLst/>
          </a:prstGeom>
          <a:noFill/>
        </p:spPr>
      </p:pic>
      <p:pic>
        <p:nvPicPr>
          <p:cNvPr id="20484" name="Picture 4" descr="http://upload.wikimedia.org/wikipedia/commons/3/3f/Molybdenum-hexacarbonyl-from-xtal-3D-ball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3810000"/>
            <a:ext cx="1844179" cy="2209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063037" y="3352800"/>
            <a:ext cx="1090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Mo(CO)</a:t>
            </a:r>
            <a:r>
              <a:rPr lang="en-US" baseline="-25000" dirty="0" smtClean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02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Halides (F, Cl, Br, 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Can be produced from direct metal reaction</a:t>
            </a:r>
          </a:p>
          <a:p>
            <a:pPr lvl="1"/>
            <a:r>
              <a:rPr lang="en-US" dirty="0" smtClean="0"/>
              <a:t>Compounds often unstable, mixed oxygen species common</a:t>
            </a:r>
          </a:p>
          <a:p>
            <a:r>
              <a:rPr lang="en-US" dirty="0" smtClean="0"/>
              <a:t>Van Arkel process for obtaining pure Zr</a:t>
            </a:r>
          </a:p>
          <a:p>
            <a:pPr lvl="1"/>
            <a:r>
              <a:rPr lang="en-US" dirty="0" smtClean="0"/>
              <a:t>Zr with I</a:t>
            </a:r>
            <a:r>
              <a:rPr lang="en-US" baseline="-25000" dirty="0" smtClean="0"/>
              <a:t>2</a:t>
            </a:r>
            <a:r>
              <a:rPr lang="en-US" dirty="0" smtClean="0"/>
              <a:t> at 200 °C forms ZrI</a:t>
            </a:r>
            <a:r>
              <a:rPr lang="en-US" baseline="-25000" dirty="0" smtClean="0"/>
              <a:t>4</a:t>
            </a:r>
          </a:p>
          <a:p>
            <a:pPr lvl="1"/>
            <a:r>
              <a:rPr lang="en-US" dirty="0" smtClean="0"/>
              <a:t>Zr tetrahalide critical temperatures (sublimation, triple point): </a:t>
            </a:r>
          </a:p>
          <a:p>
            <a:pPr lvl="2"/>
            <a:r>
              <a:rPr lang="en-US" dirty="0" smtClean="0"/>
              <a:t>F (600 °C), Cl (437 °C), Br (450 °C), I (499 °C)</a:t>
            </a:r>
          </a:p>
          <a:p>
            <a:r>
              <a:rPr lang="en-US" dirty="0" smtClean="0"/>
              <a:t>metal is converted into a volatile halide compound </a:t>
            </a:r>
          </a:p>
          <a:p>
            <a:r>
              <a:rPr lang="en-US" dirty="0" smtClean="0"/>
              <a:t>volatile compound is decomposed</a:t>
            </a:r>
          </a:p>
          <a:p>
            <a:pPr lvl="1"/>
            <a:r>
              <a:rPr lang="en-US" dirty="0" smtClean="0"/>
              <a:t>Can be used as plating method (i.e., Zr layer on metal fuel)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33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3527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Fluorination of simulated thermal reactor fuel containing UO</a:t>
            </a:r>
            <a:r>
              <a:rPr lang="en-US" baseline="-25000" dirty="0" smtClean="0"/>
              <a:t>2</a:t>
            </a:r>
            <a:r>
              <a:rPr lang="en-US" dirty="0" smtClean="0"/>
              <a:t>, PuO</a:t>
            </a:r>
            <a:r>
              <a:rPr lang="en-US" baseline="-25000" dirty="0" smtClean="0"/>
              <a:t>2</a:t>
            </a:r>
            <a:r>
              <a:rPr lang="en-US" dirty="0" smtClean="0"/>
              <a:t>, and fission product oxides has been studied </a:t>
            </a:r>
          </a:p>
          <a:p>
            <a:pPr lvl="1"/>
            <a:r>
              <a:rPr lang="en-US" dirty="0" smtClean="0"/>
              <a:t>U selectively fluorinated to UF</a:t>
            </a:r>
            <a:r>
              <a:rPr lang="en-US" baseline="-25000" dirty="0" smtClean="0"/>
              <a:t>6</a:t>
            </a:r>
            <a:r>
              <a:rPr lang="en-US" dirty="0" smtClean="0"/>
              <a:t> with BrF</a:t>
            </a:r>
            <a:r>
              <a:rPr lang="en-US" baseline="-25000" dirty="0" smtClean="0"/>
              <a:t>5</a:t>
            </a:r>
            <a:r>
              <a:rPr lang="en-US" dirty="0" smtClean="0"/>
              <a:t> at 200 to 400 </a:t>
            </a:r>
            <a:r>
              <a:rPr lang="en-US" baseline="30000" dirty="0" smtClean="0"/>
              <a:t>o</a:t>
            </a:r>
            <a:r>
              <a:rPr lang="en-US" dirty="0" smtClean="0"/>
              <a:t>C.  </a:t>
            </a:r>
          </a:p>
          <a:p>
            <a:pPr lvl="1"/>
            <a:r>
              <a:rPr lang="en-US" dirty="0" smtClean="0"/>
              <a:t>PuF</a:t>
            </a:r>
            <a:r>
              <a:rPr lang="en-US" baseline="-25000" dirty="0" smtClean="0"/>
              <a:t>4 </a:t>
            </a:r>
            <a:r>
              <a:rPr lang="en-US" dirty="0" smtClean="0"/>
              <a:t>converted to PuF</a:t>
            </a:r>
            <a:r>
              <a:rPr lang="en-US" baseline="-25000" dirty="0" smtClean="0"/>
              <a:t>6</a:t>
            </a:r>
            <a:r>
              <a:rPr lang="en-US" dirty="0" smtClean="0"/>
              <a:t>.  </a:t>
            </a:r>
          </a:p>
          <a:p>
            <a:pPr lvl="1"/>
            <a:r>
              <a:rPr lang="en-US" dirty="0" smtClean="0"/>
              <a:t>Most fission products form fluorides that volatilize at high temperatures than the actinides</a:t>
            </a:r>
          </a:p>
          <a:p>
            <a:pPr lvl="2"/>
            <a:r>
              <a:rPr lang="en-US" dirty="0" smtClean="0"/>
              <a:t>Preferential distillation</a:t>
            </a:r>
          </a:p>
          <a:p>
            <a:r>
              <a:rPr lang="en-US" dirty="0" smtClean="0"/>
              <a:t>Chlorination also examined, similar to fluoride behavior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4787205"/>
            <a:ext cx="838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Anatasia, L.J., Alfredson, P.G., and Steindler, M.J.: Fluidized-Bed Fluorination of UO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-PuO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-Fission Product Pellets with BrF</a:t>
            </a:r>
            <a:r>
              <a:rPr lang="en-US" sz="1200" baseline="-25000" dirty="0" smtClean="0"/>
              <a:t>5</a:t>
            </a:r>
            <a:r>
              <a:rPr lang="en-US" sz="1200" dirty="0" smtClean="0"/>
              <a:t> and Fluorine.  Part I: The Fluorination of Uranium, Neptunium, and Plutonium.  Nuclear Applications and Technology, </a:t>
            </a:r>
            <a:r>
              <a:rPr lang="en-US" sz="1200" b="1" dirty="0" smtClean="0"/>
              <a:t>7</a:t>
            </a:r>
            <a:r>
              <a:rPr lang="en-US" sz="1200" dirty="0" smtClean="0"/>
              <a:t>, 425-432, 1969.</a:t>
            </a:r>
          </a:p>
          <a:p>
            <a:r>
              <a:rPr lang="en-US" sz="1200" dirty="0" smtClean="0"/>
              <a:t>Anatasia, L.J., Alfredson, P.G., and Steindler, M.J.: Fluidized-Bed Fluorination of UO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-PuO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-Fission Product Pellets with BrF</a:t>
            </a:r>
            <a:r>
              <a:rPr lang="en-US" sz="1200" baseline="-25000" dirty="0" smtClean="0"/>
              <a:t>5</a:t>
            </a:r>
            <a:r>
              <a:rPr lang="en-US" sz="1200" dirty="0" smtClean="0"/>
              <a:t> and Fluorine.  Part II: Process Considerations.  Nuclear Applications and Technology, </a:t>
            </a:r>
            <a:r>
              <a:rPr lang="en-US" sz="1200" b="1" dirty="0" smtClean="0"/>
              <a:t>7</a:t>
            </a:r>
            <a:r>
              <a:rPr lang="en-US" sz="1200" dirty="0" smtClean="0"/>
              <a:t>, 433-442, 1969.</a:t>
            </a:r>
          </a:p>
          <a:p>
            <a:r>
              <a:rPr lang="en-US" sz="1200" dirty="0" smtClean="0"/>
              <a:t>Selvaduray, G., Goldstein, M.K., and Anderson, R.N.: Separation Technologies Reviewed.  Nuclear Engineering International, </a:t>
            </a:r>
            <a:r>
              <a:rPr lang="en-US" sz="1200" b="1" dirty="0" smtClean="0"/>
              <a:t>23</a:t>
            </a:r>
            <a:r>
              <a:rPr lang="en-US" sz="1200" dirty="0" smtClean="0"/>
              <a:t>, 35-40, 1978.</a:t>
            </a:r>
          </a:p>
        </p:txBody>
      </p:sp>
    </p:spTree>
    <p:extLst>
      <p:ext uri="{BB962C8B-B14F-4D97-AF65-F5344CB8AC3E}">
        <p14:creationId xmlns:p14="http://schemas.microsoft.com/office/powerpoint/2010/main" val="150633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2296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Actinide halides</a:t>
            </a:r>
          </a:p>
          <a:p>
            <a:pPr lvl="1"/>
            <a:r>
              <a:rPr lang="en-US" dirty="0" smtClean="0"/>
              <a:t>Formed from other fluorides or dioxide in halide-organic solvents</a:t>
            </a:r>
          </a:p>
          <a:p>
            <a:pPr lvl="2"/>
            <a:r>
              <a:rPr lang="en-US" dirty="0" smtClean="0"/>
              <a:t>2AlCl</a:t>
            </a:r>
            <a:r>
              <a:rPr lang="en-US" baseline="-25000" dirty="0" smtClean="0"/>
              <a:t>3</a:t>
            </a:r>
            <a:r>
              <a:rPr lang="en-US" dirty="0" smtClean="0"/>
              <a:t> + UF</a:t>
            </a:r>
            <a:r>
              <a:rPr lang="en-US" baseline="-25000" dirty="0" smtClean="0"/>
              <a:t>6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2AlF</a:t>
            </a:r>
            <a:r>
              <a:rPr lang="en-US" baseline="-25000" dirty="0" smtClean="0">
                <a:sym typeface="Wingdings" pitchFamily="2" charset="2"/>
              </a:rPr>
              <a:t>3</a:t>
            </a:r>
            <a:r>
              <a:rPr lang="en-US" dirty="0" smtClean="0">
                <a:sym typeface="Wingdings" pitchFamily="2" charset="2"/>
              </a:rPr>
              <a:t> + UCl</a:t>
            </a:r>
            <a:r>
              <a:rPr lang="en-US" baseline="-25000" dirty="0" smtClean="0">
                <a:sym typeface="Wingdings" pitchFamily="2" charset="2"/>
              </a:rPr>
              <a:t>6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UF</a:t>
            </a:r>
            <a:r>
              <a:rPr lang="en-US" baseline="-25000" dirty="0" smtClean="0">
                <a:sym typeface="Wingdings" pitchFamily="2" charset="2"/>
              </a:rPr>
              <a:t>4</a:t>
            </a:r>
            <a:r>
              <a:rPr lang="en-US" dirty="0" smtClean="0">
                <a:sym typeface="Wingdings" pitchFamily="2" charset="2"/>
              </a:rPr>
              <a:t> can be prepared from UO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 + NH</a:t>
            </a:r>
            <a:r>
              <a:rPr lang="en-US" baseline="-25000" dirty="0" smtClean="0">
                <a:sym typeface="Wingdings" pitchFamily="2" charset="2"/>
              </a:rPr>
              <a:t>4</a:t>
            </a:r>
            <a:r>
              <a:rPr lang="en-US" dirty="0" smtClean="0">
                <a:sym typeface="Wingdings" pitchFamily="2" charset="2"/>
              </a:rPr>
              <a:t>HF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 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Heating metal with I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 can form AnI</a:t>
            </a:r>
            <a:r>
              <a:rPr lang="en-US" baseline="-25000" dirty="0" smtClean="0">
                <a:sym typeface="Wingdings" pitchFamily="2" charset="2"/>
              </a:rPr>
              <a:t>3</a:t>
            </a:r>
            <a:r>
              <a:rPr lang="en-US" dirty="0" smtClean="0">
                <a:sym typeface="Wingdings" pitchFamily="2" charset="2"/>
              </a:rPr>
              <a:t> 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Melting points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AnF</a:t>
            </a:r>
            <a:r>
              <a:rPr lang="en-US" baseline="-25000" dirty="0" smtClean="0">
                <a:sym typeface="Wingdings" pitchFamily="2" charset="2"/>
              </a:rPr>
              <a:t>6</a:t>
            </a:r>
            <a:r>
              <a:rPr lang="en-US" dirty="0" smtClean="0">
                <a:sym typeface="Wingdings" pitchFamily="2" charset="2"/>
              </a:rPr>
              <a:t>:  U= 64 °C, Np=55 °C, Pu = 52 °C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AnF</a:t>
            </a:r>
            <a:r>
              <a:rPr lang="en-US" baseline="-25000" dirty="0" smtClean="0">
                <a:sym typeface="Wingdings" pitchFamily="2" charset="2"/>
              </a:rPr>
              <a:t>4</a:t>
            </a:r>
            <a:r>
              <a:rPr lang="en-US" dirty="0" smtClean="0">
                <a:sym typeface="Wingdings" pitchFamily="2" charset="2"/>
              </a:rPr>
              <a:t>:  U=1036 °C, Pu= 1027 °C</a:t>
            </a:r>
            <a:endParaRPr lang="en-US" baseline="-25000" dirty="0" smtClean="0">
              <a:sym typeface="Wingdings" pitchFamily="2" charset="2"/>
            </a:endParaRPr>
          </a:p>
          <a:p>
            <a:pPr lvl="2"/>
            <a:r>
              <a:rPr lang="en-US" dirty="0" smtClean="0">
                <a:sym typeface="Wingdings" pitchFamily="2" charset="2"/>
              </a:rPr>
              <a:t>UCl</a:t>
            </a:r>
            <a:r>
              <a:rPr lang="en-US" baseline="-25000" dirty="0" smtClean="0">
                <a:sym typeface="Wingdings" pitchFamily="2" charset="2"/>
              </a:rPr>
              <a:t>6</a:t>
            </a:r>
            <a:r>
              <a:rPr lang="en-US" dirty="0" smtClean="0">
                <a:sym typeface="Wingdings" pitchFamily="2" charset="2"/>
              </a:rPr>
              <a:t> (177 °C)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AnCl</a:t>
            </a:r>
            <a:r>
              <a:rPr lang="en-US" baseline="-25000" dirty="0" smtClean="0">
                <a:sym typeface="Wingdings" pitchFamily="2" charset="2"/>
              </a:rPr>
              <a:t>4</a:t>
            </a:r>
            <a:r>
              <a:rPr lang="en-US" dirty="0" smtClean="0">
                <a:sym typeface="Wingdings" pitchFamily="2" charset="2"/>
              </a:rPr>
              <a:t>: U = 590 °C, Np = 517 °C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AnI</a:t>
            </a:r>
            <a:r>
              <a:rPr lang="en-US" baseline="-25000" dirty="0" smtClean="0">
                <a:sym typeface="Wingdings" pitchFamily="2" charset="2"/>
              </a:rPr>
              <a:t>3</a:t>
            </a:r>
            <a:r>
              <a:rPr lang="en-US" dirty="0" smtClean="0">
                <a:sym typeface="Wingdings" pitchFamily="2" charset="2"/>
              </a:rPr>
              <a:t>:  U=766 °C, Np = 760 °C, Pu = 777 °C</a:t>
            </a:r>
          </a:p>
          <a:p>
            <a:pPr lvl="2"/>
            <a:endParaRPr lang="en-US" dirty="0" smtClean="0">
              <a:sym typeface="Wingdings" pitchFamily="2" charset="2"/>
            </a:endParaRPr>
          </a:p>
          <a:p>
            <a:pPr lvl="2"/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477000" y="4419600"/>
            <a:ext cx="2667000" cy="990600"/>
            <a:chOff x="3045960" y="1825236"/>
            <a:chExt cx="2973840" cy="1073928"/>
          </a:xfrm>
        </p:grpSpPr>
        <p:pic>
          <p:nvPicPr>
            <p:cNvPr id="5" name="Picture 3" descr="CBY-lggcol1%2000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3045960" y="1828800"/>
              <a:ext cx="1070364" cy="1070364"/>
            </a:xfrm>
            <a:prstGeom prst="rect">
              <a:avLst/>
            </a:prstGeom>
            <a:noFill/>
            <a:ln/>
          </p:spPr>
        </p:pic>
        <p:pic>
          <p:nvPicPr>
            <p:cNvPr id="6" name="Picture 5" descr="CBY-lggcol4%20010"/>
            <p:cNvPicPr>
              <a:picLocks noChangeAspect="1" noChangeArrowheads="1"/>
            </p:cNvPicPr>
            <p:nvPr/>
          </p:nvPicPr>
          <p:blipFill>
            <a:blip r:embed="rId4" cstate="print"/>
            <a:srcRect l="-6400" r="-6400"/>
            <a:stretch>
              <a:fillRect/>
            </a:stretch>
          </p:blipFill>
          <p:spPr bwMode="auto">
            <a:xfrm>
              <a:off x="4874760" y="1825236"/>
              <a:ext cx="1145040" cy="1070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4188960" y="1944469"/>
              <a:ext cx="57751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3600" b="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Garamond" pitchFamily="18" charset="0"/>
                </a:rPr>
                <a:t>→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435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Distribution coefficient and stoichiometry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066800"/>
                <a:ext cx="8686800" cy="548640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Plot log </a:t>
                </a:r>
                <a:r>
                  <a:rPr lang="en-US" dirty="0" err="1"/>
                  <a:t>K</a:t>
                </a:r>
                <a:r>
                  <a:rPr lang="en-US" baseline="-25000" dirty="0" err="1"/>
                  <a:t>d</a:t>
                </a:r>
                <a:r>
                  <a:rPr lang="en-US" dirty="0"/>
                  <a:t> versus log [X</a:t>
                </a:r>
                <a:r>
                  <a:rPr lang="en-US" dirty="0" smtClean="0"/>
                  <a:t>]</a:t>
                </a:r>
              </a:p>
              <a:p>
                <a:pPr lvl="1"/>
                <a:r>
                  <a:rPr lang="en-US" dirty="0" smtClean="0"/>
                  <a:t>slope </a:t>
                </a:r>
                <a:r>
                  <a:rPr lang="en-US" dirty="0"/>
                  <a:t>is </a:t>
                </a:r>
                <a:r>
                  <a:rPr lang="en-US" dirty="0" smtClean="0"/>
                  <a:t>stoichiometry of evaluated parameter</a:t>
                </a:r>
              </a:p>
              <a:p>
                <a:r>
                  <a:rPr lang="en-US" dirty="0" smtClean="0"/>
                  <a:t>Consider reaction</a:t>
                </a:r>
              </a:p>
              <a:p>
                <a:pPr lvl="1"/>
                <a:r>
                  <a:rPr lang="en-US" dirty="0" err="1" smtClean="0"/>
                  <a:t>xM</a:t>
                </a:r>
                <a:r>
                  <a:rPr lang="en-US" dirty="0" smtClean="0"/>
                  <a:t> + </a:t>
                </a:r>
                <a:r>
                  <a:rPr lang="en-US" dirty="0" err="1" smtClean="0"/>
                  <a:t>yL</a:t>
                </a:r>
                <a:r>
                  <a:rPr lang="en-US" dirty="0" smtClean="0">
                    <a:sym typeface="Wingdings" panose="05000000000000000000" pitchFamily="2" charset="2"/>
                  </a:rPr>
                  <a:t></a:t>
                </a:r>
                <a:r>
                  <a:rPr lang="en-US" dirty="0" err="1" smtClean="0">
                    <a:sym typeface="Wingdings" panose="05000000000000000000" pitchFamily="2" charset="2"/>
                  </a:rPr>
                  <a:t>M</a:t>
                </a:r>
                <a:r>
                  <a:rPr lang="en-US" baseline="-25000" dirty="0" err="1" smtClean="0">
                    <a:sym typeface="Wingdings" panose="05000000000000000000" pitchFamily="2" charset="2"/>
                  </a:rPr>
                  <a:t>x</a:t>
                </a:r>
                <a:r>
                  <a:rPr lang="en-US" dirty="0" err="1" smtClean="0">
                    <a:sym typeface="Wingdings" panose="05000000000000000000" pitchFamily="2" charset="2"/>
                  </a:rPr>
                  <a:t>L</a:t>
                </a:r>
                <a:r>
                  <a:rPr lang="en-US" baseline="-25000" dirty="0" err="1" smtClean="0">
                    <a:sym typeface="Wingdings" panose="05000000000000000000" pitchFamily="2" charset="2"/>
                  </a:rPr>
                  <a:t>y</a:t>
                </a:r>
                <a:endParaRPr lang="en-US" dirty="0" smtClean="0">
                  <a:sym typeface="Wingdings" panose="05000000000000000000" pitchFamily="2" charset="2"/>
                </a:endParaRPr>
              </a:p>
              <a:p>
                <a:pPr lvl="2"/>
                <a:r>
                  <a:rPr lang="en-US" dirty="0" smtClean="0">
                    <a:sym typeface="Wingdings" panose="05000000000000000000" pitchFamily="2" charset="2"/>
                  </a:rPr>
                  <a:t>Want to determine value for y</a:t>
                </a:r>
              </a:p>
              <a:p>
                <a:pPr lvl="2"/>
                <a:r>
                  <a:rPr lang="en-US" dirty="0" smtClean="0">
                    <a:sym typeface="Wingdings" panose="05000000000000000000" pitchFamily="2" charset="2"/>
                  </a:rPr>
                  <a:t>Plot log </a:t>
                </a:r>
                <a:r>
                  <a:rPr lang="en-US" dirty="0" err="1" smtClean="0">
                    <a:sym typeface="Wingdings" panose="05000000000000000000" pitchFamily="2" charset="2"/>
                  </a:rPr>
                  <a:t>K</a:t>
                </a:r>
                <a:r>
                  <a:rPr lang="en-US" baseline="-25000" dirty="0" err="1" smtClean="0">
                    <a:sym typeface="Wingdings" panose="05000000000000000000" pitchFamily="2" charset="2"/>
                  </a:rPr>
                  <a:t>d</a:t>
                </a:r>
                <a:r>
                  <a:rPr lang="en-US" dirty="0" smtClean="0">
                    <a:sym typeface="Wingdings" panose="05000000000000000000" pitchFamily="2" charset="2"/>
                  </a:rPr>
                  <a:t> against log [L]</a:t>
                </a:r>
              </a:p>
              <a:p>
                <a:r>
                  <a:rPr lang="en-US" dirty="0" smtClean="0">
                    <a:sym typeface="Wingdings" panose="05000000000000000000" pitchFamily="2" charset="2"/>
                  </a:rPr>
                  <a:t>Use complexation constant and distribution coefficient </a:t>
                </a: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𝑲</m:t>
                    </m:r>
                    <m:r>
                      <a:rPr lang="en-US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[</m:t>
                        </m:r>
                        <m:r>
                          <m:rPr>
                            <m:nor/>
                          </m:rPr>
                          <a:rPr lang="en-US" dirty="0">
                            <a:sym typeface="Wingdings" panose="05000000000000000000" pitchFamily="2" charset="2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baseline="-25000" dirty="0">
                            <a:sym typeface="Wingdings" panose="05000000000000000000" pitchFamily="2" charset="2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dirty="0">
                            <a:sym typeface="Wingdings" panose="05000000000000000000" pitchFamily="2" charset="2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en-US" baseline="-25000" dirty="0">
                            <a:sym typeface="Wingdings" panose="05000000000000000000" pitchFamily="2" charset="2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dirty="0"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en-US" b="1" i="1" dirty="0" smtClean="0">
                            <a:latin typeface="Cambria Math"/>
                            <a:sym typeface="Wingdings" panose="05000000000000000000" pitchFamily="2" charset="2"/>
                          </a:rPr>
                          <m:t>]</m:t>
                        </m:r>
                      </m:num>
                      <m:den>
                        <m:r>
                          <a:rPr lang="en-US" b="1" i="1" dirty="0" smtClean="0">
                            <a:latin typeface="Cambria Math"/>
                            <a:sym typeface="Wingdings" panose="05000000000000000000" pitchFamily="2" charset="2"/>
                          </a:rPr>
                          <m:t>[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𝑴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]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/>
                              </a:rPr>
                              <m:t>𝒙</m:t>
                            </m:r>
                          </m:sup>
                        </m:sSup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[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𝑳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]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/>
                              </a:rPr>
                              <m:t>𝒚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𝑲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𝒅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[</m:t>
                            </m:r>
                            <m:r>
                              <a:rPr lang="en-US" i="1">
                                <a:latin typeface="Cambria Math"/>
                              </a:rPr>
                              <m:t>𝑴</m:t>
                            </m:r>
                            <m:r>
                              <a:rPr lang="en-US" i="1">
                                <a:latin typeface="Cambria Math"/>
                              </a:rPr>
                              <m:t>]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𝒐𝒓𝒈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𝑴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𝒂𝒒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[</m:t>
                        </m:r>
                        <m:r>
                          <m:rPr>
                            <m:nor/>
                          </m:rPr>
                          <a:rPr lang="en-US" dirty="0">
                            <a:sym typeface="Wingdings" panose="05000000000000000000" pitchFamily="2" charset="2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baseline="-25000" dirty="0">
                            <a:sym typeface="Wingdings" panose="05000000000000000000" pitchFamily="2" charset="2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dirty="0">
                            <a:sym typeface="Wingdings" panose="05000000000000000000" pitchFamily="2" charset="2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en-US" baseline="-25000" dirty="0">
                            <a:sym typeface="Wingdings" panose="05000000000000000000" pitchFamily="2" charset="2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dirty="0"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en-US" i="1" dirty="0">
                            <a:latin typeface="Cambria Math"/>
                            <a:sym typeface="Wingdings" panose="05000000000000000000" pitchFamily="2" charset="2"/>
                          </a:rPr>
                          <m:t>]</m:t>
                        </m:r>
                      </m:num>
                      <m:den>
                        <m:r>
                          <a:rPr lang="en-US" i="1" dirty="0">
                            <a:latin typeface="Cambria Math"/>
                            <a:sym typeface="Wingdings" panose="05000000000000000000" pitchFamily="2" charset="2"/>
                          </a:rPr>
                          <m:t>[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𝑴</m:t>
                            </m:r>
                            <m:r>
                              <a:rPr lang="en-US" i="1">
                                <a:latin typeface="Cambria Math"/>
                              </a:rPr>
                              <m:t>]</m:t>
                            </m:r>
                          </m:e>
                          <m:sup/>
                        </m:sSup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Substitute </a:t>
                </a:r>
                <a:r>
                  <a:rPr lang="en-US" dirty="0" err="1" smtClean="0"/>
                  <a:t>K</a:t>
                </a:r>
                <a:r>
                  <a:rPr lang="en-US" baseline="-25000" dirty="0" err="1" smtClean="0"/>
                  <a:t>d</a:t>
                </a:r>
                <a:r>
                  <a:rPr lang="en-US" dirty="0" smtClean="0"/>
                  <a:t> into K equation, x=1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𝑲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𝑲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</a:rPr>
                              <m:t>𝒅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[</m:t>
                            </m:r>
                            <m:r>
                              <a:rPr lang="en-US" i="1">
                                <a:latin typeface="Cambria Math"/>
                              </a:rPr>
                              <m:t>𝑳</m:t>
                            </m:r>
                            <m:r>
                              <a:rPr lang="en-US" i="1">
                                <a:latin typeface="Cambria Math"/>
                              </a:rPr>
                              <m:t>]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𝒚</m:t>
                            </m:r>
                          </m:sup>
                        </m:sSup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Log of equation</a:t>
                </a:r>
              </a:p>
              <a:p>
                <a:pPr lvl="1"/>
                <a:r>
                  <a:rPr lang="en-US" dirty="0" smtClean="0"/>
                  <a:t>Log K = log </a:t>
                </a:r>
                <a:r>
                  <a:rPr lang="en-US" dirty="0" err="1" smtClean="0"/>
                  <a:t>K</a:t>
                </a:r>
                <a:r>
                  <a:rPr lang="en-US" baseline="-25000" dirty="0" err="1" smtClean="0"/>
                  <a:t>d</a:t>
                </a:r>
                <a:r>
                  <a:rPr lang="en-US" dirty="0"/>
                  <a:t> </a:t>
                </a:r>
                <a:r>
                  <a:rPr lang="en-US" dirty="0" smtClean="0"/>
                  <a:t>– y log [L]; rearrange equation</a:t>
                </a:r>
              </a:p>
              <a:p>
                <a:pPr lvl="1"/>
                <a:r>
                  <a:rPr lang="en-US" dirty="0" smtClean="0"/>
                  <a:t>Log </a:t>
                </a:r>
                <a:r>
                  <a:rPr lang="en-US" dirty="0" err="1" smtClean="0"/>
                  <a:t>K</a:t>
                </a:r>
                <a:r>
                  <a:rPr lang="en-US" baseline="-25000" dirty="0" err="1" smtClean="0"/>
                  <a:t>d</a:t>
                </a:r>
                <a:r>
                  <a:rPr lang="en-US" dirty="0" smtClean="0"/>
                  <a:t> = Log K + y log [L]</a:t>
                </a:r>
              </a:p>
              <a:p>
                <a:pPr lvl="2"/>
                <a:r>
                  <a:rPr lang="en-US" dirty="0" smtClean="0"/>
                  <a:t>Log K is constant</a:t>
                </a:r>
              </a:p>
              <a:p>
                <a:pPr lvl="2"/>
                <a:r>
                  <a:rPr lang="en-US" dirty="0" smtClean="0"/>
                  <a:t>Slope of log </a:t>
                </a:r>
                <a:r>
                  <a:rPr lang="en-US" dirty="0" err="1" smtClean="0"/>
                  <a:t>K</a:t>
                </a:r>
                <a:r>
                  <a:rPr lang="en-US" baseline="-25000" dirty="0" err="1" smtClean="0"/>
                  <a:t>d</a:t>
                </a:r>
                <a:r>
                  <a:rPr lang="en-US" dirty="0" smtClean="0"/>
                  <a:t> versus log L gives y, the L stoichiometry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066800"/>
                <a:ext cx="8686800" cy="5486400"/>
              </a:xfrm>
              <a:blipFill rotWithShape="1">
                <a:blip r:embed="rId5"/>
                <a:stretch>
                  <a:fillRect l="-632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urved Left Arrow 3"/>
          <p:cNvSpPr/>
          <p:nvPr/>
        </p:nvSpPr>
        <p:spPr bwMode="auto">
          <a:xfrm flipH="1" flipV="1">
            <a:off x="76200" y="1981200"/>
            <a:ext cx="609600" cy="1571625"/>
          </a:xfrm>
          <a:prstGeom prst="curvedLef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 flipV="1">
            <a:off x="3429000" y="5410200"/>
            <a:ext cx="1600200" cy="5334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660033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57189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  <p:extLst mod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Halides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80010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Group 1</a:t>
            </a:r>
          </a:p>
          <a:p>
            <a:pPr lvl="1"/>
            <a:r>
              <a:rPr lang="en-US" dirty="0" smtClean="0"/>
              <a:t>Produced from the carbonate or hydroxide and HX (halide acid)</a:t>
            </a:r>
          </a:p>
          <a:p>
            <a:pPr lvl="1"/>
            <a:r>
              <a:rPr lang="en-US" dirty="0" smtClean="0"/>
              <a:t>Can be made by metal reaction</a:t>
            </a:r>
          </a:p>
          <a:p>
            <a:pPr lvl="1"/>
            <a:r>
              <a:rPr lang="en-US" dirty="0" smtClean="0"/>
              <a:t>Melting points</a:t>
            </a:r>
          </a:p>
          <a:p>
            <a:pPr lvl="2"/>
            <a:r>
              <a:rPr lang="en-US" dirty="0" smtClean="0"/>
              <a:t>Trends:  F&gt;Cl&gt;Br&gt;I</a:t>
            </a:r>
          </a:p>
          <a:p>
            <a:pPr lvl="3"/>
            <a:r>
              <a:rPr lang="en-US" dirty="0" smtClean="0"/>
              <a:t>Rb: 642 °C to 823 °C; Cs:  621 °C to 703 °C</a:t>
            </a:r>
          </a:p>
          <a:p>
            <a:r>
              <a:rPr lang="en-US" dirty="0" smtClean="0"/>
              <a:t>Group 2</a:t>
            </a:r>
          </a:p>
          <a:p>
            <a:pPr lvl="1"/>
            <a:r>
              <a:rPr lang="en-US" dirty="0" smtClean="0"/>
              <a:t>Can be formed from direct metal reaction</a:t>
            </a:r>
          </a:p>
          <a:p>
            <a:pPr lvl="1"/>
            <a:r>
              <a:rPr lang="en-US" dirty="0" smtClean="0"/>
              <a:t>Trend as Group 1</a:t>
            </a:r>
          </a:p>
          <a:p>
            <a:pPr lvl="1"/>
            <a:r>
              <a:rPr lang="en-US" dirty="0" smtClean="0"/>
              <a:t>melting points (538 °C [SrI</a:t>
            </a:r>
            <a:r>
              <a:rPr lang="en-US" baseline="-25000" dirty="0" smtClean="0"/>
              <a:t>2</a:t>
            </a:r>
            <a:r>
              <a:rPr lang="en-US" dirty="0" smtClean="0"/>
              <a:t>] to 1477 °C [SrF</a:t>
            </a:r>
            <a:r>
              <a:rPr lang="en-US" baseline="-25000" dirty="0" smtClean="0"/>
              <a:t>2</a:t>
            </a:r>
            <a:r>
              <a:rPr lang="en-US" dirty="0" smtClean="0"/>
              <a:t>]</a:t>
            </a:r>
            <a:r>
              <a:rPr lang="en-US" baseline="-25000" dirty="0" smtClean="0"/>
              <a:t>    </a:t>
            </a:r>
          </a:p>
          <a:p>
            <a:r>
              <a:rPr lang="en-US" dirty="0" smtClean="0"/>
              <a:t>Lanthanides</a:t>
            </a:r>
          </a:p>
          <a:p>
            <a:pPr lvl="1"/>
            <a:r>
              <a:rPr lang="en-US" dirty="0" smtClean="0"/>
              <a:t>Metal reactions</a:t>
            </a:r>
          </a:p>
          <a:p>
            <a:pPr lvl="1"/>
            <a:r>
              <a:rPr lang="en-US" dirty="0" smtClean="0"/>
              <a:t>Melting point </a:t>
            </a:r>
          </a:p>
          <a:p>
            <a:pPr lvl="2"/>
            <a:r>
              <a:rPr lang="en-US" dirty="0" smtClean="0"/>
              <a:t>Over 1200 °C for fluorides, 600 °C to 800 °C  for other halides</a:t>
            </a:r>
          </a:p>
        </p:txBody>
      </p:sp>
    </p:spTree>
    <p:extLst>
      <p:ext uri="{BB962C8B-B14F-4D97-AF65-F5344CB8AC3E}">
        <p14:creationId xmlns:p14="http://schemas.microsoft.com/office/powerpoint/2010/main" val="393054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Halides:  Example with Tc</a:t>
            </a:r>
            <a:endParaRPr lang="en-US" dirty="0"/>
          </a:p>
        </p:txBody>
      </p:sp>
      <p:sp>
        <p:nvSpPr>
          <p:cNvPr id="8" name="Text Box 50"/>
          <p:cNvSpPr txBox="1">
            <a:spLocks noChangeArrowheads="1"/>
          </p:cNvSpPr>
          <p:nvPr/>
        </p:nvSpPr>
        <p:spPr bwMode="auto">
          <a:xfrm>
            <a:off x="1295400" y="1349375"/>
            <a:ext cx="4044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/>
              <a:t>Direct reaction of the elements: </a:t>
            </a:r>
          </a:p>
        </p:txBody>
      </p:sp>
      <p:grpSp>
        <p:nvGrpSpPr>
          <p:cNvPr id="3" name="Group 18"/>
          <p:cNvGrpSpPr/>
          <p:nvPr/>
        </p:nvGrpSpPr>
        <p:grpSpPr>
          <a:xfrm>
            <a:off x="381000" y="1752600"/>
            <a:ext cx="3886200" cy="3429000"/>
            <a:chOff x="2819400" y="1501775"/>
            <a:chExt cx="5638800" cy="4670425"/>
          </a:xfrm>
        </p:grpSpPr>
        <p:pic>
          <p:nvPicPr>
            <p:cNvPr id="4" name="Picture 3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19400" y="2111375"/>
              <a:ext cx="5638800" cy="406082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</p:pic>
        <p:grpSp>
          <p:nvGrpSpPr>
            <p:cNvPr id="5" name="Group 52"/>
            <p:cNvGrpSpPr>
              <a:grpSpLocks/>
            </p:cNvGrpSpPr>
            <p:nvPr/>
          </p:nvGrpSpPr>
          <p:grpSpPr bwMode="auto">
            <a:xfrm>
              <a:off x="4876800" y="4260850"/>
              <a:ext cx="1335088" cy="746125"/>
              <a:chOff x="2554" y="3849"/>
              <a:chExt cx="841" cy="470"/>
            </a:xfrm>
          </p:grpSpPr>
          <p:sp>
            <p:nvSpPr>
              <p:cNvPr id="10" name="Text Box 38"/>
              <p:cNvSpPr txBox="1">
                <a:spLocks noChangeArrowheads="1"/>
              </p:cNvSpPr>
              <p:nvPr/>
            </p:nvSpPr>
            <p:spPr bwMode="auto">
              <a:xfrm>
                <a:off x="2640" y="4088"/>
                <a:ext cx="63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 b="1" dirty="0"/>
                  <a:t>6 hours</a:t>
                </a:r>
              </a:p>
            </p:txBody>
          </p:sp>
          <p:sp>
            <p:nvSpPr>
              <p:cNvPr id="11" name="Text Box 46"/>
              <p:cNvSpPr txBox="1">
                <a:spLocks noChangeArrowheads="1"/>
              </p:cNvSpPr>
              <p:nvPr/>
            </p:nvSpPr>
            <p:spPr bwMode="auto">
              <a:xfrm>
                <a:off x="2554" y="3849"/>
                <a:ext cx="84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 b="1" dirty="0"/>
                  <a:t>T = 400 ºC</a:t>
                </a:r>
                <a:r>
                  <a:rPr lang="en-US" sz="1800" b="1" dirty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</a:p>
            </p:txBody>
          </p:sp>
          <p:sp>
            <p:nvSpPr>
              <p:cNvPr id="12" name="Line 51"/>
              <p:cNvSpPr>
                <a:spLocks noChangeShapeType="1"/>
              </p:cNvSpPr>
              <p:nvPr/>
            </p:nvSpPr>
            <p:spPr bwMode="auto">
              <a:xfrm flipV="1">
                <a:off x="2592" y="4080"/>
                <a:ext cx="72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3" name="Text Box 53"/>
            <p:cNvSpPr txBox="1">
              <a:spLocks noChangeArrowheads="1"/>
            </p:cNvSpPr>
            <p:nvPr/>
          </p:nvSpPr>
          <p:spPr bwMode="auto">
            <a:xfrm>
              <a:off x="7467600" y="1501775"/>
              <a:ext cx="522288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 dirty="0"/>
                <a:t>Br</a:t>
              </a:r>
              <a:r>
                <a:rPr lang="en-US" sz="1800" b="1" baseline="-25000" dirty="0"/>
                <a:t>2</a:t>
              </a:r>
            </a:p>
          </p:txBody>
        </p:sp>
        <p:sp>
          <p:nvSpPr>
            <p:cNvPr id="14" name="Text Box 54"/>
            <p:cNvSpPr txBox="1">
              <a:spLocks noChangeArrowheads="1"/>
            </p:cNvSpPr>
            <p:nvPr/>
          </p:nvSpPr>
          <p:spPr bwMode="auto">
            <a:xfrm>
              <a:off x="5943600" y="1501775"/>
              <a:ext cx="331788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 dirty="0"/>
                <a:t>I</a:t>
              </a:r>
              <a:r>
                <a:rPr lang="en-US" sz="1800" b="1" baseline="-25000" dirty="0"/>
                <a:t>2</a:t>
              </a:r>
            </a:p>
          </p:txBody>
        </p:sp>
        <p:sp>
          <p:nvSpPr>
            <p:cNvPr id="15" name="Line 55"/>
            <p:cNvSpPr>
              <a:spLocks noChangeShapeType="1"/>
            </p:cNvSpPr>
            <p:nvPr/>
          </p:nvSpPr>
          <p:spPr bwMode="auto">
            <a:xfrm flipH="1">
              <a:off x="4343400" y="1958975"/>
              <a:ext cx="1752600" cy="19050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Line 56"/>
            <p:cNvSpPr>
              <a:spLocks noChangeShapeType="1"/>
            </p:cNvSpPr>
            <p:nvPr/>
          </p:nvSpPr>
          <p:spPr bwMode="auto">
            <a:xfrm flipH="1">
              <a:off x="7391400" y="1958975"/>
              <a:ext cx="304800" cy="18288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Text Box 58"/>
            <p:cNvSpPr txBox="1">
              <a:spLocks noChangeArrowheads="1"/>
            </p:cNvSpPr>
            <p:nvPr/>
          </p:nvSpPr>
          <p:spPr bwMode="auto">
            <a:xfrm>
              <a:off x="3268663" y="4397375"/>
              <a:ext cx="1150937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3300"/>
                  </a:solidFill>
                </a:rPr>
                <a:t>Before</a:t>
              </a:r>
            </a:p>
          </p:txBody>
        </p:sp>
      </p:grpSp>
      <p:grpSp>
        <p:nvGrpSpPr>
          <p:cNvPr id="6" name="Group 19"/>
          <p:cNvGrpSpPr/>
          <p:nvPr/>
        </p:nvGrpSpPr>
        <p:grpSpPr>
          <a:xfrm>
            <a:off x="4495800" y="1676400"/>
            <a:ext cx="4419600" cy="3505200"/>
            <a:chOff x="2743200" y="1752600"/>
            <a:chExt cx="5943600" cy="4648200"/>
          </a:xfrm>
        </p:grpSpPr>
        <p:pic>
          <p:nvPicPr>
            <p:cNvPr id="21" name="Picture 1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43200" y="2359025"/>
              <a:ext cx="5943600" cy="404177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</p:pic>
        <p:grpSp>
          <p:nvGrpSpPr>
            <p:cNvPr id="7" name="Group 9"/>
            <p:cNvGrpSpPr>
              <a:grpSpLocks/>
            </p:cNvGrpSpPr>
            <p:nvPr/>
          </p:nvGrpSpPr>
          <p:grpSpPr bwMode="auto">
            <a:xfrm>
              <a:off x="4800600" y="4511683"/>
              <a:ext cx="1335088" cy="746126"/>
              <a:chOff x="2554" y="3849"/>
              <a:chExt cx="841" cy="470"/>
            </a:xfrm>
          </p:grpSpPr>
          <p:sp>
            <p:nvSpPr>
              <p:cNvPr id="28" name="Text Box 10"/>
              <p:cNvSpPr txBox="1">
                <a:spLocks noChangeArrowheads="1"/>
              </p:cNvSpPr>
              <p:nvPr/>
            </p:nvSpPr>
            <p:spPr bwMode="auto">
              <a:xfrm>
                <a:off x="2640" y="4088"/>
                <a:ext cx="63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 b="1" dirty="0"/>
                  <a:t>6 hours</a:t>
                </a:r>
              </a:p>
            </p:txBody>
          </p:sp>
          <p:sp>
            <p:nvSpPr>
              <p:cNvPr id="29" name="Text Box 11"/>
              <p:cNvSpPr txBox="1">
                <a:spLocks noChangeArrowheads="1"/>
              </p:cNvSpPr>
              <p:nvPr/>
            </p:nvSpPr>
            <p:spPr bwMode="auto">
              <a:xfrm>
                <a:off x="2554" y="3849"/>
                <a:ext cx="84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 b="1" dirty="0"/>
                  <a:t>T = 400 ºC</a:t>
                </a:r>
                <a:r>
                  <a:rPr lang="en-US" sz="1800" b="1" dirty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</a:p>
            </p:txBody>
          </p:sp>
          <p:sp>
            <p:nvSpPr>
              <p:cNvPr id="30" name="Line 12"/>
              <p:cNvSpPr>
                <a:spLocks noChangeShapeType="1"/>
              </p:cNvSpPr>
              <p:nvPr/>
            </p:nvSpPr>
            <p:spPr bwMode="auto">
              <a:xfrm flipV="1">
                <a:off x="2592" y="4080"/>
                <a:ext cx="72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23" name="Text Box 13"/>
            <p:cNvSpPr txBox="1">
              <a:spLocks noChangeArrowheads="1"/>
            </p:cNvSpPr>
            <p:nvPr/>
          </p:nvSpPr>
          <p:spPr bwMode="auto">
            <a:xfrm>
              <a:off x="7391400" y="1752600"/>
              <a:ext cx="522288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 dirty="0"/>
                <a:t>Br</a:t>
              </a:r>
              <a:r>
                <a:rPr lang="en-US" sz="1800" b="1" baseline="-25000" dirty="0"/>
                <a:t>2</a:t>
              </a:r>
            </a:p>
          </p:txBody>
        </p:sp>
        <p:sp>
          <p:nvSpPr>
            <p:cNvPr id="24" name="Text Box 14"/>
            <p:cNvSpPr txBox="1">
              <a:spLocks noChangeArrowheads="1"/>
            </p:cNvSpPr>
            <p:nvPr/>
          </p:nvSpPr>
          <p:spPr bwMode="auto">
            <a:xfrm>
              <a:off x="5867400" y="1752600"/>
              <a:ext cx="331788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 dirty="0"/>
                <a:t>I</a:t>
              </a:r>
              <a:r>
                <a:rPr lang="en-US" sz="1800" b="1" baseline="-25000" dirty="0"/>
                <a:t>2</a:t>
              </a:r>
            </a:p>
          </p:txBody>
        </p:sp>
        <p:sp>
          <p:nvSpPr>
            <p:cNvPr id="25" name="Line 15"/>
            <p:cNvSpPr>
              <a:spLocks noChangeShapeType="1"/>
            </p:cNvSpPr>
            <p:nvPr/>
          </p:nvSpPr>
          <p:spPr bwMode="auto">
            <a:xfrm flipH="1">
              <a:off x="4267200" y="2209800"/>
              <a:ext cx="1752600" cy="19050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Line 16"/>
            <p:cNvSpPr>
              <a:spLocks noChangeShapeType="1"/>
            </p:cNvSpPr>
            <p:nvPr/>
          </p:nvSpPr>
          <p:spPr bwMode="auto">
            <a:xfrm flipH="1">
              <a:off x="7315200" y="2209800"/>
              <a:ext cx="304800" cy="18288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Text Box 20"/>
            <p:cNvSpPr txBox="1">
              <a:spLocks noChangeArrowheads="1"/>
            </p:cNvSpPr>
            <p:nvPr/>
          </p:nvSpPr>
          <p:spPr bwMode="auto">
            <a:xfrm>
              <a:off x="6469063" y="4648200"/>
              <a:ext cx="896937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3300"/>
                  </a:solidFill>
                </a:rPr>
                <a:t>After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219200" y="5715000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Formation of volatile Tc-Br species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70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6934200" cy="944562"/>
          </a:xfrm>
        </p:spPr>
        <p:txBody>
          <a:bodyPr/>
          <a:lstStyle/>
          <a:p>
            <a:r>
              <a:rPr lang="en-US" dirty="0" smtClean="0"/>
              <a:t>Hexafluoroacetylacetonate (hfac)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Complexes known for high volatility and ease of synthesis </a:t>
            </a:r>
          </a:p>
          <a:p>
            <a:r>
              <a:rPr lang="en-US" dirty="0" smtClean="0"/>
              <a:t>Can be used to effect separation directly from a mixture of metal oxides with solvent free reactions</a:t>
            </a:r>
          </a:p>
          <a:p>
            <a:pPr lvl="1"/>
            <a:r>
              <a:rPr lang="en-US" dirty="0" smtClean="0"/>
              <a:t>Solvent free:  mixing of solids</a:t>
            </a:r>
          </a:p>
          <a:p>
            <a:r>
              <a:rPr lang="en-US" dirty="0" smtClean="0"/>
              <a:t>U from Pb demonstrated in solvent</a:t>
            </a:r>
          </a:p>
          <a:p>
            <a:pPr lvl="1"/>
            <a:r>
              <a:rPr lang="en-US" dirty="0" smtClean="0"/>
              <a:t>Selective species formation</a:t>
            </a:r>
          </a:p>
          <a:p>
            <a:r>
              <a:rPr lang="en-US" dirty="0" smtClean="0"/>
              <a:t>hfac used for vapor deposition of metal</a:t>
            </a:r>
          </a:p>
          <a:p>
            <a:pPr lvl="1"/>
            <a:r>
              <a:rPr lang="en-US" dirty="0" smtClean="0"/>
              <a:t>Possible route to separation and metal formation in single step</a:t>
            </a:r>
          </a:p>
          <a:p>
            <a:r>
              <a:rPr lang="en-US" dirty="0" smtClean="0"/>
              <a:t>Initial studies performed with actinides, lanthanides and fission elements </a:t>
            </a:r>
            <a:endParaRPr lang="en-US" dirty="0"/>
          </a:p>
        </p:txBody>
      </p:sp>
      <p:sp>
        <p:nvSpPr>
          <p:cNvPr id="406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06529" name="Object 1"/>
          <p:cNvGraphicFramePr>
            <a:graphicFrameLocks noChangeAspect="1"/>
          </p:cNvGraphicFramePr>
          <p:nvPr/>
        </p:nvGraphicFramePr>
        <p:xfrm>
          <a:off x="7010400" y="228600"/>
          <a:ext cx="205740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070" name="CS ChemDraw Drawing" r:id="rId4" imgW="1727280" imgH="883080" progId="ChemDraw.Document.6.0">
                  <p:embed/>
                </p:oleObj>
              </mc:Choice>
              <mc:Fallback>
                <p:oleObj name="CS ChemDraw Drawing" r:id="rId4" imgW="1727280" imgH="88308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228600"/>
                        <a:ext cx="2057400" cy="1047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944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399" y="9525"/>
            <a:ext cx="8839201" cy="762000"/>
          </a:xfrm>
        </p:spPr>
        <p:txBody>
          <a:bodyPr/>
          <a:lstStyle/>
          <a:p>
            <a:r>
              <a:rPr lang="en-US" dirty="0" smtClean="0"/>
              <a:t>RDCH 702:  Lecture 9  Separations Part 2</a:t>
            </a:r>
            <a:endParaRPr lang="en-US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4495800" cy="55626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en-US" sz="2400" dirty="0" smtClean="0"/>
              <a:t>Separation methods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Solvent extraction</a:t>
            </a:r>
          </a:p>
          <a:p>
            <a:pPr lvl="2">
              <a:lnSpc>
                <a:spcPct val="80000"/>
              </a:lnSpc>
            </a:pPr>
            <a:r>
              <a:rPr lang="en-US" sz="2400" dirty="0" smtClean="0"/>
              <a:t>PUREX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Ion exchange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Volatility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Electrochemistry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Specific actinide separations</a:t>
            </a:r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Basic concept of separations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Oxidation state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Ionic radius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Development of advanced separations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Trivalent actinides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Necessary for fuel cycle due to formation of mixtures due to fission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Actinides </a:t>
            </a:r>
          </a:p>
          <a:p>
            <a:pPr lvl="2">
              <a:lnSpc>
                <a:spcPct val="80000"/>
              </a:lnSpc>
            </a:pPr>
            <a:r>
              <a:rPr lang="en-US" sz="2400" dirty="0" err="1" smtClean="0"/>
              <a:t>Transuranics</a:t>
            </a:r>
            <a:endParaRPr lang="en-US" sz="2400" dirty="0" smtClean="0"/>
          </a:p>
          <a:p>
            <a:pPr lvl="1">
              <a:lnSpc>
                <a:spcPct val="80000"/>
              </a:lnSpc>
            </a:pPr>
            <a:r>
              <a:rPr lang="en-US" sz="2400" dirty="0" smtClean="0"/>
              <a:t>Fission products</a:t>
            </a:r>
          </a:p>
          <a:p>
            <a:pPr lvl="2">
              <a:lnSpc>
                <a:spcPct val="80000"/>
              </a:lnSpc>
            </a:pPr>
            <a:r>
              <a:rPr lang="en-US" sz="2400" dirty="0" smtClean="0"/>
              <a:t>Se (Z=34) to </a:t>
            </a:r>
            <a:r>
              <a:rPr lang="en-US" sz="2400" dirty="0" err="1" smtClean="0"/>
              <a:t>Dy</a:t>
            </a:r>
            <a:r>
              <a:rPr lang="en-US" sz="2400" dirty="0" smtClean="0"/>
              <a:t> (Z=66)</a:t>
            </a:r>
            <a:endParaRPr lang="en-US" sz="2400" dirty="0"/>
          </a:p>
        </p:txBody>
      </p:sp>
      <p:pic>
        <p:nvPicPr>
          <p:cNvPr id="5" name="Picture 16" descr="https://upload.wikimedia.org/wikipedia/commons/f/fe/Tributyl-phosphate-2D-skeleta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212336"/>
            <a:ext cx="340040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83214" y="5819775"/>
            <a:ext cx="3350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Tributyl</a:t>
            </a:r>
            <a:r>
              <a:rPr lang="en-US" dirty="0" smtClean="0"/>
              <a:t> phosphate (TBP)</a:t>
            </a:r>
            <a:endParaRPr lang="en-US" dirty="0"/>
          </a:p>
        </p:txBody>
      </p:sp>
      <p:pic>
        <p:nvPicPr>
          <p:cNvPr id="7" name="Picture 3" descr="200px-Extracteduraniumcomple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42805" y="1066800"/>
            <a:ext cx="2431800" cy="308838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 bwMode="auto">
          <a:xfrm>
            <a:off x="285750" y="1848993"/>
            <a:ext cx="3810000" cy="513207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642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  <p:extLst mod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399" y="9525"/>
            <a:ext cx="8839201" cy="762000"/>
          </a:xfrm>
        </p:spPr>
        <p:txBody>
          <a:bodyPr/>
          <a:lstStyle/>
          <a:p>
            <a:r>
              <a:rPr lang="en-US" dirty="0" smtClean="0"/>
              <a:t>RDCH 702:  Lecture 9  Separations Part 3</a:t>
            </a:r>
            <a:endParaRPr lang="en-US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4495800" cy="55626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en-US" sz="2400" dirty="0" smtClean="0"/>
              <a:t>Separation methods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Solvent extraction</a:t>
            </a:r>
          </a:p>
          <a:p>
            <a:pPr lvl="2">
              <a:lnSpc>
                <a:spcPct val="80000"/>
              </a:lnSpc>
            </a:pPr>
            <a:r>
              <a:rPr lang="en-US" sz="2400" dirty="0" smtClean="0"/>
              <a:t>PUREX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Ion exchange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Volatility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Electrochemistry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Specific actinide separations</a:t>
            </a:r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Basic concept of separations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Oxidation state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Ionic radius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Development of advanced separations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Trivalent actinides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Necessary for fuel cycle due to formation of mixtures due to fission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Actinides </a:t>
            </a:r>
          </a:p>
          <a:p>
            <a:pPr lvl="2">
              <a:lnSpc>
                <a:spcPct val="80000"/>
              </a:lnSpc>
            </a:pPr>
            <a:r>
              <a:rPr lang="en-US" sz="2400" dirty="0" err="1" smtClean="0"/>
              <a:t>Transuranics</a:t>
            </a:r>
            <a:endParaRPr lang="en-US" sz="2400" dirty="0" smtClean="0"/>
          </a:p>
          <a:p>
            <a:pPr lvl="1">
              <a:lnSpc>
                <a:spcPct val="80000"/>
              </a:lnSpc>
            </a:pPr>
            <a:r>
              <a:rPr lang="en-US" sz="2400" dirty="0" smtClean="0"/>
              <a:t>Fission products</a:t>
            </a:r>
          </a:p>
          <a:p>
            <a:pPr lvl="2">
              <a:lnSpc>
                <a:spcPct val="80000"/>
              </a:lnSpc>
            </a:pPr>
            <a:r>
              <a:rPr lang="en-US" sz="2400" dirty="0" smtClean="0"/>
              <a:t>Se (Z=34) to </a:t>
            </a:r>
            <a:r>
              <a:rPr lang="en-US" sz="2400" dirty="0" err="1" smtClean="0"/>
              <a:t>Dy</a:t>
            </a:r>
            <a:r>
              <a:rPr lang="en-US" sz="2400" dirty="0" smtClean="0"/>
              <a:t> (Z=66)</a:t>
            </a:r>
            <a:endParaRPr lang="en-US" sz="2400" dirty="0"/>
          </a:p>
        </p:txBody>
      </p:sp>
      <p:pic>
        <p:nvPicPr>
          <p:cNvPr id="5" name="Picture 16" descr="https://upload.wikimedia.org/wikipedia/commons/f/fe/Tributyl-phosphate-2D-skeleta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212336"/>
            <a:ext cx="340040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83214" y="5819775"/>
            <a:ext cx="3350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Tributyl</a:t>
            </a:r>
            <a:r>
              <a:rPr lang="en-US" dirty="0" smtClean="0"/>
              <a:t> phosphate (TBP)</a:t>
            </a:r>
            <a:endParaRPr lang="en-US" dirty="0"/>
          </a:p>
        </p:txBody>
      </p:sp>
      <p:pic>
        <p:nvPicPr>
          <p:cNvPr id="7" name="Picture 3" descr="200px-Extracteduraniumcomple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42805" y="1066800"/>
            <a:ext cx="2431800" cy="308838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 bwMode="auto">
          <a:xfrm>
            <a:off x="285750" y="2354389"/>
            <a:ext cx="3810000" cy="312611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962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  <p:extLst mod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  <a:noFill/>
          <a:ln/>
        </p:spPr>
        <p:txBody>
          <a:bodyPr/>
          <a:lstStyle/>
          <a:p>
            <a:r>
              <a:rPr lang="en-US" dirty="0"/>
              <a:t>Pyroprocesses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685799"/>
            <a:ext cx="4495800" cy="6042943"/>
          </a:xfrm>
          <a:noFill/>
          <a:ln/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Electrorefining/Electrochemistry</a:t>
            </a:r>
            <a:endParaRPr lang="en-US" sz="2400" dirty="0"/>
          </a:p>
          <a:p>
            <a:r>
              <a:rPr lang="en-US" sz="2400" dirty="0" smtClean="0"/>
              <a:t>Uses molten salt as solvent</a:t>
            </a:r>
          </a:p>
          <a:p>
            <a:pPr lvl="1"/>
            <a:r>
              <a:rPr lang="en-US" sz="2400" dirty="0" err="1" smtClean="0"/>
              <a:t>KCl-NaCl</a:t>
            </a:r>
            <a:endParaRPr lang="en-US" sz="2400" dirty="0" smtClean="0"/>
          </a:p>
          <a:p>
            <a:pPr lvl="1"/>
            <a:r>
              <a:rPr lang="en-US" sz="2400" dirty="0" smtClean="0"/>
              <a:t>Avoids problems associated with aqueous chemistry</a:t>
            </a:r>
          </a:p>
          <a:p>
            <a:pPr marL="1200150" lvl="2" indent="-285750"/>
            <a:r>
              <a:rPr lang="en-US" sz="2400" dirty="0" smtClean="0"/>
              <a:t>Hydrolysis and chemical instability</a:t>
            </a:r>
          </a:p>
          <a:p>
            <a:r>
              <a:rPr lang="en-US" sz="2400" dirty="0" smtClean="0"/>
              <a:t>Reduction </a:t>
            </a:r>
            <a:r>
              <a:rPr lang="en-US" sz="2400" dirty="0"/>
              <a:t>of metal ions to metallic state</a:t>
            </a:r>
          </a:p>
          <a:p>
            <a:r>
              <a:rPr lang="en-US" sz="2400" dirty="0"/>
              <a:t>Differences in free energy between metal ions and salt</a:t>
            </a:r>
          </a:p>
          <a:p>
            <a:r>
              <a:rPr lang="en-US" sz="2400" dirty="0" smtClean="0"/>
              <a:t>Thermodynamic </a:t>
            </a:r>
            <a:r>
              <a:rPr lang="en-US" sz="2400" dirty="0"/>
              <a:t>data at hand or easy to obtain</a:t>
            </a:r>
          </a:p>
          <a:p>
            <a:r>
              <a:rPr lang="en-US" sz="2400" dirty="0"/>
              <a:t>Sequential oxidation/reduction</a:t>
            </a:r>
          </a:p>
          <a:p>
            <a:pPr marL="742950" lvl="1" indent="-285750"/>
            <a:r>
              <a:rPr lang="en-US" sz="2400" dirty="0"/>
              <a:t>Cations transported through salt and deposited on cathode</a:t>
            </a:r>
          </a:p>
          <a:p>
            <a:pPr marL="742950" lvl="1" indent="-285750"/>
            <a:r>
              <a:rPr lang="en-US" sz="2400" dirty="0"/>
              <a:t>Deposition of ions depends upon redox potential</a:t>
            </a:r>
          </a:p>
        </p:txBody>
      </p:sp>
      <p:pic>
        <p:nvPicPr>
          <p:cNvPr id="4730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07192"/>
            <a:ext cx="3161254" cy="422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309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854" y="838200"/>
            <a:ext cx="3868196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54366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  <p:extLst mod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762000"/>
          </a:xfrm>
          <a:noFill/>
          <a:ln/>
        </p:spPr>
        <p:txBody>
          <a:bodyPr/>
          <a:lstStyle/>
          <a:p>
            <a:r>
              <a:rPr lang="en-US" dirty="0"/>
              <a:t>Electrochemical Separations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838200"/>
            <a:ext cx="4191000" cy="5791200"/>
          </a:xfrm>
          <a:noFill/>
          <a:ln/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Selection </a:t>
            </a:r>
            <a:r>
              <a:rPr lang="en-US" dirty="0"/>
              <a:t>of redox potential allows separations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dirty="0"/>
              <a:t>Can use variety of electrodes for separation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Free </a:t>
            </a:r>
            <a:r>
              <a:rPr lang="en-US" dirty="0"/>
              <a:t>energies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dirty="0">
                <a:solidFill>
                  <a:srgbClr val="990000"/>
                </a:solidFill>
              </a:rPr>
              <a:t>noble metals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dirty="0">
                <a:solidFill>
                  <a:srgbClr val="990000"/>
                </a:solidFill>
              </a:rPr>
              <a:t>iron to zirconium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dirty="0">
                <a:solidFill>
                  <a:srgbClr val="990000"/>
                </a:solidFill>
              </a:rPr>
              <a:t>actinides and rare earths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dirty="0">
                <a:solidFill>
                  <a:srgbClr val="990000"/>
                </a:solidFill>
              </a:rPr>
              <a:t>Group 1 and 2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660033"/>
                </a:solidFill>
              </a:rPr>
              <a:t>Solubility of chlorides in </a:t>
            </a:r>
            <a:r>
              <a:rPr lang="en-US" dirty="0" smtClean="0">
                <a:solidFill>
                  <a:srgbClr val="660033"/>
                </a:solidFill>
              </a:rPr>
              <a:t>cadmium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660033"/>
                </a:solidFill>
              </a:rPr>
              <a:t>Explored at part of Integral Fast Reactor (IFR) program</a:t>
            </a:r>
            <a:endParaRPr lang="en-US" dirty="0">
              <a:solidFill>
                <a:srgbClr val="660033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4425" t="4167" r="8960" b="8333"/>
          <a:stretch>
            <a:fillRect/>
          </a:stretch>
        </p:blipFill>
        <p:spPr bwMode="auto">
          <a:xfrm>
            <a:off x="4191000" y="838200"/>
            <a:ext cx="4630057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pt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5914" y="4191000"/>
            <a:ext cx="3425086" cy="25513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68838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  <p:extLst mod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 descr="pt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52400"/>
            <a:ext cx="5086350" cy="651986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2743200" cy="762000"/>
          </a:xfrm>
        </p:spPr>
        <p:txBody>
          <a:bodyPr/>
          <a:lstStyle/>
          <a:p>
            <a:r>
              <a:rPr lang="en-US" dirty="0" smtClean="0"/>
              <a:t>Molten Salt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3733799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Volatility of chlorides as separation basis</a:t>
            </a:r>
          </a:p>
          <a:p>
            <a:pPr lvl="1"/>
            <a:r>
              <a:rPr lang="en-US" dirty="0" smtClean="0"/>
              <a:t>Gaps between groups</a:t>
            </a:r>
          </a:p>
          <a:p>
            <a:pPr lvl="1"/>
            <a:r>
              <a:rPr lang="en-US" dirty="0" smtClean="0"/>
              <a:t>High vapor pressures achievable at low temperature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00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Molten Salt Example</a:t>
            </a:r>
            <a:endParaRPr lang="en-US" dirty="0"/>
          </a:p>
        </p:txBody>
      </p:sp>
      <p:sp>
        <p:nvSpPr>
          <p:cNvPr id="13824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7772400" cy="5410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660033"/>
                </a:solidFill>
              </a:rPr>
              <a:t>Oxide fuel dispersed </a:t>
            </a:r>
            <a:r>
              <a:rPr lang="en-US" sz="2400" dirty="0">
                <a:solidFill>
                  <a:srgbClr val="660033"/>
                </a:solidFill>
              </a:rPr>
              <a:t>in </a:t>
            </a:r>
            <a:r>
              <a:rPr lang="en-US" sz="2400" dirty="0" smtClean="0">
                <a:solidFill>
                  <a:srgbClr val="660033"/>
                </a:solidFill>
              </a:rPr>
              <a:t>CaCl</a:t>
            </a:r>
            <a:r>
              <a:rPr lang="en-US" sz="2400" baseline="-25000" dirty="0" smtClean="0">
                <a:solidFill>
                  <a:srgbClr val="660033"/>
                </a:solidFill>
              </a:rPr>
              <a:t>2</a:t>
            </a:r>
            <a:r>
              <a:rPr lang="en-US" sz="2400" dirty="0" smtClean="0">
                <a:solidFill>
                  <a:srgbClr val="660033"/>
                </a:solidFill>
              </a:rPr>
              <a:t> </a:t>
            </a:r>
            <a:r>
              <a:rPr lang="en-US" sz="2400" dirty="0">
                <a:solidFill>
                  <a:srgbClr val="660033"/>
                </a:solidFill>
              </a:rPr>
              <a:t>/CaF</a:t>
            </a:r>
            <a:r>
              <a:rPr lang="en-US" sz="2400" baseline="-25000" dirty="0">
                <a:solidFill>
                  <a:srgbClr val="660033"/>
                </a:solidFill>
              </a:rPr>
              <a:t>2</a:t>
            </a:r>
            <a:r>
              <a:rPr lang="en-US" sz="2400" dirty="0">
                <a:solidFill>
                  <a:srgbClr val="660033"/>
                </a:solidFill>
              </a:rPr>
              <a:t> </a:t>
            </a:r>
            <a:r>
              <a:rPr lang="en-US" sz="2400" dirty="0" smtClean="0">
                <a:solidFill>
                  <a:srgbClr val="660033"/>
                </a:solidFill>
              </a:rPr>
              <a:t> at 800 °C 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solidFill>
                  <a:srgbClr val="990000"/>
                </a:solidFill>
              </a:rPr>
              <a:t>Inclusion of Ca metal reduces U salt to </a:t>
            </a:r>
            <a:r>
              <a:rPr lang="en-US" sz="2400" dirty="0">
                <a:solidFill>
                  <a:srgbClr val="990000"/>
                </a:solidFill>
              </a:rPr>
              <a:t>a </a:t>
            </a:r>
            <a:r>
              <a:rPr lang="en-US" sz="2400" dirty="0" smtClean="0">
                <a:solidFill>
                  <a:srgbClr val="990000"/>
                </a:solidFill>
              </a:rPr>
              <a:t>metal</a:t>
            </a:r>
            <a:endParaRPr lang="en-US" sz="2400" dirty="0">
              <a:solidFill>
                <a:srgbClr val="99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660033"/>
                </a:solidFill>
              </a:rPr>
              <a:t>Reduced </a:t>
            </a:r>
            <a:r>
              <a:rPr lang="en-US" sz="2400" dirty="0">
                <a:solidFill>
                  <a:srgbClr val="660033"/>
                </a:solidFill>
              </a:rPr>
              <a:t>metals </a:t>
            </a:r>
            <a:r>
              <a:rPr lang="en-US" sz="2400" dirty="0" smtClean="0">
                <a:solidFill>
                  <a:srgbClr val="660033"/>
                </a:solidFill>
              </a:rPr>
              <a:t>dissolved </a:t>
            </a:r>
            <a:r>
              <a:rPr lang="en-US" sz="2400" dirty="0">
                <a:solidFill>
                  <a:srgbClr val="660033"/>
                </a:solidFill>
              </a:rPr>
              <a:t>in </a:t>
            </a:r>
            <a:r>
              <a:rPr lang="en-US" sz="2400" dirty="0" smtClean="0">
                <a:solidFill>
                  <a:srgbClr val="660033"/>
                </a:solidFill>
              </a:rPr>
              <a:t>receiver alloy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solidFill>
                  <a:srgbClr val="990000"/>
                </a:solidFill>
              </a:rPr>
              <a:t>Example Cu - 40% Mg - Ca </a:t>
            </a:r>
            <a:endParaRPr lang="en-US" sz="2400" dirty="0">
              <a:solidFill>
                <a:srgbClr val="9900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400" dirty="0" smtClean="0">
                <a:solidFill>
                  <a:srgbClr val="990000"/>
                </a:solidFill>
              </a:rPr>
              <a:t>Uranium </a:t>
            </a:r>
            <a:r>
              <a:rPr lang="en-US" sz="2400" dirty="0">
                <a:solidFill>
                  <a:srgbClr val="990000"/>
                </a:solidFill>
              </a:rPr>
              <a:t>exceeds </a:t>
            </a:r>
            <a:r>
              <a:rPr lang="en-US" sz="2400" dirty="0" smtClean="0">
                <a:solidFill>
                  <a:srgbClr val="990000"/>
                </a:solidFill>
              </a:rPr>
              <a:t>solubility </a:t>
            </a:r>
            <a:r>
              <a:rPr lang="en-US" sz="2400" dirty="0">
                <a:solidFill>
                  <a:srgbClr val="990000"/>
                </a:solidFill>
              </a:rPr>
              <a:t>limits </a:t>
            </a:r>
            <a:r>
              <a:rPr lang="en-US" sz="2400" dirty="0" smtClean="0">
                <a:solidFill>
                  <a:srgbClr val="990000"/>
                </a:solidFill>
              </a:rPr>
              <a:t>receiver alloy and precipitates</a:t>
            </a:r>
            <a:endParaRPr lang="en-US" sz="2400" dirty="0">
              <a:solidFill>
                <a:srgbClr val="99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660033"/>
                </a:solidFill>
              </a:rPr>
              <a:t>Pu, other actinides, rare-earths, and noble metal fission products accumulate in </a:t>
            </a:r>
            <a:r>
              <a:rPr lang="en-US" sz="2400" dirty="0" smtClean="0">
                <a:solidFill>
                  <a:srgbClr val="660033"/>
                </a:solidFill>
              </a:rPr>
              <a:t>receiver alloy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solidFill>
                  <a:srgbClr val="990000"/>
                </a:solidFill>
              </a:rPr>
              <a:t>Separated by distillation</a:t>
            </a:r>
            <a:endParaRPr lang="en-US" sz="2400" dirty="0">
              <a:solidFill>
                <a:srgbClr val="99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660033"/>
                </a:solidFill>
              </a:rPr>
              <a:t>Alkali </a:t>
            </a:r>
            <a:r>
              <a:rPr lang="en-US" sz="2400" dirty="0">
                <a:solidFill>
                  <a:srgbClr val="660033"/>
                </a:solidFill>
              </a:rPr>
              <a:t>metals (Rb and Cs), alkali-earths (Sr and Ba),and remaining iodine and bromine accumulate in the CaCl</a:t>
            </a:r>
            <a:r>
              <a:rPr lang="en-US" sz="2400" baseline="-25000" dirty="0">
                <a:solidFill>
                  <a:srgbClr val="660033"/>
                </a:solidFill>
              </a:rPr>
              <a:t>2</a:t>
            </a:r>
            <a:r>
              <a:rPr lang="en-US" sz="2400" dirty="0">
                <a:solidFill>
                  <a:srgbClr val="660033"/>
                </a:solidFill>
              </a:rPr>
              <a:t>/CaF</a:t>
            </a:r>
            <a:r>
              <a:rPr lang="en-US" sz="2400" baseline="-25000" dirty="0">
                <a:solidFill>
                  <a:srgbClr val="660033"/>
                </a:solidFill>
              </a:rPr>
              <a:t>2</a:t>
            </a:r>
            <a:r>
              <a:rPr lang="en-US" sz="2400" dirty="0">
                <a:solidFill>
                  <a:srgbClr val="660033"/>
                </a:solidFill>
              </a:rPr>
              <a:t> salt</a:t>
            </a:r>
            <a:r>
              <a:rPr lang="en-US" sz="2400" dirty="0" smtClean="0">
                <a:solidFill>
                  <a:srgbClr val="990000"/>
                </a:solidFill>
              </a:rPr>
              <a:t>.</a:t>
            </a:r>
            <a:endParaRPr lang="en-US" sz="2400" dirty="0">
              <a:solidFill>
                <a:srgbClr val="99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660033"/>
                </a:solidFill>
              </a:rPr>
              <a:t>Salt </a:t>
            </a:r>
            <a:r>
              <a:rPr lang="en-US" sz="2400" dirty="0">
                <a:solidFill>
                  <a:srgbClr val="660033"/>
                </a:solidFill>
              </a:rPr>
              <a:t>contains CaO from the reduction </a:t>
            </a:r>
            <a:r>
              <a:rPr lang="en-US" sz="2400" dirty="0" smtClean="0">
                <a:solidFill>
                  <a:srgbClr val="660033"/>
                </a:solidFill>
              </a:rPr>
              <a:t>process</a:t>
            </a:r>
          </a:p>
          <a:p>
            <a:pPr lvl="1">
              <a:lnSpc>
                <a:spcPct val="80000"/>
              </a:lnSpc>
            </a:pPr>
            <a:r>
              <a:rPr lang="en-US" sz="2400" dirty="0" err="1" smtClean="0">
                <a:solidFill>
                  <a:srgbClr val="990000"/>
                </a:solidFill>
              </a:rPr>
              <a:t>CaO</a:t>
            </a:r>
            <a:r>
              <a:rPr lang="en-US" sz="2400" dirty="0" smtClean="0">
                <a:solidFill>
                  <a:srgbClr val="990000"/>
                </a:solidFill>
              </a:rPr>
              <a:t> </a:t>
            </a:r>
            <a:r>
              <a:rPr lang="en-US" sz="2400" dirty="0">
                <a:solidFill>
                  <a:srgbClr val="990000"/>
                </a:solidFill>
              </a:rPr>
              <a:t>is electrolytically reduced to metal for </a:t>
            </a:r>
            <a:r>
              <a:rPr lang="en-US" sz="2400" dirty="0" smtClean="0">
                <a:solidFill>
                  <a:srgbClr val="990000"/>
                </a:solidFill>
              </a:rPr>
              <a:t>reuse</a:t>
            </a:r>
            <a:endParaRPr lang="en-US" sz="2400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17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Molten Salt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5334000" cy="5257800"/>
          </a:xfrm>
        </p:spPr>
        <p:txBody>
          <a:bodyPr/>
          <a:lstStyle/>
          <a:p>
            <a:r>
              <a:rPr lang="en-US" dirty="0" smtClean="0"/>
              <a:t>LiCl-KCl-UCl</a:t>
            </a:r>
            <a:r>
              <a:rPr lang="en-US" baseline="-25000" dirty="0" smtClean="0"/>
              <a:t>3</a:t>
            </a:r>
            <a:r>
              <a:rPr lang="en-US" dirty="0" smtClean="0"/>
              <a:t> at 450-500 </a:t>
            </a:r>
            <a:r>
              <a:rPr lang="en-US" baseline="30000" dirty="0" err="1" smtClean="0"/>
              <a:t>o</a:t>
            </a:r>
            <a:r>
              <a:rPr lang="en-US" dirty="0" err="1" smtClean="0"/>
              <a:t>C</a:t>
            </a:r>
            <a:endParaRPr lang="en-US" dirty="0" smtClean="0"/>
          </a:p>
          <a:p>
            <a:r>
              <a:rPr lang="en-US" dirty="0" smtClean="0"/>
              <a:t>Chopped metallic fuel added to anode baskets</a:t>
            </a:r>
          </a:p>
          <a:p>
            <a:pPr lvl="1"/>
            <a:r>
              <a:rPr lang="en-US" dirty="0" smtClean="0"/>
              <a:t>U oxidized at anode to U(III)</a:t>
            </a:r>
          </a:p>
          <a:p>
            <a:pPr lvl="1"/>
            <a:r>
              <a:rPr lang="en-US" dirty="0" smtClean="0"/>
              <a:t>Reduced back to metal at cathode</a:t>
            </a:r>
          </a:p>
          <a:p>
            <a:r>
              <a:rPr lang="en-US" dirty="0" err="1" smtClean="0"/>
              <a:t>Transuranics</a:t>
            </a:r>
            <a:r>
              <a:rPr lang="en-US" dirty="0" smtClean="0"/>
              <a:t> and fission products oxidized</a:t>
            </a:r>
          </a:p>
          <a:p>
            <a:pPr lvl="1"/>
            <a:r>
              <a:rPr lang="en-US" dirty="0" smtClean="0"/>
              <a:t>Co-deposition of actinides with cadmium cathode</a:t>
            </a:r>
            <a:endParaRPr lang="en-US" dirty="0"/>
          </a:p>
        </p:txBody>
      </p:sp>
      <p:pic>
        <p:nvPicPr>
          <p:cNvPr id="4638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990600"/>
            <a:ext cx="2562225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38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4267200"/>
            <a:ext cx="3295650" cy="193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9648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>
            <a:grpSpLocks/>
          </p:cNvGrpSpPr>
          <p:nvPr/>
        </p:nvGrpSpPr>
        <p:grpSpPr bwMode="auto">
          <a:xfrm rot="5400000">
            <a:off x="-342900" y="1028701"/>
            <a:ext cx="6019803" cy="4876802"/>
            <a:chOff x="288" y="133"/>
            <a:chExt cx="5088" cy="3978"/>
          </a:xfrm>
        </p:grpSpPr>
        <p:pic>
          <p:nvPicPr>
            <p:cNvPr id="16407" name="Picture 2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8" y="133"/>
              <a:ext cx="5088" cy="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8" name="Picture 2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8" y="644"/>
              <a:ext cx="5088" cy="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9" name="Picture 2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88" y="1155"/>
              <a:ext cx="5088" cy="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10" name="Picture 2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88" y="1666"/>
              <a:ext cx="5088" cy="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11" name="Picture 2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88" y="2177"/>
              <a:ext cx="5088" cy="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12" name="Picture 28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88" y="2688"/>
              <a:ext cx="5088" cy="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13" name="Picture 29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88" y="3199"/>
              <a:ext cx="5088" cy="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14" name="Picture 30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88" y="3710"/>
              <a:ext cx="5088" cy="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2" cstate="print"/>
          <a:srcRect l="16667" r="12500" b="8889"/>
          <a:stretch>
            <a:fillRect/>
          </a:stretch>
        </p:blipFill>
        <p:spPr bwMode="auto">
          <a:xfrm>
            <a:off x="5226205" y="762000"/>
            <a:ext cx="391779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2" cstate="print"/>
          <a:srcRect l="135" t="92580" r="-4839" b="-2867"/>
          <a:stretch>
            <a:fillRect/>
          </a:stretch>
        </p:blipFill>
        <p:spPr bwMode="auto">
          <a:xfrm>
            <a:off x="5257800" y="5562600"/>
            <a:ext cx="404949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/>
        </p:nvCxnSpPr>
        <p:spPr bwMode="auto">
          <a:xfrm flipV="1">
            <a:off x="332393" y="2209800"/>
            <a:ext cx="685800" cy="762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1170593" y="1905000"/>
            <a:ext cx="685800" cy="762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V="1">
            <a:off x="2057400" y="1676400"/>
            <a:ext cx="685800" cy="762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Oval 4"/>
          <p:cNvSpPr/>
          <p:nvPr/>
        </p:nvSpPr>
        <p:spPr bwMode="auto">
          <a:xfrm>
            <a:off x="870526" y="1958340"/>
            <a:ext cx="315307" cy="228600"/>
          </a:xfrm>
          <a:prstGeom prst="ellipse">
            <a:avLst/>
          </a:prstGeom>
          <a:noFill/>
          <a:ln w="28575" cap="flat" cmpd="sng" algn="ctr">
            <a:solidFill>
              <a:srgbClr val="6600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1742093" y="1882140"/>
            <a:ext cx="315307" cy="228600"/>
          </a:xfrm>
          <a:prstGeom prst="ellipse">
            <a:avLst/>
          </a:prstGeom>
          <a:noFill/>
          <a:ln w="28575" cap="flat" cmpd="sng" algn="ctr">
            <a:solidFill>
              <a:srgbClr val="6600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2642409" y="1790700"/>
            <a:ext cx="315307" cy="228600"/>
          </a:xfrm>
          <a:prstGeom prst="ellipse">
            <a:avLst/>
          </a:prstGeom>
          <a:noFill/>
          <a:ln w="28575" cap="flat" cmpd="sng" algn="ctr">
            <a:solidFill>
              <a:srgbClr val="6600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3574474" y="1920240"/>
            <a:ext cx="315307" cy="228600"/>
          </a:xfrm>
          <a:prstGeom prst="ellipse">
            <a:avLst/>
          </a:prstGeom>
          <a:noFill/>
          <a:ln w="28575" cap="flat" cmpd="sng" algn="ctr">
            <a:solidFill>
              <a:srgbClr val="6600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701757" y="3669323"/>
            <a:ext cx="228600" cy="152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66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1649524" y="3390902"/>
            <a:ext cx="228600" cy="152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66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2575609" y="2590800"/>
            <a:ext cx="228600" cy="152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66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Oval 7"/>
          <p:cNvSpPr/>
          <p:nvPr/>
        </p:nvSpPr>
        <p:spPr bwMode="auto">
          <a:xfrm>
            <a:off x="861197" y="2514600"/>
            <a:ext cx="242109" cy="2286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1778691" y="2057400"/>
            <a:ext cx="242109" cy="2286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2708830" y="1866900"/>
            <a:ext cx="242109" cy="2286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3611072" y="1521069"/>
            <a:ext cx="242109" cy="2286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4550065" y="1485900"/>
            <a:ext cx="242109" cy="2286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9" name="Curved Up Arrow 8"/>
          <p:cNvSpPr/>
          <p:nvPr/>
        </p:nvSpPr>
        <p:spPr bwMode="auto">
          <a:xfrm>
            <a:off x="4445079" y="4953000"/>
            <a:ext cx="2133600" cy="838200"/>
          </a:xfrm>
          <a:prstGeom prst="curvedUp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5715000" y="2971800"/>
            <a:ext cx="32766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3962400" y="6015338"/>
            <a:ext cx="4038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Oxidation state importance</a:t>
            </a:r>
          </a:p>
          <a:p>
            <a:r>
              <a:rPr lang="en-US" sz="2000" dirty="0" smtClean="0"/>
              <a:t>D variation with acid concentration</a:t>
            </a: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8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8" grpId="0" animBg="1"/>
      <p:bldP spid="8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9" grpId="0" animBg="1"/>
      <p:bldP spid="9" grpId="1" animBg="1"/>
    </p:bldLst>
  </p:timing>
  <p:extLst mod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2657"/>
            <a:ext cx="7772400" cy="762000"/>
          </a:xfrm>
        </p:spPr>
        <p:txBody>
          <a:bodyPr/>
          <a:lstStyle/>
          <a:p>
            <a:pPr defTabSz="1076325"/>
            <a:r>
              <a:rPr lang="en-US" dirty="0" smtClean="0"/>
              <a:t>Pu </a:t>
            </a:r>
            <a:r>
              <a:rPr lang="en-US" dirty="0"/>
              <a:t>Processing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91200" y="685800"/>
            <a:ext cx="3124200" cy="28194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DOR reduces plutonium dioxide </a:t>
            </a:r>
            <a:r>
              <a:rPr lang="en-US" dirty="0" smtClean="0"/>
              <a:t>to metal </a:t>
            </a:r>
            <a:endParaRPr lang="en-US" dirty="0"/>
          </a:p>
          <a:p>
            <a:pPr lvl="1"/>
            <a:r>
              <a:rPr lang="nl-NL" dirty="0" smtClean="0"/>
              <a:t>PuO</a:t>
            </a:r>
            <a:r>
              <a:rPr lang="nl-NL" baseline="-25000" dirty="0" smtClean="0"/>
              <a:t>2 </a:t>
            </a:r>
            <a:r>
              <a:rPr lang="nl-NL" dirty="0" smtClean="0"/>
              <a:t> and Ca/CaCl</a:t>
            </a:r>
            <a:r>
              <a:rPr lang="nl-NL" baseline="-25000" dirty="0" smtClean="0"/>
              <a:t>2</a:t>
            </a:r>
          </a:p>
          <a:p>
            <a:pPr lvl="1"/>
            <a:r>
              <a:rPr lang="nl-NL" dirty="0" smtClean="0"/>
              <a:t>Formation of Pu metal and CaO</a:t>
            </a:r>
          </a:p>
          <a:p>
            <a:pPr lvl="1"/>
            <a:r>
              <a:rPr lang="en-US" dirty="0" err="1" smtClean="0"/>
              <a:t>CaO</a:t>
            </a:r>
            <a:r>
              <a:rPr lang="en-US" dirty="0" smtClean="0"/>
              <a:t> treated with Cl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</a:p>
        </p:txBody>
      </p:sp>
      <p:pic>
        <p:nvPicPr>
          <p:cNvPr id="4669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13707"/>
            <a:ext cx="3810000" cy="2970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69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3886200"/>
            <a:ext cx="4648200" cy="2778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5791200" y="3657600"/>
            <a:ext cx="3124200" cy="281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  <a:normAutofit fontScale="5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800" b="1">
                <a:solidFill>
                  <a:srgbClr val="6E0043"/>
                </a:solidFill>
                <a:latin typeface="+mn-lt"/>
                <a:ea typeface="+mn-ea"/>
                <a:cs typeface="+mn-cs"/>
              </a:defRPr>
            </a:lvl1pPr>
            <a:lvl2pPr marL="965200" indent="-5080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Zapf Dingbats" charset="2"/>
              <a:buChar char="§"/>
              <a:defRPr sz="2800" b="1">
                <a:solidFill>
                  <a:srgbClr val="BE001E"/>
                </a:solidFill>
                <a:latin typeface="+mn-lt"/>
              </a:defRPr>
            </a:lvl2pPr>
            <a:lvl3pPr marL="14224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Zapf Dingbats" charset="2"/>
              <a:buChar char="à"/>
              <a:defRPr sz="2800" b="1">
                <a:solidFill>
                  <a:srgbClr val="4C2E00"/>
                </a:solidFill>
                <a:latin typeface="+mn-lt"/>
              </a:defRPr>
            </a:lvl3pPr>
            <a:lvl4pPr marL="17653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Times" charset="0"/>
              <a:buChar char="*"/>
              <a:defRPr sz="2800" b="1">
                <a:solidFill>
                  <a:schemeClr val="tx1"/>
                </a:solidFill>
                <a:latin typeface="+mn-lt"/>
              </a:defRPr>
            </a:lvl4pPr>
            <a:lvl5pPr marL="2413000" indent="-4064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Zapf Dingbats" charset="2"/>
              <a:buChar char="Ë"/>
              <a:defRPr sz="2800" b="1">
                <a:solidFill>
                  <a:schemeClr val="tx1"/>
                </a:solidFill>
                <a:latin typeface="+mn-lt"/>
              </a:defRPr>
            </a:lvl5pPr>
            <a:lvl6pPr marL="2870200" indent="-4064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Zapf Dingbats" charset="2"/>
              <a:buChar char="Ë"/>
              <a:defRPr sz="2800" b="1">
                <a:solidFill>
                  <a:schemeClr val="tx1"/>
                </a:solidFill>
                <a:latin typeface="+mn-lt"/>
              </a:defRPr>
            </a:lvl6pPr>
            <a:lvl7pPr marL="3327400" indent="-4064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Zapf Dingbats" charset="2"/>
              <a:buChar char="Ë"/>
              <a:defRPr sz="2800" b="1">
                <a:solidFill>
                  <a:schemeClr val="tx1"/>
                </a:solidFill>
                <a:latin typeface="+mn-lt"/>
              </a:defRPr>
            </a:lvl7pPr>
            <a:lvl8pPr marL="3784600" indent="-4064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Zapf Dingbats" charset="2"/>
              <a:buChar char="Ë"/>
              <a:defRPr sz="2800" b="1">
                <a:solidFill>
                  <a:schemeClr val="tx1"/>
                </a:solidFill>
                <a:latin typeface="+mn-lt"/>
              </a:defRPr>
            </a:lvl8pPr>
            <a:lvl9pPr marL="4241800" indent="-4064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Zapf Dingbats" charset="2"/>
              <a:buChar char="Ë"/>
              <a:defRPr sz="28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Pu metal purified </a:t>
            </a:r>
            <a:r>
              <a:rPr lang="en-US" dirty="0"/>
              <a:t>by </a:t>
            </a:r>
            <a:r>
              <a:rPr lang="en-US" dirty="0" err="1" smtClean="0"/>
              <a:t>electrorefining</a:t>
            </a:r>
            <a:endParaRPr lang="en-US" dirty="0"/>
          </a:p>
          <a:p>
            <a:r>
              <a:rPr lang="en-US" dirty="0" smtClean="0"/>
              <a:t>Pu metal melted in </a:t>
            </a:r>
            <a:r>
              <a:rPr lang="en-US" dirty="0" err="1" smtClean="0"/>
              <a:t>NaCl</a:t>
            </a:r>
            <a:r>
              <a:rPr lang="en-US" dirty="0" smtClean="0"/>
              <a:t>/</a:t>
            </a:r>
            <a:r>
              <a:rPr lang="en-US" dirty="0" err="1" smtClean="0"/>
              <a:t>KCl</a:t>
            </a:r>
            <a:r>
              <a:rPr lang="en-US" dirty="0" smtClean="0"/>
              <a:t> at</a:t>
            </a:r>
            <a:r>
              <a:rPr lang="en-US" dirty="0"/>
              <a:t> </a:t>
            </a:r>
            <a:r>
              <a:rPr lang="en-US" dirty="0" smtClean="0"/>
              <a:t>800</a:t>
            </a:r>
            <a:r>
              <a:rPr lang="en-US" b="0" dirty="0" smtClean="0"/>
              <a:t>°</a:t>
            </a:r>
            <a:r>
              <a:rPr lang="en-US" dirty="0" smtClean="0"/>
              <a:t>C</a:t>
            </a:r>
            <a:endParaRPr lang="en-US" dirty="0"/>
          </a:p>
          <a:p>
            <a:r>
              <a:rPr lang="en-US" dirty="0" smtClean="0"/>
              <a:t>Pu oxidized to PuCl</a:t>
            </a:r>
            <a:r>
              <a:rPr lang="en-US" baseline="-25000" dirty="0" smtClean="0"/>
              <a:t>3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/>
              <a:t>dissolves </a:t>
            </a:r>
            <a:r>
              <a:rPr lang="en-US" dirty="0"/>
              <a:t>in </a:t>
            </a:r>
            <a:r>
              <a:rPr lang="en-US" dirty="0" smtClean="0"/>
              <a:t>molten salt</a:t>
            </a:r>
          </a:p>
          <a:p>
            <a:r>
              <a:rPr lang="en-US" dirty="0" smtClean="0"/>
              <a:t>PuCl</a:t>
            </a:r>
            <a:r>
              <a:rPr lang="en-US" baseline="-25000" dirty="0" smtClean="0"/>
              <a:t>3</a:t>
            </a:r>
            <a:r>
              <a:rPr lang="en-US" baseline="-25000" dirty="0"/>
              <a:t> </a:t>
            </a:r>
            <a:r>
              <a:rPr lang="en-US" dirty="0" smtClean="0"/>
              <a:t>migrates </a:t>
            </a:r>
            <a:r>
              <a:rPr lang="en-US" dirty="0"/>
              <a:t>to </a:t>
            </a:r>
            <a:r>
              <a:rPr lang="en-US" dirty="0" smtClean="0"/>
              <a:t>cathode and reduced</a:t>
            </a:r>
            <a:endParaRPr lang="en-US" dirty="0"/>
          </a:p>
          <a:p>
            <a:r>
              <a:rPr lang="en-US" dirty="0" smtClean="0"/>
              <a:t>Pu metal drips </a:t>
            </a:r>
            <a:r>
              <a:rPr lang="en-US" dirty="0"/>
              <a:t>from </a:t>
            </a:r>
            <a:r>
              <a:rPr lang="en-US" dirty="0" smtClean="0"/>
              <a:t>cathode </a:t>
            </a:r>
            <a:r>
              <a:rPr lang="en-US" dirty="0"/>
              <a:t>and collects </a:t>
            </a:r>
            <a:r>
              <a:rPr lang="en-US" dirty="0" smtClean="0"/>
              <a:t>in</a:t>
            </a:r>
            <a:r>
              <a:rPr lang="en-US" dirty="0"/>
              <a:t> </a:t>
            </a:r>
            <a:r>
              <a:rPr lang="en-US" dirty="0" smtClean="0"/>
              <a:t>annular </a:t>
            </a:r>
            <a:r>
              <a:rPr lang="en-US" dirty="0"/>
              <a:t>region outside </a:t>
            </a:r>
            <a:r>
              <a:rPr lang="en-US" dirty="0" smtClean="0"/>
              <a:t>cup</a:t>
            </a:r>
          </a:p>
          <a:p>
            <a:pPr lvl="1"/>
            <a:r>
              <a:rPr lang="en-US" dirty="0" smtClean="0"/>
              <a:t>ring of pure Pu produced</a:t>
            </a:r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392157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Ionic liquids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5334000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Room temperature ionic liquid (ILs) composed of ions that are liquid below 373 K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Composed of a bulky, unsymmetrical organic cation and an organic or inorganic anion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Range of possible pairs, can be task specific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000" dirty="0" smtClean="0"/>
              <a:t>Low vapor pressure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000" dirty="0" smtClean="0"/>
              <a:t>Ability to dissolve organic and inorganic compounds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000" dirty="0" smtClean="0"/>
              <a:t>Conductive 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000" dirty="0" smtClean="0"/>
              <a:t>Wide electrochemical window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Ionic liquids are tunable to obtain properties needed for particular application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Solubility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Reaction Rate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Electrochemical window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Specific metal ion interaction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92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Introduction:  Ionic liquids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295400"/>
            <a:ext cx="8458200" cy="4572000"/>
          </a:xfrm>
        </p:spPr>
        <p:txBody>
          <a:bodyPr>
            <a:normAutofit fontScale="55000" lnSpcReduction="20000"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4600" dirty="0" smtClean="0"/>
              <a:t>Ethylammonium nitrate electrochemistry in 1914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4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4600" dirty="0" smtClean="0"/>
              <a:t>Initial efforts</a:t>
            </a:r>
            <a:r>
              <a:rPr lang="en-US" sz="4600" i="1" dirty="0" smtClean="0"/>
              <a:t> </a:t>
            </a:r>
            <a:r>
              <a:rPr lang="en-US" sz="4600" dirty="0" smtClean="0"/>
              <a:t>focused on chloroaluminate anion (AlCl</a:t>
            </a:r>
            <a:r>
              <a:rPr lang="en-US" sz="4600" baseline="-25000" dirty="0" smtClean="0"/>
              <a:t>4</a:t>
            </a:r>
            <a:r>
              <a:rPr lang="en-US" sz="4600" baseline="30000" dirty="0" smtClean="0"/>
              <a:t>-</a:t>
            </a:r>
            <a:r>
              <a:rPr lang="en-US" sz="4600" dirty="0" smtClean="0"/>
              <a:t>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4600" dirty="0" smtClean="0"/>
              <a:t>Electroplate aluminum 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dirty="0" smtClean="0"/>
              <a:t>J. Electrochem. Soc. 98, 203 (1951)</a:t>
            </a:r>
            <a:endParaRPr lang="en-US" sz="46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4600" dirty="0" smtClean="0"/>
              <a:t>Detailed studies, identification of limitations with chloroaluminate 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4600" dirty="0" smtClean="0"/>
              <a:t>Moisture sensitivity 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4600" dirty="0" smtClean="0"/>
              <a:t>Requires non-ambient conditions</a:t>
            </a:r>
          </a:p>
          <a:p>
            <a:pPr marL="1543050" lvl="3" indent="-285750">
              <a:buFont typeface="Arial" pitchFamily="34" charset="0"/>
              <a:buChar char="•"/>
            </a:pPr>
            <a:r>
              <a:rPr lang="sv-SE" dirty="0" smtClean="0"/>
              <a:t>Inorg. Chem. 17, 2728 (1978)</a:t>
            </a:r>
            <a:endParaRPr lang="en-US" sz="4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4600" dirty="0" smtClean="0"/>
              <a:t>Newer ionic liquids have non-hydrolyzing or stable anions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4600" dirty="0" smtClean="0"/>
              <a:t>Moisture stable ionic liquids developed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dirty="0" smtClean="0"/>
              <a:t>JACS, 965 (1992)</a:t>
            </a:r>
            <a:endParaRPr lang="en-US" sz="46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9154" name="Picture 2" descr="File:Ethylammonium nitrate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24000" y="990600"/>
            <a:ext cx="1920000" cy="121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087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en-US" sz="3600" dirty="0" smtClean="0"/>
              <a:t>Examples of </a:t>
            </a:r>
            <a:r>
              <a:rPr lang="en-US" dirty="0" smtClean="0"/>
              <a:t>IL</a:t>
            </a:r>
            <a:r>
              <a:rPr lang="en-US" sz="3600" dirty="0" smtClean="0"/>
              <a:t> cations and anions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800600" y="4983540"/>
            <a:ext cx="426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10</a:t>
            </a:r>
            <a:r>
              <a:rPr lang="en-US" sz="2400" baseline="30000" dirty="0" smtClean="0">
                <a:solidFill>
                  <a:srgbClr val="FF0000"/>
                </a:solidFill>
              </a:rPr>
              <a:t>18</a:t>
            </a:r>
            <a:r>
              <a:rPr lang="en-US" sz="2400" dirty="0" smtClean="0">
                <a:solidFill>
                  <a:srgbClr val="FF0000"/>
                </a:solidFill>
              </a:rPr>
              <a:t> possible combinations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Route for task specific properties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Group actinide separation</a:t>
            </a:r>
          </a:p>
        </p:txBody>
      </p:sp>
      <p:grpSp>
        <p:nvGrpSpPr>
          <p:cNvPr id="4" name="Group 14"/>
          <p:cNvGrpSpPr/>
          <p:nvPr/>
        </p:nvGrpSpPr>
        <p:grpSpPr>
          <a:xfrm>
            <a:off x="228600" y="1143000"/>
            <a:ext cx="4800600" cy="3581400"/>
            <a:chOff x="-152399" y="1206487"/>
            <a:chExt cx="4800600" cy="3581400"/>
          </a:xfrm>
        </p:grpSpPr>
        <p:pic>
          <p:nvPicPr>
            <p:cNvPr id="40961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4401" y="3949687"/>
              <a:ext cx="21336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6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95576" y="1206487"/>
              <a:ext cx="1952625" cy="1121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65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152399" y="1206487"/>
              <a:ext cx="2786062" cy="1032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64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33600" y="2273287"/>
              <a:ext cx="2438400" cy="1949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63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28601" y="2273287"/>
              <a:ext cx="1828800" cy="15018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18"/>
          <p:cNvGrpSpPr/>
          <p:nvPr/>
        </p:nvGrpSpPr>
        <p:grpSpPr>
          <a:xfrm>
            <a:off x="5181600" y="1295400"/>
            <a:ext cx="3567113" cy="3505200"/>
            <a:chOff x="5257800" y="1752600"/>
            <a:chExt cx="3567113" cy="3505200"/>
          </a:xfrm>
        </p:grpSpPr>
        <p:pic>
          <p:nvPicPr>
            <p:cNvPr id="40967" name="Picture 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324600" y="2971800"/>
              <a:ext cx="2394354" cy="1071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66" name="Picture 6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934200" y="1752600"/>
              <a:ext cx="1781175" cy="863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68" name="Picture 8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562600" y="1905000"/>
              <a:ext cx="667489" cy="538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69" name="Picture 9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257800" y="4602340"/>
              <a:ext cx="3567113" cy="655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9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334000" y="3200400"/>
              <a:ext cx="762000" cy="655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TextBox 15"/>
          <p:cNvSpPr txBox="1"/>
          <p:nvPr/>
        </p:nvSpPr>
        <p:spPr>
          <a:xfrm>
            <a:off x="990600" y="4796135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Can functionalize ILs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646145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4800" y="5486400"/>
            <a:ext cx="2266950" cy="676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6146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667000" y="5416570"/>
            <a:ext cx="1828799" cy="67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0304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Ionic liquids in separations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447800"/>
            <a:ext cx="3810000" cy="45720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Ionic liquids can replace traditional solvents in the PUREX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Studies showed favorable extraction when ILs used in conjunction with extractants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200" dirty="0" smtClean="0"/>
              <a:t>Chem. Commun. 1765 (1998)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Possible recovery of metals through electrodeposition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direct from the organic phase following solvent extraction</a:t>
            </a:r>
          </a:p>
        </p:txBody>
      </p:sp>
      <p:pic>
        <p:nvPicPr>
          <p:cNvPr id="6440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066800"/>
            <a:ext cx="4800600" cy="4794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953000" y="5943600"/>
            <a:ext cx="36888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sv-SE" sz="1200" dirty="0" smtClean="0"/>
              <a:t>From J. Nucl. Radiochem. Sci., 10(1), 1-6 (2009)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392845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f-element reduction in ionic liquids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143000"/>
            <a:ext cx="8915400" cy="5257800"/>
          </a:xfrm>
        </p:spPr>
        <p:txBody>
          <a:bodyPr>
            <a:normAutofit fontScale="55000" lnSpcReduction="20000"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Haloaluminates not stable to reduction of An(III) or Ln(III) to metal state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Development of moisture-stable ILs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3600" dirty="0" smtClean="0"/>
              <a:t>good cathodic stability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3600" dirty="0" smtClean="0"/>
              <a:t>large ~6V electrochemical windows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Application based upon the molten salt system (450 - 800°C)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3600" dirty="0" smtClean="0"/>
              <a:t>Ionic liquids eliminate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3600" dirty="0" smtClean="0"/>
              <a:t>Specialized corrosion resistant cell 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3600" dirty="0" smtClean="0"/>
              <a:t>Operation at elevated temperatures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3600" dirty="0" smtClean="0"/>
              <a:t>Production of caustic side reactions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Electrochemistry of Sm</a:t>
            </a:r>
            <a:r>
              <a:rPr lang="en-US" sz="3600" baseline="30000" dirty="0" smtClean="0"/>
              <a:t>3+</a:t>
            </a:r>
            <a:r>
              <a:rPr lang="en-US" sz="3600" dirty="0" smtClean="0"/>
              <a:t>, La</a:t>
            </a:r>
            <a:r>
              <a:rPr lang="en-US" sz="3600" baseline="30000" dirty="0" smtClean="0"/>
              <a:t>3+</a:t>
            </a:r>
            <a:r>
              <a:rPr lang="en-US" sz="3600" dirty="0" smtClean="0"/>
              <a:t>, Eu</a:t>
            </a:r>
            <a:r>
              <a:rPr lang="en-US" sz="3600" baseline="30000" dirty="0" smtClean="0"/>
              <a:t>3+</a:t>
            </a:r>
            <a:r>
              <a:rPr lang="en-US" sz="3600" dirty="0" smtClean="0"/>
              <a:t> and Th</a:t>
            </a:r>
            <a:r>
              <a:rPr lang="en-US" sz="3600" baseline="30000" dirty="0" smtClean="0"/>
              <a:t>4+</a:t>
            </a:r>
            <a:r>
              <a:rPr lang="en-US" sz="3600" dirty="0" smtClean="0"/>
              <a:t> in [Me</a:t>
            </a:r>
            <a:r>
              <a:rPr lang="en-US" sz="3600" baseline="-25000" dirty="0" smtClean="0"/>
              <a:t>3</a:t>
            </a:r>
            <a:r>
              <a:rPr lang="en-US" sz="3600" dirty="0" smtClean="0"/>
              <a:t>NBu][TFSI]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3600" dirty="0" smtClean="0"/>
              <a:t>Reported reduction of Sm, La, and Eu to the metallic state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3600" dirty="0" smtClean="0"/>
              <a:t>Th was reported to reduce to Th</a:t>
            </a:r>
            <a:r>
              <a:rPr lang="en-US" sz="3600" baseline="30000" dirty="0" smtClean="0"/>
              <a:t>0</a:t>
            </a:r>
            <a:r>
              <a:rPr lang="en-US" sz="3600" dirty="0" smtClean="0"/>
              <a:t> but subsequently was converted to ThO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 by moisture in ionic liquid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dirty="0" smtClean="0"/>
              <a:t>Dalton Trans, 24, 4532-4534 (2002)</a:t>
            </a:r>
            <a:endParaRPr lang="en-US" sz="3600" dirty="0" smtClean="0"/>
          </a:p>
          <a:p>
            <a:pPr marL="742950" lvl="1" indent="-285750">
              <a:buFont typeface="Arial" pitchFamily="34" charset="0"/>
              <a:buChar char="•"/>
            </a:pPr>
            <a:endParaRPr lang="en-US" sz="3600" dirty="0" smtClean="0"/>
          </a:p>
          <a:p>
            <a:pPr marL="120650" indent="-285750">
              <a:buFont typeface="Arial" pitchFamily="34" charset="0"/>
              <a:buChar char="•"/>
            </a:pPr>
            <a:r>
              <a:rPr lang="en-US" sz="3600" u="sng" dirty="0" smtClean="0">
                <a:solidFill>
                  <a:srgbClr val="C00000"/>
                </a:solidFill>
              </a:rPr>
              <a:t>Role of water central, useful in dissolution by problematic in full reduction</a:t>
            </a:r>
          </a:p>
        </p:txBody>
      </p:sp>
    </p:spTree>
    <p:extLst>
      <p:ext uri="{BB962C8B-B14F-4D97-AF65-F5344CB8AC3E}">
        <p14:creationId xmlns:p14="http://schemas.microsoft.com/office/powerpoint/2010/main" val="206867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Choice of Ionic Liquid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1219200"/>
            <a:ext cx="5486400" cy="5181600"/>
          </a:xfrm>
        </p:spPr>
        <p:txBody>
          <a:bodyPr>
            <a:normAutofit fontScale="850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sz="2600" dirty="0" smtClean="0"/>
              <a:t>A number of ionic liquids initially investigated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err="1"/>
              <a:t>bis</a:t>
            </a:r>
            <a:r>
              <a:rPr lang="en-US" sz="2600" dirty="0"/>
              <a:t>(</a:t>
            </a:r>
            <a:r>
              <a:rPr lang="en-US" sz="2600" dirty="0" err="1"/>
              <a:t>trifluoromethanesulfonyl</a:t>
            </a:r>
            <a:r>
              <a:rPr lang="en-US" sz="2600" dirty="0"/>
              <a:t>)imide (TFSI) anion </a:t>
            </a:r>
            <a:r>
              <a:rPr lang="en-US" sz="2600" dirty="0" smtClean="0"/>
              <a:t>selected for study at UNLV</a:t>
            </a:r>
            <a:endParaRPr lang="en-US" sz="2600" dirty="0"/>
          </a:p>
          <a:p>
            <a:pPr lvl="1">
              <a:buFont typeface="Arial" pitchFamily="34" charset="0"/>
              <a:buChar char="•"/>
            </a:pPr>
            <a:r>
              <a:rPr lang="en-US" sz="2600" dirty="0" smtClean="0"/>
              <a:t>Functionalized TFSI evaluated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 smtClean="0"/>
              <a:t>propyl and imidazolium</a:t>
            </a:r>
            <a:endParaRPr lang="en-US" sz="2600" dirty="0" smtClean="0"/>
          </a:p>
          <a:p>
            <a:pPr lvl="1">
              <a:buFont typeface="Arial" pitchFamily="34" charset="0"/>
              <a:buChar char="•"/>
            </a:pPr>
            <a:r>
              <a:rPr lang="en-US" sz="2600" dirty="0" smtClean="0"/>
              <a:t>large potential window with Au, Pt, and Glassy carbon electrodes</a:t>
            </a:r>
          </a:p>
          <a:p>
            <a:pPr lvl="2">
              <a:buFont typeface="Arial" pitchFamily="34" charset="0"/>
              <a:buChar char="•"/>
            </a:pPr>
            <a:r>
              <a:rPr lang="en-US" sz="2600" dirty="0" smtClean="0"/>
              <a:t>Suitable for reduction of lanthanides and actinides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/>
              <a:t> Ionic liquid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 smtClean="0"/>
              <a:t>N-trimethyl-N-butylammonium bis(trifluoromethanesulfonyl)imide</a:t>
            </a:r>
          </a:p>
          <a:p>
            <a:pPr lvl="2">
              <a:buFont typeface="Arial" pitchFamily="34" charset="0"/>
              <a:buChar char="•"/>
            </a:pPr>
            <a:r>
              <a:rPr lang="en-US" sz="2600" dirty="0" smtClean="0"/>
              <a:t>Used with actinides</a:t>
            </a:r>
          </a:p>
          <a:p>
            <a:pPr marL="971550" lvl="1" indent="-457200">
              <a:buSzPct val="90000"/>
              <a:buFont typeface="Arial" pitchFamily="34" charset="0"/>
              <a:buChar char="•"/>
            </a:pPr>
            <a:r>
              <a:rPr lang="en-US" sz="2600" dirty="0" smtClean="0"/>
              <a:t>Written as [Me</a:t>
            </a:r>
            <a:r>
              <a:rPr lang="en-US" sz="2600" baseline="-25000" dirty="0" smtClean="0"/>
              <a:t>3</a:t>
            </a:r>
            <a:r>
              <a:rPr lang="en-US" sz="2600" dirty="0" smtClean="0"/>
              <a:t>NBu][TFSI]</a:t>
            </a:r>
            <a:endParaRPr lang="en-US" sz="20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23" t="13401"/>
          <a:stretch>
            <a:fillRect/>
          </a:stretch>
        </p:blipFill>
        <p:spPr bwMode="auto">
          <a:xfrm>
            <a:off x="5562600" y="1447800"/>
            <a:ext cx="3276600" cy="1549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677653"/>
            <a:ext cx="1981200" cy="21897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 bwMode="auto">
          <a:xfrm>
            <a:off x="4953000" y="2165330"/>
            <a:ext cx="914400" cy="8888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4953000" y="5105400"/>
            <a:ext cx="1981200" cy="4444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9304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Electrochemistry in ionic liquids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1447800"/>
            <a:ext cx="2895600" cy="4876800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ILs have wider potential window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Actinide electrochemistry possible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Must limit water in the system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TFSI is a poor ligand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Moves deposition to favorable potential</a:t>
            </a:r>
            <a:endParaRPr lang="en-US" dirty="0" smtClean="0"/>
          </a:p>
          <a:p>
            <a:pPr marL="120650" indent="-285750">
              <a:buFont typeface="Arial" pitchFamily="34" charset="0"/>
              <a:buChar char="•"/>
            </a:pPr>
            <a:r>
              <a:rPr lang="en-US" sz="2000" dirty="0" smtClean="0"/>
              <a:t>Electrode can influence window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Glassy Carbon (GC) widest potential window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71800"/>
            <a:ext cx="6073986" cy="3505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066800"/>
            <a:ext cx="5130546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929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 TFSI compound 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8915400" cy="35052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All reactions were performed in an argon filled glove box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K(TFSI)(s) synthesized by adding H(TFSI) and KH THF solution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K(TFSI) separated by decanting excess THF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400" dirty="0" smtClean="0"/>
              <a:t>90% yield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K(TFSI) and UI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(THF)</a:t>
            </a:r>
            <a:r>
              <a:rPr lang="en-US" sz="2400" baseline="-25000" dirty="0" smtClean="0"/>
              <a:t>4 </a:t>
            </a:r>
            <a:r>
              <a:rPr lang="en-US" sz="2400" dirty="0" smtClean="0"/>
              <a:t>dissolved in THF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Excess of K(TFSI) added to ensure reaction completion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Clear pale yellow solution was stirred for 24 hours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Final orange red solution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400" dirty="0" smtClean="0"/>
              <a:t>Contained off white KI solid precipitate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400" dirty="0" smtClean="0"/>
              <a:t>THF solution contained product U(TFSI)</a:t>
            </a:r>
            <a:r>
              <a:rPr lang="en-US" sz="2400" baseline="-25000" dirty="0" smtClean="0"/>
              <a:t>3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400" dirty="0" smtClean="0"/>
              <a:t>Solid was isolated by evaporating excess THF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2400" dirty="0" smtClean="0"/>
              <a:t>74% yield</a:t>
            </a:r>
          </a:p>
        </p:txBody>
      </p:sp>
      <p:graphicFrame>
        <p:nvGraphicFramePr>
          <p:cNvPr id="803842" name="Object 2"/>
          <p:cNvGraphicFramePr>
            <a:graphicFrameLocks noChangeAspect="1"/>
          </p:cNvGraphicFramePr>
          <p:nvPr/>
        </p:nvGraphicFramePr>
        <p:xfrm>
          <a:off x="1371600" y="1066800"/>
          <a:ext cx="638175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093" name="Equation" r:id="rId4" imgW="2882880" imgH="241200" progId="Equation.3">
                  <p:embed/>
                </p:oleObj>
              </mc:Choice>
              <mc:Fallback>
                <p:oleObj name="Equation" r:id="rId4" imgW="2882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066800"/>
                        <a:ext cx="6381750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175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8"/>
          <p:cNvGrpSpPr>
            <a:grpSpLocks noChangeAspect="1"/>
          </p:cNvGrpSpPr>
          <p:nvPr/>
        </p:nvGrpSpPr>
        <p:grpSpPr>
          <a:xfrm>
            <a:off x="1920240" y="4876800"/>
            <a:ext cx="4556760" cy="1752600"/>
            <a:chOff x="2590800" y="5029200"/>
            <a:chExt cx="3962400" cy="1524000"/>
          </a:xfrm>
        </p:grpSpPr>
        <p:pic>
          <p:nvPicPr>
            <p:cNvPr id="5" name="Picture 4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90800" y="5105400"/>
              <a:ext cx="1371600" cy="137160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  <a:miter lim="800000"/>
              <a:headEnd/>
              <a:tailEnd/>
            </a:ln>
          </p:spPr>
        </p:pic>
        <p:pic>
          <p:nvPicPr>
            <p:cNvPr id="6" name="Picture 5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114800" y="5105400"/>
              <a:ext cx="1219200" cy="137160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  <a:miter lim="800000"/>
              <a:headEnd/>
              <a:tailEnd/>
            </a:ln>
          </p:spPr>
        </p:pic>
        <p:pic>
          <p:nvPicPr>
            <p:cNvPr id="7" name="Picture 6"/>
            <p:cNvPicPr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562600" y="5029200"/>
              <a:ext cx="990600" cy="152400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99933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Formation of Uranium Deposits</a:t>
            </a:r>
          </a:p>
        </p:txBody>
      </p:sp>
      <p:sp>
        <p:nvSpPr>
          <p:cNvPr id="230402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4419600" cy="5334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Constant potential of -1.5 V versus NHE</a:t>
            </a:r>
          </a:p>
          <a:p>
            <a:pPr eaLnBrk="1" hangingPunct="1">
              <a:defRPr/>
            </a:pPr>
            <a:r>
              <a:rPr lang="en-US" dirty="0" smtClean="0"/>
              <a:t>SEM, EDS, and XRD analysis performed</a:t>
            </a:r>
          </a:p>
          <a:p>
            <a:pPr eaLnBrk="1" hangingPunct="1">
              <a:defRPr/>
            </a:pPr>
            <a:r>
              <a:rPr lang="en-US" dirty="0" smtClean="0"/>
              <a:t>SEM of U deposited on Au foil</a:t>
            </a:r>
          </a:p>
          <a:p>
            <a:pPr eaLnBrk="1" hangingPunct="1">
              <a:defRPr/>
            </a:pPr>
            <a:r>
              <a:rPr lang="en-US" dirty="0" smtClean="0"/>
              <a:t>XRD evaluation of sample</a:t>
            </a:r>
          </a:p>
          <a:p>
            <a:pPr lvl="1" eaLnBrk="1" hangingPunct="1">
              <a:defRPr/>
            </a:pPr>
            <a:r>
              <a:rPr lang="en-US" dirty="0" smtClean="0"/>
              <a:t>Alpha U metal</a:t>
            </a:r>
          </a:p>
          <a:p>
            <a:pPr eaLnBrk="1" hangingPunct="1">
              <a:defRPr/>
            </a:pPr>
            <a:r>
              <a:rPr lang="en-US" dirty="0" smtClean="0"/>
              <a:t>SEM EDS</a:t>
            </a:r>
          </a:p>
          <a:p>
            <a:pPr lvl="1" eaLnBrk="1" hangingPunct="1">
              <a:defRPr/>
            </a:pPr>
            <a:r>
              <a:rPr lang="en-US" dirty="0" smtClean="0"/>
              <a:t>No oxygen at 5.5 keV</a:t>
            </a:r>
          </a:p>
          <a:p>
            <a:pPr lvl="1" eaLnBrk="1" hangingPunct="1">
              <a:defRPr/>
            </a:pPr>
            <a:endParaRPr lang="en-US" dirty="0" smtClean="0"/>
          </a:p>
        </p:txBody>
      </p:sp>
      <p:pic>
        <p:nvPicPr>
          <p:cNvPr id="86025" name="Picture 9" descr="UT3_140x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5181600" y="1143000"/>
            <a:ext cx="3509963" cy="263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6" name="Line 12"/>
          <p:cNvSpPr>
            <a:spLocks noChangeShapeType="1"/>
          </p:cNvSpPr>
          <p:nvPr/>
        </p:nvSpPr>
        <p:spPr bwMode="auto">
          <a:xfrm>
            <a:off x="6148387" y="2971800"/>
            <a:ext cx="870857" cy="518584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400" dirty="0"/>
          </a:p>
        </p:txBody>
      </p:sp>
      <p:sp>
        <p:nvSpPr>
          <p:cNvPr id="86027" name="Text Box 13"/>
          <p:cNvSpPr txBox="1">
            <a:spLocks noChangeArrowheads="1"/>
          </p:cNvSpPr>
          <p:nvPr/>
        </p:nvSpPr>
        <p:spPr bwMode="auto">
          <a:xfrm>
            <a:off x="5715000" y="2743200"/>
            <a:ext cx="12192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1400" dirty="0">
                <a:latin typeface="Calibri" pitchFamily="34" charset="0"/>
              </a:rPr>
              <a:t>Au electrode</a:t>
            </a:r>
            <a:endParaRPr lang="en-US" sz="1400" dirty="0"/>
          </a:p>
        </p:txBody>
      </p:sp>
      <p:sp>
        <p:nvSpPr>
          <p:cNvPr id="86028" name="Line 14"/>
          <p:cNvSpPr>
            <a:spLocks noChangeShapeType="1"/>
          </p:cNvSpPr>
          <p:nvPr/>
        </p:nvSpPr>
        <p:spPr bwMode="auto">
          <a:xfrm>
            <a:off x="7375524" y="1439863"/>
            <a:ext cx="1045029" cy="1005416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400" dirty="0"/>
          </a:p>
        </p:txBody>
      </p:sp>
      <p:sp>
        <p:nvSpPr>
          <p:cNvPr id="86029" name="Text Box 15"/>
          <p:cNvSpPr txBox="1">
            <a:spLocks noChangeArrowheads="1"/>
          </p:cNvSpPr>
          <p:nvPr/>
        </p:nvSpPr>
        <p:spPr bwMode="auto">
          <a:xfrm>
            <a:off x="6888162" y="1211263"/>
            <a:ext cx="1393371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1400" dirty="0">
                <a:latin typeface="Calibri" pitchFamily="34" charset="0"/>
              </a:rPr>
              <a:t>U-metal deposit</a:t>
            </a:r>
            <a:endParaRPr lang="en-US" sz="1400" dirty="0"/>
          </a:p>
        </p:txBody>
      </p:sp>
      <p:pic>
        <p:nvPicPr>
          <p:cNvPr id="10" name="Picture 1" descr="ն실ւŬ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4343400"/>
            <a:ext cx="4724400" cy="19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595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4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1295400"/>
            <a:ext cx="271020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6248400" y="3048000"/>
            <a:ext cx="2667000" cy="1436688"/>
            <a:chOff x="3840" y="3024"/>
            <a:chExt cx="1296" cy="713"/>
          </a:xfrm>
        </p:grpSpPr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840" y="3024"/>
              <a:ext cx="1296" cy="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4136" y="3072"/>
              <a:ext cx="507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rgbClr val="660033"/>
                  </a:solidFill>
                </a:rPr>
                <a:t>CMPO</a:t>
              </a:r>
            </a:p>
          </p:txBody>
        </p:sp>
      </p:grp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762000"/>
          </a:xfrm>
        </p:spPr>
        <p:txBody>
          <a:bodyPr/>
          <a:lstStyle/>
          <a:p>
            <a:r>
              <a:rPr lang="en-US" dirty="0" smtClean="0"/>
              <a:t>Solvation Extraction Mechanism</a:t>
            </a:r>
            <a:endParaRPr lang="en-US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6553200" cy="6019800"/>
          </a:xfrm>
        </p:spPr>
        <p:txBody>
          <a:bodyPr>
            <a:normAutofit fontScale="77500" lnSpcReduction="20000"/>
          </a:bodyPr>
          <a:lstStyle/>
          <a:p>
            <a:pPr marL="457200" lvl="1" indent="0">
              <a:lnSpc>
                <a:spcPct val="80000"/>
              </a:lnSpc>
              <a:buNone/>
            </a:pPr>
            <a:endParaRPr lang="en-US" sz="3200" dirty="0"/>
          </a:p>
          <a:p>
            <a:pPr marL="457200" lvl="1" indent="0">
              <a:lnSpc>
                <a:spcPct val="80000"/>
              </a:lnSpc>
              <a:buNone/>
            </a:pPr>
            <a:endParaRPr lang="en-US" sz="3200" dirty="0" smtClean="0"/>
          </a:p>
          <a:p>
            <a:pPr>
              <a:lnSpc>
                <a:spcPct val="80000"/>
              </a:lnSpc>
            </a:pPr>
            <a:r>
              <a:rPr lang="en-US" sz="3200" dirty="0" smtClean="0"/>
              <a:t>Extraction </a:t>
            </a:r>
            <a:r>
              <a:rPr lang="en-US" sz="3200" dirty="0"/>
              <a:t>of neutral complex</a:t>
            </a:r>
          </a:p>
          <a:p>
            <a:pPr lvl="1">
              <a:lnSpc>
                <a:spcPct val="80000"/>
              </a:lnSpc>
            </a:pPr>
            <a:r>
              <a:rPr lang="en-US" sz="3200" dirty="0"/>
              <a:t>UO</a:t>
            </a:r>
            <a:r>
              <a:rPr lang="en-US" sz="3200" baseline="-25000" dirty="0"/>
              <a:t>2</a:t>
            </a:r>
            <a:r>
              <a:rPr lang="en-US" sz="3200" dirty="0"/>
              <a:t>(NO</a:t>
            </a:r>
            <a:r>
              <a:rPr lang="en-US" sz="3200" baseline="-25000" dirty="0"/>
              <a:t>3</a:t>
            </a:r>
            <a:r>
              <a:rPr lang="en-US" sz="3200" dirty="0"/>
              <a:t>)</a:t>
            </a:r>
            <a:r>
              <a:rPr lang="en-US" sz="3200" baseline="-25000" dirty="0"/>
              <a:t>2</a:t>
            </a:r>
            <a:r>
              <a:rPr lang="en-US" sz="3200" dirty="0"/>
              <a:t> forms with </a:t>
            </a:r>
            <a:r>
              <a:rPr lang="en-US" sz="3200" dirty="0" smtClean="0"/>
              <a:t>TBP (P=O functional group)</a:t>
            </a:r>
            <a:endParaRPr lang="en-US" sz="3200" dirty="0"/>
          </a:p>
          <a:p>
            <a:pPr lvl="2">
              <a:lnSpc>
                <a:spcPct val="80000"/>
              </a:lnSpc>
            </a:pPr>
            <a:r>
              <a:rPr lang="en-US" sz="3200" dirty="0"/>
              <a:t>Equilibrium shifts with nitrate, back extraction into aqueous at low nitric </a:t>
            </a:r>
            <a:r>
              <a:rPr lang="en-US" sz="3200" dirty="0" smtClean="0"/>
              <a:t>acid</a:t>
            </a:r>
          </a:p>
          <a:p>
            <a:pPr>
              <a:lnSpc>
                <a:spcPct val="80000"/>
              </a:lnSpc>
            </a:pPr>
            <a:r>
              <a:rPr lang="en-US" sz="3200" dirty="0" smtClean="0"/>
              <a:t>Other extractants include bifunctional ligands</a:t>
            </a:r>
          </a:p>
          <a:p>
            <a:pPr lvl="1">
              <a:lnSpc>
                <a:spcPct val="80000"/>
              </a:lnSpc>
            </a:pPr>
            <a:r>
              <a:rPr lang="en-US" sz="3200" dirty="0" smtClean="0"/>
              <a:t>Carbamoyl phosphate compounds</a:t>
            </a:r>
          </a:p>
          <a:p>
            <a:pPr lvl="2">
              <a:lnSpc>
                <a:spcPct val="80000"/>
              </a:lnSpc>
            </a:pPr>
            <a:r>
              <a:rPr lang="en-US" sz="3200" dirty="0" smtClean="0"/>
              <a:t>2 to 4 CMP per extracted molecule</a:t>
            </a:r>
          </a:p>
          <a:p>
            <a:pPr lvl="1">
              <a:lnSpc>
                <a:spcPct val="80000"/>
              </a:lnSpc>
            </a:pPr>
            <a:r>
              <a:rPr lang="en-US" sz="3200" dirty="0" smtClean="0"/>
              <a:t>Carbamoylphosphine oxide (CMPO)</a:t>
            </a:r>
          </a:p>
          <a:p>
            <a:pPr lvl="2">
              <a:lnSpc>
                <a:spcPct val="80000"/>
              </a:lnSpc>
            </a:pPr>
            <a:r>
              <a:rPr lang="en-US" sz="3200" dirty="0" smtClean="0"/>
              <a:t>2 CMPO for U and Pu, 3 for trivalents</a:t>
            </a:r>
          </a:p>
          <a:p>
            <a:pPr lvl="3">
              <a:lnSpc>
                <a:spcPct val="80000"/>
              </a:lnSpc>
            </a:pPr>
            <a:r>
              <a:rPr lang="en-US" sz="3200" dirty="0" smtClean="0"/>
              <a:t>Basis of TRUEX separation for Ln/An</a:t>
            </a:r>
          </a:p>
          <a:p>
            <a:pPr lvl="1">
              <a:lnSpc>
                <a:spcPct val="80000"/>
              </a:lnSpc>
            </a:pPr>
            <a:r>
              <a:rPr lang="en-US" sz="3200" dirty="0" err="1" smtClean="0"/>
              <a:t>Malonamide</a:t>
            </a:r>
            <a:r>
              <a:rPr lang="en-US" sz="3200" dirty="0" smtClean="0"/>
              <a:t> extracts can replace CMPO</a:t>
            </a:r>
          </a:p>
          <a:p>
            <a:pPr lvl="2">
              <a:lnSpc>
                <a:spcPct val="80000"/>
              </a:lnSpc>
            </a:pPr>
            <a:r>
              <a:rPr lang="en-US" sz="3200" dirty="0" smtClean="0"/>
              <a:t>CHON principle </a:t>
            </a:r>
          </a:p>
          <a:p>
            <a:pPr lvl="2">
              <a:lnSpc>
                <a:spcPct val="80000"/>
              </a:lnSpc>
            </a:pPr>
            <a:r>
              <a:rPr lang="en-US" sz="3200" dirty="0" smtClean="0"/>
              <a:t>DIAMEX process</a:t>
            </a:r>
            <a:endParaRPr lang="en-US" sz="3200" dirty="0"/>
          </a:p>
        </p:txBody>
      </p:sp>
      <p:graphicFrame>
        <p:nvGraphicFramePr>
          <p:cNvPr id="2314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2049812"/>
              </p:ext>
            </p:extLst>
          </p:nvPr>
        </p:nvGraphicFramePr>
        <p:xfrm>
          <a:off x="1600200" y="762000"/>
          <a:ext cx="329565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977" name="Equation" r:id="rId7" imgW="1625400" imgH="241200" progId="Equation.3">
                  <p:embed/>
                </p:oleObj>
              </mc:Choice>
              <mc:Fallback>
                <p:oleObj name="Equation" r:id="rId7" imgW="16254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762000"/>
                        <a:ext cx="3295650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4ED6A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1430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70572" y="5029200"/>
            <a:ext cx="2601953" cy="125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 bwMode="auto">
          <a:xfrm flipV="1">
            <a:off x="5715000" y="2133600"/>
            <a:ext cx="1435893" cy="143829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Rectangle 7"/>
          <p:cNvSpPr/>
          <p:nvPr/>
        </p:nvSpPr>
        <p:spPr>
          <a:xfrm>
            <a:off x="6602560" y="6266096"/>
            <a:ext cx="17379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Malonamide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 bwMode="auto">
          <a:xfrm>
            <a:off x="3810000" y="685800"/>
            <a:ext cx="1371600" cy="533400"/>
          </a:xfrm>
          <a:prstGeom prst="ellipse">
            <a:avLst/>
          </a:prstGeom>
          <a:noFill/>
          <a:ln w="38100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68254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  <p:extLst mod="1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algn="ctr"/>
            <a:r>
              <a:rPr lang="en-US" dirty="0"/>
              <a:t>Direct dissolution of U</a:t>
            </a:r>
            <a:r>
              <a:rPr lang="en-US" baseline="-25000" dirty="0"/>
              <a:t>3</a:t>
            </a:r>
            <a:r>
              <a:rPr lang="en-US" dirty="0"/>
              <a:t>O</a:t>
            </a:r>
            <a:r>
              <a:rPr lang="en-US" baseline="-25000" dirty="0"/>
              <a:t>8 </a:t>
            </a:r>
            <a:r>
              <a:rPr lang="en-US" dirty="0"/>
              <a:t> into </a:t>
            </a:r>
            <a:r>
              <a:rPr lang="en-US" dirty="0" smtClean="0"/>
              <a:t>ionic liquid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685800" y="4267200"/>
            <a:ext cx="3810000" cy="2590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Original dissolution conditions: </a:t>
            </a:r>
          </a:p>
          <a:p>
            <a:r>
              <a:rPr lang="en-US" dirty="0" smtClean="0"/>
              <a:t>45 mg U</a:t>
            </a:r>
            <a:r>
              <a:rPr lang="en-US" baseline="-25000" dirty="0" smtClean="0"/>
              <a:t>3</a:t>
            </a:r>
            <a:r>
              <a:rPr lang="en-US" dirty="0" smtClean="0"/>
              <a:t>O</a:t>
            </a:r>
            <a:r>
              <a:rPr lang="en-US" baseline="-25000" dirty="0" smtClean="0"/>
              <a:t>8</a:t>
            </a:r>
            <a:r>
              <a:rPr lang="en-US" dirty="0" smtClean="0"/>
              <a:t> with 3.27 M HTFSI in Me</a:t>
            </a:r>
            <a:r>
              <a:rPr lang="en-US" baseline="-25000" dirty="0" smtClean="0"/>
              <a:t>3</a:t>
            </a:r>
            <a:r>
              <a:rPr lang="en-US" dirty="0" smtClean="0"/>
              <a:t>NBuTFSI  Stirred for </a:t>
            </a:r>
            <a:r>
              <a:rPr lang="en-US" u="sng" dirty="0" smtClean="0"/>
              <a:t>weeks </a:t>
            </a:r>
            <a:r>
              <a:rPr lang="en-US" dirty="0" smtClean="0"/>
              <a:t>with no change</a:t>
            </a:r>
          </a:p>
          <a:p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724400" y="4191000"/>
            <a:ext cx="3810000" cy="23622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RESULT: dissolution of material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oxidizing gas used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en-US" dirty="0" smtClean="0"/>
              <a:t>, NO</a:t>
            </a:r>
            <a:r>
              <a:rPr lang="en-US" baseline="-25000" dirty="0" smtClean="0"/>
              <a:t>2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Addition of HTFSI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Promote formation of uranium-TFSI complex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43000"/>
            <a:ext cx="3733800" cy="2800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4400" y="1219200"/>
            <a:ext cx="3892804" cy="280035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4191000" y="28194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810000" y="2895600"/>
            <a:ext cx="1752600" cy="1200329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noFill/>
              </a:rPr>
              <a:t>Ozone </a:t>
            </a:r>
          </a:p>
          <a:p>
            <a:pPr algn="ctr"/>
            <a:r>
              <a:rPr lang="en-US" sz="1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noFill/>
              </a:rPr>
              <a:t>(From compressed air)</a:t>
            </a:r>
          </a:p>
          <a:p>
            <a:pPr algn="ctr"/>
            <a:r>
              <a:rPr lang="en-US" sz="1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noFill/>
              </a:rPr>
              <a:t>t = 24 hrs</a:t>
            </a:r>
            <a:endParaRPr lang="en-US" sz="1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08337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53218"/>
            <a:ext cx="8763000" cy="1143000"/>
          </a:xfrm>
        </p:spPr>
        <p:txBody>
          <a:bodyPr anchor="ctr">
            <a:normAutofit/>
          </a:bodyPr>
          <a:lstStyle/>
          <a:p>
            <a:pPr algn="ctr"/>
            <a:r>
              <a:rPr lang="en-US" dirty="0" smtClean="0"/>
              <a:t>Direct dissolution of U</a:t>
            </a:r>
            <a:r>
              <a:rPr lang="en-US" baseline="-25000" dirty="0" smtClean="0"/>
              <a:t>3</a:t>
            </a:r>
            <a:r>
              <a:rPr lang="en-US" dirty="0" smtClean="0"/>
              <a:t>O</a:t>
            </a:r>
            <a:r>
              <a:rPr lang="en-US" baseline="-25000" dirty="0" smtClean="0"/>
              <a:t>8 </a:t>
            </a:r>
            <a:r>
              <a:rPr lang="en-US" dirty="0" smtClean="0"/>
              <a:t> into RTIL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473368"/>
            <a:ext cx="86106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Proposed dissolution mechanism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pPr algn="ctr"/>
            <a:r>
              <a:rPr lang="en-US" sz="2400" dirty="0" smtClean="0"/>
              <a:t>U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8</a:t>
            </a:r>
            <a:r>
              <a:rPr lang="en-US" sz="2400" dirty="0" smtClean="0"/>
              <a:t> + 6 HTFSI + 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                  3 UO</a:t>
            </a:r>
            <a:r>
              <a:rPr lang="en-US" sz="2400" baseline="-25000" dirty="0" smtClean="0"/>
              <a:t>2</a:t>
            </a:r>
            <a:r>
              <a:rPr lang="en-US" sz="2400" baseline="30000" dirty="0" smtClean="0"/>
              <a:t>2+ </a:t>
            </a:r>
            <a:r>
              <a:rPr lang="en-US" sz="2400" dirty="0" smtClean="0"/>
              <a:t>+ 6 TFSI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 + 3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 + O</a:t>
            </a:r>
            <a:r>
              <a:rPr lang="en-US" sz="2400" baseline="-25000" dirty="0" smtClean="0"/>
              <a:t>2</a:t>
            </a:r>
            <a:endParaRPr lang="en-US" sz="2400" dirty="0" smtClean="0"/>
          </a:p>
          <a:p>
            <a:endParaRPr lang="en-US" dirty="0"/>
          </a:p>
          <a:p>
            <a:endParaRPr lang="en-US" dirty="0" smtClean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565814" y="2303410"/>
            <a:ext cx="8001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3565814" y="2453663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562600" y="2895600"/>
            <a:ext cx="3276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Supporting EXAFS data of the original dissolution solution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confirmed presence of UO</a:t>
            </a:r>
            <a:r>
              <a:rPr lang="en-US" sz="2400" baseline="-25000" dirty="0" smtClean="0"/>
              <a:t>2</a:t>
            </a:r>
            <a:r>
              <a:rPr lang="en-US" sz="2400" baseline="30000" dirty="0" smtClean="0"/>
              <a:t>2+</a:t>
            </a:r>
            <a:r>
              <a:rPr lang="en-US" sz="2400" dirty="0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coordinated with five to six equatorial oxygens. </a:t>
            </a:r>
          </a:p>
          <a:p>
            <a:pPr lvl="1"/>
            <a:r>
              <a:rPr lang="en-US" dirty="0" smtClean="0"/>
              <a:t> </a:t>
            </a:r>
          </a:p>
        </p:txBody>
      </p:sp>
      <p:grpSp>
        <p:nvGrpSpPr>
          <p:cNvPr id="7" name="Group 8"/>
          <p:cNvGrpSpPr/>
          <p:nvPr/>
        </p:nvGrpSpPr>
        <p:grpSpPr>
          <a:xfrm>
            <a:off x="304800" y="2667000"/>
            <a:ext cx="5144819" cy="3810000"/>
            <a:chOff x="13565798" y="8763000"/>
            <a:chExt cx="8039779" cy="4572000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65798" y="8763000"/>
              <a:ext cx="8039779" cy="4572000"/>
            </a:xfrm>
            <a:prstGeom prst="rect">
              <a:avLst/>
            </a:prstGeom>
            <a:solidFill>
              <a:schemeClr val="bg1"/>
            </a:solidFill>
            <a:ln w="38100" cap="sq">
              <a:solidFill>
                <a:srgbClr val="000000"/>
              </a:solidFill>
              <a:prstDash val="solid"/>
              <a:miter lim="800000"/>
            </a:ln>
            <a:effectLst/>
          </p:spPr>
        </p:pic>
        <p:sp>
          <p:nvSpPr>
            <p:cNvPr id="11" name="TextBox 10"/>
            <p:cNvSpPr txBox="1"/>
            <p:nvPr/>
          </p:nvSpPr>
          <p:spPr>
            <a:xfrm>
              <a:off x="15845136" y="9034046"/>
              <a:ext cx="2346146" cy="406265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2 O @ 1.75 Å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231332" y="10210800"/>
              <a:ext cx="2692944" cy="406265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6 ± 1 O @ 2.38 Å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6899962" y="11963400"/>
              <a:ext cx="4450266" cy="369332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U --- O multi scattering @ 3.56 Å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325194" y="2895600"/>
            <a:ext cx="503606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92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399" y="9525"/>
            <a:ext cx="8839201" cy="762000"/>
          </a:xfrm>
        </p:spPr>
        <p:txBody>
          <a:bodyPr/>
          <a:lstStyle/>
          <a:p>
            <a:r>
              <a:rPr lang="en-US" dirty="0" smtClean="0"/>
              <a:t>RDCH 702:  Lecture 9  Separations Part 3</a:t>
            </a:r>
            <a:endParaRPr lang="en-US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4495800" cy="55626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en-US" sz="2400" dirty="0" smtClean="0"/>
              <a:t>Separation methods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Solvent extraction</a:t>
            </a:r>
          </a:p>
          <a:p>
            <a:pPr lvl="2">
              <a:lnSpc>
                <a:spcPct val="80000"/>
              </a:lnSpc>
            </a:pPr>
            <a:r>
              <a:rPr lang="en-US" sz="2400" dirty="0" smtClean="0"/>
              <a:t>PUREX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Ion exchange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Volatility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Electrochemistry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Specific actinide separations</a:t>
            </a:r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Basic concept of separations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Oxidation state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Ionic radius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Development of advanced separations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Trivalent actinides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Necessary for fuel cycle due to formation of mixtures due to fission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Actinides </a:t>
            </a:r>
          </a:p>
          <a:p>
            <a:pPr lvl="2">
              <a:lnSpc>
                <a:spcPct val="80000"/>
              </a:lnSpc>
            </a:pPr>
            <a:r>
              <a:rPr lang="en-US" sz="2400" dirty="0" err="1" smtClean="0"/>
              <a:t>Transuranics</a:t>
            </a:r>
            <a:endParaRPr lang="en-US" sz="2400" dirty="0" smtClean="0"/>
          </a:p>
          <a:p>
            <a:pPr lvl="1">
              <a:lnSpc>
                <a:spcPct val="80000"/>
              </a:lnSpc>
            </a:pPr>
            <a:r>
              <a:rPr lang="en-US" sz="2400" dirty="0" smtClean="0"/>
              <a:t>Fission products</a:t>
            </a:r>
          </a:p>
          <a:p>
            <a:pPr lvl="2">
              <a:lnSpc>
                <a:spcPct val="80000"/>
              </a:lnSpc>
            </a:pPr>
            <a:r>
              <a:rPr lang="en-US" sz="2400" dirty="0" smtClean="0"/>
              <a:t>Se (Z=34) to </a:t>
            </a:r>
            <a:r>
              <a:rPr lang="en-US" sz="2400" dirty="0" err="1" smtClean="0"/>
              <a:t>Dy</a:t>
            </a:r>
            <a:r>
              <a:rPr lang="en-US" sz="2400" dirty="0" smtClean="0"/>
              <a:t> (Z=66)</a:t>
            </a:r>
            <a:endParaRPr lang="en-US" sz="2400" dirty="0"/>
          </a:p>
        </p:txBody>
      </p:sp>
      <p:pic>
        <p:nvPicPr>
          <p:cNvPr id="5" name="Picture 16" descr="https://upload.wikimedia.org/wikipedia/commons/f/fe/Tributyl-phosphate-2D-skeleta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212336"/>
            <a:ext cx="340040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83214" y="5819775"/>
            <a:ext cx="3350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Tributyl</a:t>
            </a:r>
            <a:r>
              <a:rPr lang="en-US" dirty="0" smtClean="0"/>
              <a:t> phosphate (TBP)</a:t>
            </a:r>
            <a:endParaRPr lang="en-US" dirty="0"/>
          </a:p>
        </p:txBody>
      </p:sp>
      <p:pic>
        <p:nvPicPr>
          <p:cNvPr id="7" name="Picture 3" descr="200px-Extracteduraniumcomple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42805" y="1066800"/>
            <a:ext cx="2431800" cy="308838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 bwMode="auto">
          <a:xfrm>
            <a:off x="285750" y="2354389"/>
            <a:ext cx="3810000" cy="312611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737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  <p:extLst mod="1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399" y="9525"/>
            <a:ext cx="8839201" cy="762000"/>
          </a:xfrm>
        </p:spPr>
        <p:txBody>
          <a:bodyPr/>
          <a:lstStyle/>
          <a:p>
            <a:r>
              <a:rPr lang="en-US" dirty="0" smtClean="0"/>
              <a:t>RDCH 702:  Lecture 9  Separations Part 4</a:t>
            </a:r>
            <a:endParaRPr lang="en-US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4495800" cy="55626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en-US" sz="2400" dirty="0" smtClean="0"/>
              <a:t>Separation methods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Solvent extraction</a:t>
            </a:r>
          </a:p>
          <a:p>
            <a:pPr lvl="2">
              <a:lnSpc>
                <a:spcPct val="80000"/>
              </a:lnSpc>
            </a:pPr>
            <a:r>
              <a:rPr lang="en-US" sz="2400" dirty="0" smtClean="0"/>
              <a:t>PUREX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Ion exchange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Volatility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Electrochemistry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Specific actinide separations</a:t>
            </a:r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Basic concept of separations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Oxidation state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Ionic radius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Development of advanced separations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Trivalent actinides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Necessary for fuel cycle due to formation of mixtures due to fission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Actinides </a:t>
            </a:r>
          </a:p>
          <a:p>
            <a:pPr lvl="2">
              <a:lnSpc>
                <a:spcPct val="80000"/>
              </a:lnSpc>
            </a:pPr>
            <a:r>
              <a:rPr lang="en-US" sz="2400" dirty="0" err="1" smtClean="0"/>
              <a:t>Transuranics</a:t>
            </a:r>
            <a:endParaRPr lang="en-US" sz="2400" dirty="0" smtClean="0"/>
          </a:p>
          <a:p>
            <a:pPr lvl="1">
              <a:lnSpc>
                <a:spcPct val="80000"/>
              </a:lnSpc>
            </a:pPr>
            <a:r>
              <a:rPr lang="en-US" sz="2400" dirty="0" smtClean="0"/>
              <a:t>Fission products</a:t>
            </a:r>
          </a:p>
          <a:p>
            <a:pPr lvl="2">
              <a:lnSpc>
                <a:spcPct val="80000"/>
              </a:lnSpc>
            </a:pPr>
            <a:r>
              <a:rPr lang="en-US" sz="2400" dirty="0" smtClean="0"/>
              <a:t>Se (Z=34) to </a:t>
            </a:r>
            <a:r>
              <a:rPr lang="en-US" sz="2400" dirty="0" err="1" smtClean="0"/>
              <a:t>Dy</a:t>
            </a:r>
            <a:r>
              <a:rPr lang="en-US" sz="2400" dirty="0" smtClean="0"/>
              <a:t> (Z=66)</a:t>
            </a:r>
            <a:endParaRPr lang="en-US" sz="2400" dirty="0"/>
          </a:p>
        </p:txBody>
      </p:sp>
      <p:pic>
        <p:nvPicPr>
          <p:cNvPr id="5" name="Picture 16" descr="https://upload.wikimedia.org/wikipedia/commons/f/fe/Tributyl-phosphate-2D-skeleta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212336"/>
            <a:ext cx="340040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83214" y="5819775"/>
            <a:ext cx="3350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Tributyl</a:t>
            </a:r>
            <a:r>
              <a:rPr lang="en-US" dirty="0" smtClean="0"/>
              <a:t> phosphate (TBP)</a:t>
            </a:r>
            <a:endParaRPr lang="en-US" dirty="0"/>
          </a:p>
        </p:txBody>
      </p:sp>
      <p:pic>
        <p:nvPicPr>
          <p:cNvPr id="7" name="Picture 3" descr="200px-Extracteduraniumcomple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42805" y="1066800"/>
            <a:ext cx="2431800" cy="308838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 bwMode="auto">
          <a:xfrm>
            <a:off x="381000" y="2657475"/>
            <a:ext cx="3810000" cy="312611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797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  <p:extLst mod="1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 separations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486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 smtClean="0"/>
              <a:t>1855 MT Pu produced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Current rate of 70-75 MT/years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225 MT for fuel cycle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260 MT for weapons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Large scale separations based on manipulation of Pu oxidation state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Aqueous (PUREX)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Non-aqueous (Pyroprocessing)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Precipitation methods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Basis of bismuth phosphate separation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/>
              <a:t>Precipitation of BiPO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 in acid carries tri- and tetravalent actinides</a:t>
            </a:r>
          </a:p>
          <a:p>
            <a:pPr lvl="3">
              <a:lnSpc>
                <a:spcPct val="80000"/>
              </a:lnSpc>
            </a:pPr>
            <a:r>
              <a:rPr lang="en-US" sz="2000" dirty="0" smtClean="0"/>
              <a:t>Bismuth nitrate and phosphoric acid</a:t>
            </a:r>
          </a:p>
          <a:p>
            <a:pPr lvl="3">
              <a:lnSpc>
                <a:spcPct val="80000"/>
              </a:lnSpc>
            </a:pPr>
            <a:r>
              <a:rPr lang="en-US" sz="2000" dirty="0" smtClean="0"/>
              <a:t>Separation of solid, then oxidation to Pu(VI)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/>
              <a:t>Sulfuric acid forms solution U sulfate, preventing precipitation 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Used after initial purification methods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LaF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 for precipitation of trivalent and tetravalent actinides</a:t>
            </a:r>
          </a:p>
        </p:txBody>
      </p:sp>
    </p:spTree>
    <p:extLst>
      <p:ext uri="{BB962C8B-B14F-4D97-AF65-F5344CB8AC3E}">
        <p14:creationId xmlns:p14="http://schemas.microsoft.com/office/powerpoint/2010/main" val="124728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" y="-19050"/>
            <a:ext cx="4533900" cy="533400"/>
          </a:xfrm>
        </p:spPr>
        <p:txBody>
          <a:bodyPr/>
          <a:lstStyle/>
          <a:p>
            <a:r>
              <a:rPr lang="en-US" dirty="0" smtClean="0"/>
              <a:t>Pu separations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593" y="595183"/>
            <a:ext cx="6705600" cy="3406116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80000"/>
              </a:lnSpc>
            </a:pPr>
            <a:r>
              <a:rPr lang="en-US" sz="3700" dirty="0" smtClean="0"/>
              <a:t>Solvent extraction</a:t>
            </a:r>
          </a:p>
          <a:p>
            <a:pPr lvl="1">
              <a:lnSpc>
                <a:spcPct val="80000"/>
              </a:lnSpc>
            </a:pPr>
            <a:r>
              <a:rPr lang="en-US" sz="3700" dirty="0" smtClean="0"/>
              <a:t>TBP extraction, PUREX process</a:t>
            </a:r>
          </a:p>
          <a:p>
            <a:pPr lvl="2">
              <a:lnSpc>
                <a:spcPct val="80000"/>
              </a:lnSpc>
            </a:pPr>
            <a:r>
              <a:rPr lang="en-US" sz="3700" dirty="0" smtClean="0"/>
              <a:t>Some interest in 3</a:t>
            </a:r>
            <a:r>
              <a:rPr lang="en-US" sz="3700" baseline="30000" dirty="0" smtClean="0"/>
              <a:t>rd</a:t>
            </a:r>
            <a:r>
              <a:rPr lang="en-US" sz="3700" dirty="0" smtClean="0"/>
              <a:t> phase formation</a:t>
            </a:r>
          </a:p>
          <a:p>
            <a:pPr>
              <a:lnSpc>
                <a:spcPct val="80000"/>
              </a:lnSpc>
            </a:pPr>
            <a:r>
              <a:rPr lang="en-US" sz="3700" dirty="0" smtClean="0"/>
              <a:t>Extraction chromatography</a:t>
            </a:r>
          </a:p>
          <a:p>
            <a:pPr lvl="1">
              <a:lnSpc>
                <a:spcPct val="80000"/>
              </a:lnSpc>
            </a:pPr>
            <a:r>
              <a:rPr lang="en-US" sz="3700" dirty="0" smtClean="0"/>
              <a:t>Extractant on solid support</a:t>
            </a:r>
          </a:p>
          <a:p>
            <a:pPr>
              <a:lnSpc>
                <a:spcPct val="80000"/>
              </a:lnSpc>
            </a:pPr>
            <a:r>
              <a:rPr lang="en-US" sz="3700" dirty="0" smtClean="0"/>
              <a:t>Ion-exchange </a:t>
            </a:r>
          </a:p>
          <a:p>
            <a:pPr lvl="1">
              <a:lnSpc>
                <a:spcPct val="80000"/>
              </a:lnSpc>
            </a:pPr>
            <a:r>
              <a:rPr lang="en-US" sz="3700" dirty="0" smtClean="0"/>
              <a:t>Both cation and anion exchange</a:t>
            </a:r>
          </a:p>
          <a:p>
            <a:pPr lvl="2">
              <a:lnSpc>
                <a:spcPct val="80000"/>
              </a:lnSpc>
            </a:pPr>
            <a:r>
              <a:rPr lang="en-US" sz="3700" dirty="0" smtClean="0"/>
              <a:t>Anion exchange based on formation of appropriate species in acidic solution</a:t>
            </a:r>
          </a:p>
          <a:p>
            <a:pPr lvl="2">
              <a:lnSpc>
                <a:spcPct val="80000"/>
              </a:lnSpc>
            </a:pPr>
            <a:r>
              <a:rPr lang="en-US" sz="3700" dirty="0" smtClean="0"/>
              <a:t>Change of solution impact sorption to column</a:t>
            </a:r>
          </a:p>
          <a:p>
            <a:pPr>
              <a:lnSpc>
                <a:spcPct val="80000"/>
              </a:lnSpc>
            </a:pPr>
            <a:r>
              <a:rPr lang="en-US" sz="3700" dirty="0" smtClean="0"/>
              <a:t>Pu separation</a:t>
            </a:r>
          </a:p>
          <a:p>
            <a:pPr lvl="1">
              <a:lnSpc>
                <a:spcPct val="80000"/>
              </a:lnSpc>
            </a:pPr>
            <a:r>
              <a:rPr lang="en-US" sz="3700" dirty="0" smtClean="0"/>
              <a:t>Sorb Pu(IV,VI) in 6 M acid, reduce to Pu(III)</a:t>
            </a:r>
          </a:p>
          <a:p>
            <a:pPr>
              <a:lnSpc>
                <a:spcPct val="90000"/>
              </a:lnSpc>
            </a:pPr>
            <a:r>
              <a:rPr lang="en-US" sz="3700" dirty="0"/>
              <a:t>General cation exchange trends for Pu</a:t>
            </a:r>
          </a:p>
          <a:p>
            <a:pPr lvl="1">
              <a:lnSpc>
                <a:spcPct val="90000"/>
              </a:lnSpc>
            </a:pPr>
            <a:r>
              <a:rPr lang="en-US" sz="3700" dirty="0"/>
              <a:t> HNO</a:t>
            </a:r>
            <a:r>
              <a:rPr lang="en-US" sz="3700" baseline="-25000" dirty="0"/>
              <a:t>3</a:t>
            </a:r>
            <a:r>
              <a:rPr lang="en-US" sz="3700" dirty="0"/>
              <a:t>, H</a:t>
            </a:r>
            <a:r>
              <a:rPr lang="en-US" sz="3700" baseline="-25000" dirty="0"/>
              <a:t>2</a:t>
            </a:r>
            <a:r>
              <a:rPr lang="en-US" sz="3700" dirty="0"/>
              <a:t>SO</a:t>
            </a:r>
            <a:r>
              <a:rPr lang="en-US" sz="3700" baseline="-25000" dirty="0"/>
              <a:t>4</a:t>
            </a:r>
            <a:r>
              <a:rPr lang="en-US" sz="3700" dirty="0"/>
              <a:t>, and HClO</a:t>
            </a:r>
            <a:r>
              <a:rPr lang="en-US" sz="3700" baseline="-25000" dirty="0"/>
              <a:t>4</a:t>
            </a:r>
            <a:r>
              <a:rPr lang="en-US" sz="3700" dirty="0"/>
              <a:t> show stronger influence than  HCl</a:t>
            </a:r>
          </a:p>
          <a:p>
            <a:pPr lvl="1">
              <a:lnSpc>
                <a:spcPct val="90000"/>
              </a:lnSpc>
            </a:pPr>
            <a:r>
              <a:rPr lang="en-US" sz="3700" dirty="0"/>
              <a:t>Strong increase in distribution coefficient in HClO</a:t>
            </a:r>
            <a:r>
              <a:rPr lang="en-US" sz="3700" baseline="-25000" dirty="0"/>
              <a:t>4</a:t>
            </a:r>
            <a:r>
              <a:rPr lang="en-US" sz="3700" dirty="0"/>
              <a:t> at high acidities exhibited for Pu(III) and Pu(VI)</a:t>
            </a:r>
          </a:p>
          <a:p>
            <a:pPr>
              <a:lnSpc>
                <a:spcPct val="90000"/>
              </a:lnSpc>
            </a:pPr>
            <a:r>
              <a:rPr lang="en-US" sz="3700" dirty="0"/>
              <a:t>Anion exchanges in high acid, formation of charged species</a:t>
            </a:r>
          </a:p>
          <a:p>
            <a:pPr lvl="1">
              <a:lnSpc>
                <a:spcPct val="80000"/>
              </a:lnSpc>
            </a:pPr>
            <a:endParaRPr lang="en-US" sz="1600" dirty="0" smtClean="0"/>
          </a:p>
        </p:txBody>
      </p:sp>
      <p:pic>
        <p:nvPicPr>
          <p:cNvPr id="1638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492732" y="28575"/>
            <a:ext cx="4651268" cy="1666875"/>
          </a:xfrm>
          <a:noFill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87208" y="4001299"/>
            <a:ext cx="5638800" cy="26468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3863316"/>
            <a:ext cx="3228993" cy="2784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 bwMode="auto">
          <a:xfrm>
            <a:off x="2085975" y="3939516"/>
            <a:ext cx="304800" cy="304800"/>
          </a:xfrm>
          <a:prstGeom prst="ellips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828800" y="4953000"/>
            <a:ext cx="304800" cy="304800"/>
          </a:xfrm>
          <a:prstGeom prst="ellips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967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8" grpId="0" animBg="1"/>
      <p:bldP spid="8" grpId="1" animBg="1"/>
    </p:bldLst>
  </p:timing>
  <p:extLst mod="1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 separations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Halide volatility (PuF</a:t>
            </a:r>
            <a:r>
              <a:rPr lang="en-US" sz="2400" baseline="-25000" dirty="0" smtClean="0"/>
              <a:t>6</a:t>
            </a:r>
            <a:r>
              <a:rPr lang="en-US" sz="2400" dirty="0" smtClean="0"/>
              <a:t>, PuCl</a:t>
            </a:r>
            <a:r>
              <a:rPr lang="en-US" sz="2400" baseline="-25000" dirty="0" smtClean="0"/>
              <a:t>6</a:t>
            </a:r>
            <a:r>
              <a:rPr lang="en-US" sz="2400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PuO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in fluidized bed reactor with fluorine at 400° C</a:t>
            </a:r>
          </a:p>
          <a:p>
            <a:pPr lvl="2">
              <a:lnSpc>
                <a:spcPct val="90000"/>
              </a:lnSpc>
            </a:pPr>
            <a:r>
              <a:rPr lang="en-US" sz="2400" dirty="0" smtClean="0"/>
              <a:t>Can substitute NH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HF</a:t>
            </a:r>
            <a:r>
              <a:rPr lang="en-US" sz="2400" baseline="-25000" dirty="0" smtClean="0"/>
              <a:t>2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for some fluorination</a:t>
            </a:r>
          </a:p>
          <a:p>
            <a:pPr lvl="2">
              <a:lnSpc>
                <a:spcPct val="90000"/>
              </a:lnSpc>
            </a:pPr>
            <a:r>
              <a:rPr lang="en-US" sz="2400" dirty="0" smtClean="0"/>
              <a:t> Also use of 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F</a:t>
            </a:r>
            <a:r>
              <a:rPr lang="en-US" sz="2400" baseline="-25000" dirty="0" smtClean="0"/>
              <a:t>2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 PuF</a:t>
            </a:r>
            <a:r>
              <a:rPr lang="en-US" sz="2400" baseline="-25000" dirty="0" smtClean="0"/>
              <a:t>6</a:t>
            </a:r>
            <a:r>
              <a:rPr lang="en-US" sz="2400" dirty="0" smtClean="0"/>
              <a:t> decomposes to PuF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 and F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in a thermal decomposition column 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Supercritical fluid extraction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Most research with CO</a:t>
            </a:r>
            <a:r>
              <a:rPr lang="en-US" sz="2400" baseline="-25000" dirty="0" smtClean="0"/>
              <a:t>2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Use complexants dissolved in SCF</a:t>
            </a:r>
          </a:p>
          <a:p>
            <a:pPr lvl="2">
              <a:lnSpc>
                <a:spcPct val="90000"/>
              </a:lnSpc>
            </a:pPr>
            <a:r>
              <a:rPr lang="en-US" sz="2400" dirty="0" smtClean="0"/>
              <a:t>TBP</a:t>
            </a:r>
            <a:r>
              <a:rPr lang="en-US" sz="2400" baseline="30000" dirty="0" smtClean="0"/>
              <a:t>.</a:t>
            </a:r>
            <a:r>
              <a:rPr lang="en-US" sz="2400" dirty="0" smtClean="0"/>
              <a:t>HNO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, TTA for extraction from soil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Change of pressure to achieve separations</a:t>
            </a:r>
          </a:p>
        </p:txBody>
      </p:sp>
    </p:spTree>
    <p:extLst>
      <p:ext uri="{BB962C8B-B14F-4D97-AF65-F5344CB8AC3E}">
        <p14:creationId xmlns:p14="http://schemas.microsoft.com/office/powerpoint/2010/main" val="116043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 separations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990600"/>
            <a:ext cx="81534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Alkaline solutions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Need strong ligands that can compete with hydroxide to form different species</a:t>
            </a:r>
          </a:p>
          <a:p>
            <a:pPr lvl="2">
              <a:lnSpc>
                <a:spcPct val="90000"/>
              </a:lnSpc>
            </a:pPr>
            <a:r>
              <a:rPr lang="en-US" sz="2400" dirty="0" smtClean="0"/>
              <a:t>F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, CO</a:t>
            </a:r>
            <a:r>
              <a:rPr lang="en-US" sz="2400" baseline="-25000" dirty="0" smtClean="0"/>
              <a:t>3</a:t>
            </a:r>
            <a:r>
              <a:rPr lang="en-US" sz="2400" baseline="30000" dirty="0" smtClean="0"/>
              <a:t>2-</a:t>
            </a:r>
            <a:r>
              <a:rPr lang="en-US" sz="2400" dirty="0" smtClean="0"/>
              <a:t>,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2</a:t>
            </a:r>
            <a:endParaRPr lang="en-US" sz="2400" dirty="0" smtClean="0"/>
          </a:p>
          <a:p>
            <a:pPr lvl="3">
              <a:lnSpc>
                <a:spcPct val="90000"/>
              </a:lnSpc>
            </a:pPr>
            <a:r>
              <a:rPr lang="en-US" sz="2400" dirty="0" smtClean="0"/>
              <a:t>High solubility, based on oxidation state</a:t>
            </a:r>
          </a:p>
          <a:p>
            <a:pPr lvl="3">
              <a:lnSpc>
                <a:spcPct val="90000"/>
              </a:lnSpc>
            </a:pPr>
            <a:r>
              <a:rPr lang="en-US" sz="2400" dirty="0" smtClean="0"/>
              <a:t>Stabilize Pu(VII)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Room temperature ionic liquids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Quaternary ammonium with anions</a:t>
            </a:r>
          </a:p>
          <a:p>
            <a:pPr lvl="2">
              <a:lnSpc>
                <a:spcPct val="90000"/>
              </a:lnSpc>
            </a:pPr>
            <a:r>
              <a:rPr lang="en-US" sz="2400" dirty="0" smtClean="0"/>
              <a:t>AlCl</a:t>
            </a:r>
            <a:r>
              <a:rPr lang="en-US" sz="2400" baseline="-25000" dirty="0" smtClean="0"/>
              <a:t>4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, PF</a:t>
            </a:r>
            <a:r>
              <a:rPr lang="en-US" sz="2400" baseline="-25000" dirty="0" smtClean="0"/>
              <a:t>6</a:t>
            </a:r>
            <a:r>
              <a:rPr lang="en-US" sz="2400" baseline="30000" dirty="0" smtClean="0"/>
              <a:t>-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Liquid-liquid extraction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Electrochemical disposition</a:t>
            </a:r>
          </a:p>
        </p:txBody>
      </p:sp>
      <p:pic>
        <p:nvPicPr>
          <p:cNvPr id="1177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5486400"/>
            <a:ext cx="1295400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5486400"/>
            <a:ext cx="1371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5365750"/>
            <a:ext cx="2895600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705600" y="4419600"/>
            <a:ext cx="1617663" cy="814388"/>
            <a:chOff x="4729" y="2784"/>
            <a:chExt cx="1019" cy="513"/>
          </a:xfrm>
        </p:grpSpPr>
        <p:sp>
          <p:nvSpPr>
            <p:cNvPr id="117768" name="Rectangle 8"/>
            <p:cNvSpPr>
              <a:spLocks noChangeArrowheads="1"/>
            </p:cNvSpPr>
            <p:nvPr/>
          </p:nvSpPr>
          <p:spPr bwMode="auto">
            <a:xfrm>
              <a:off x="5211" y="2924"/>
              <a:ext cx="6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 dirty="0">
                  <a:solidFill>
                    <a:srgbClr val="000000"/>
                  </a:solidFill>
                  <a:latin typeface="Helvetica" pitchFamily="34" charset="0"/>
                </a:rPr>
                <a:t>N</a:t>
              </a:r>
              <a:endParaRPr lang="en-US" sz="1600" dirty="0">
                <a:latin typeface="Comic Sans MS" pitchFamily="66" charset="0"/>
              </a:endParaRPr>
            </a:p>
          </p:txBody>
        </p:sp>
        <p:sp>
          <p:nvSpPr>
            <p:cNvPr id="117769" name="Rectangle 9"/>
            <p:cNvSpPr>
              <a:spLocks noChangeArrowheads="1"/>
            </p:cNvSpPr>
            <p:nvPr/>
          </p:nvSpPr>
          <p:spPr bwMode="auto">
            <a:xfrm>
              <a:off x="5004" y="3030"/>
              <a:ext cx="6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 dirty="0">
                  <a:solidFill>
                    <a:srgbClr val="000000"/>
                  </a:solidFill>
                  <a:latin typeface="Helvetica" pitchFamily="34" charset="0"/>
                </a:rPr>
                <a:t>S</a:t>
              </a:r>
              <a:endParaRPr lang="en-US" sz="1600" dirty="0">
                <a:latin typeface="Comic Sans MS" pitchFamily="66" charset="0"/>
              </a:endParaRPr>
            </a:p>
          </p:txBody>
        </p:sp>
        <p:sp>
          <p:nvSpPr>
            <p:cNvPr id="117770" name="Rectangle 10"/>
            <p:cNvSpPr>
              <a:spLocks noChangeArrowheads="1"/>
            </p:cNvSpPr>
            <p:nvPr/>
          </p:nvSpPr>
          <p:spPr bwMode="auto">
            <a:xfrm>
              <a:off x="5427" y="3028"/>
              <a:ext cx="6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 dirty="0">
                  <a:solidFill>
                    <a:srgbClr val="000000"/>
                  </a:solidFill>
                  <a:latin typeface="Helvetica" pitchFamily="34" charset="0"/>
                </a:rPr>
                <a:t>S</a:t>
              </a:r>
              <a:endParaRPr lang="en-US" sz="1600" dirty="0">
                <a:latin typeface="Comic Sans MS" pitchFamily="66" charset="0"/>
              </a:endParaRPr>
            </a:p>
          </p:txBody>
        </p:sp>
        <p:sp>
          <p:nvSpPr>
            <p:cNvPr id="117771" name="Line 11"/>
            <p:cNvSpPr>
              <a:spLocks noChangeShapeType="1"/>
            </p:cNvSpPr>
            <p:nvPr/>
          </p:nvSpPr>
          <p:spPr bwMode="auto">
            <a:xfrm flipV="1">
              <a:off x="5075" y="2997"/>
              <a:ext cx="123" cy="6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7772" name="Freeform 12"/>
            <p:cNvSpPr>
              <a:spLocks/>
            </p:cNvSpPr>
            <p:nvPr/>
          </p:nvSpPr>
          <p:spPr bwMode="auto">
            <a:xfrm>
              <a:off x="5072" y="2993"/>
              <a:ext cx="128" cy="70"/>
            </a:xfrm>
            <a:custGeom>
              <a:avLst/>
              <a:gdLst>
                <a:gd name="T0" fmla="*/ 6 w 258"/>
                <a:gd name="T1" fmla="*/ 140 h 140"/>
                <a:gd name="T2" fmla="*/ 0 w 258"/>
                <a:gd name="T3" fmla="*/ 127 h 140"/>
                <a:gd name="T4" fmla="*/ 252 w 258"/>
                <a:gd name="T5" fmla="*/ 0 h 140"/>
                <a:gd name="T6" fmla="*/ 258 w 258"/>
                <a:gd name="T7" fmla="*/ 14 h 140"/>
                <a:gd name="T8" fmla="*/ 6 w 258"/>
                <a:gd name="T9" fmla="*/ 140 h 1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40"/>
                <a:gd name="T17" fmla="*/ 258 w 258"/>
                <a:gd name="T18" fmla="*/ 140 h 1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40">
                  <a:moveTo>
                    <a:pt x="6" y="140"/>
                  </a:moveTo>
                  <a:lnTo>
                    <a:pt x="0" y="127"/>
                  </a:lnTo>
                  <a:lnTo>
                    <a:pt x="252" y="0"/>
                  </a:lnTo>
                  <a:lnTo>
                    <a:pt x="258" y="14"/>
                  </a:lnTo>
                  <a:lnTo>
                    <a:pt x="6" y="1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7773" name="Line 13"/>
            <p:cNvSpPr>
              <a:spLocks noChangeShapeType="1"/>
            </p:cNvSpPr>
            <p:nvPr/>
          </p:nvSpPr>
          <p:spPr bwMode="auto">
            <a:xfrm flipH="1" flipV="1">
              <a:off x="5294" y="2995"/>
              <a:ext cx="123" cy="6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7774" name="Freeform 14"/>
            <p:cNvSpPr>
              <a:spLocks/>
            </p:cNvSpPr>
            <p:nvPr/>
          </p:nvSpPr>
          <p:spPr bwMode="auto">
            <a:xfrm>
              <a:off x="5291" y="2992"/>
              <a:ext cx="129" cy="68"/>
            </a:xfrm>
            <a:custGeom>
              <a:avLst/>
              <a:gdLst>
                <a:gd name="T0" fmla="*/ 259 w 259"/>
                <a:gd name="T1" fmla="*/ 125 h 137"/>
                <a:gd name="T2" fmla="*/ 254 w 259"/>
                <a:gd name="T3" fmla="*/ 137 h 137"/>
                <a:gd name="T4" fmla="*/ 0 w 259"/>
                <a:gd name="T5" fmla="*/ 14 h 137"/>
                <a:gd name="T6" fmla="*/ 6 w 259"/>
                <a:gd name="T7" fmla="*/ 0 h 137"/>
                <a:gd name="T8" fmla="*/ 259 w 259"/>
                <a:gd name="T9" fmla="*/ 125 h 1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9"/>
                <a:gd name="T16" fmla="*/ 0 h 137"/>
                <a:gd name="T17" fmla="*/ 259 w 259"/>
                <a:gd name="T18" fmla="*/ 137 h 1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9" h="137">
                  <a:moveTo>
                    <a:pt x="259" y="125"/>
                  </a:moveTo>
                  <a:lnTo>
                    <a:pt x="254" y="137"/>
                  </a:lnTo>
                  <a:lnTo>
                    <a:pt x="0" y="14"/>
                  </a:lnTo>
                  <a:lnTo>
                    <a:pt x="6" y="0"/>
                  </a:lnTo>
                  <a:lnTo>
                    <a:pt x="259" y="1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5166" y="2901"/>
              <a:ext cx="44" cy="33"/>
              <a:chOff x="5166" y="2901"/>
              <a:chExt cx="44" cy="33"/>
            </a:xfrm>
          </p:grpSpPr>
          <p:sp>
            <p:nvSpPr>
              <p:cNvPr id="117818" name="Oval 16"/>
              <p:cNvSpPr>
                <a:spLocks noChangeArrowheads="1"/>
              </p:cNvSpPr>
              <p:nvPr/>
            </p:nvSpPr>
            <p:spPr bwMode="auto">
              <a:xfrm>
                <a:off x="5195" y="2901"/>
                <a:ext cx="15" cy="16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dirty="0"/>
              </a:p>
            </p:txBody>
          </p:sp>
          <p:sp>
            <p:nvSpPr>
              <p:cNvPr id="117819" name="Oval 17"/>
              <p:cNvSpPr>
                <a:spLocks noChangeArrowheads="1"/>
              </p:cNvSpPr>
              <p:nvPr/>
            </p:nvSpPr>
            <p:spPr bwMode="auto">
              <a:xfrm>
                <a:off x="5166" y="2919"/>
                <a:ext cx="15" cy="15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dirty="0"/>
              </a:p>
            </p:txBody>
          </p:sp>
        </p:grpSp>
        <p:grpSp>
          <p:nvGrpSpPr>
            <p:cNvPr id="4" name="Group 18"/>
            <p:cNvGrpSpPr>
              <a:grpSpLocks/>
            </p:cNvGrpSpPr>
            <p:nvPr/>
          </p:nvGrpSpPr>
          <p:grpSpPr bwMode="auto">
            <a:xfrm>
              <a:off x="5282" y="2902"/>
              <a:ext cx="43" cy="36"/>
              <a:chOff x="5282" y="2902"/>
              <a:chExt cx="43" cy="36"/>
            </a:xfrm>
          </p:grpSpPr>
          <p:sp>
            <p:nvSpPr>
              <p:cNvPr id="117816" name="Oval 19"/>
              <p:cNvSpPr>
                <a:spLocks noChangeArrowheads="1"/>
              </p:cNvSpPr>
              <p:nvPr/>
            </p:nvSpPr>
            <p:spPr bwMode="auto">
              <a:xfrm>
                <a:off x="5310" y="2923"/>
                <a:ext cx="15" cy="15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dirty="0"/>
              </a:p>
            </p:txBody>
          </p:sp>
          <p:sp>
            <p:nvSpPr>
              <p:cNvPr id="117817" name="Oval 20"/>
              <p:cNvSpPr>
                <a:spLocks noChangeArrowheads="1"/>
              </p:cNvSpPr>
              <p:nvPr/>
            </p:nvSpPr>
            <p:spPr bwMode="auto">
              <a:xfrm>
                <a:off x="5282" y="2902"/>
                <a:ext cx="15" cy="16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dirty="0"/>
              </a:p>
            </p:txBody>
          </p:sp>
        </p:grpSp>
        <p:sp>
          <p:nvSpPr>
            <p:cNvPr id="117777" name="Rectangle 21"/>
            <p:cNvSpPr>
              <a:spLocks noChangeArrowheads="1"/>
            </p:cNvSpPr>
            <p:nvPr/>
          </p:nvSpPr>
          <p:spPr bwMode="auto">
            <a:xfrm>
              <a:off x="4921" y="2879"/>
              <a:ext cx="7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 dirty="0">
                  <a:solidFill>
                    <a:srgbClr val="000000"/>
                  </a:solidFill>
                  <a:latin typeface="Helvetica" pitchFamily="34" charset="0"/>
                </a:rPr>
                <a:t>O</a:t>
              </a:r>
              <a:endParaRPr lang="en-US" sz="1600" dirty="0">
                <a:latin typeface="Comic Sans MS" pitchFamily="66" charset="0"/>
              </a:endParaRPr>
            </a:p>
          </p:txBody>
        </p:sp>
        <p:sp>
          <p:nvSpPr>
            <p:cNvPr id="117778" name="Rectangle 22"/>
            <p:cNvSpPr>
              <a:spLocks noChangeArrowheads="1"/>
            </p:cNvSpPr>
            <p:nvPr/>
          </p:nvSpPr>
          <p:spPr bwMode="auto">
            <a:xfrm>
              <a:off x="5071" y="3182"/>
              <a:ext cx="7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 dirty="0">
                  <a:solidFill>
                    <a:srgbClr val="000000"/>
                  </a:solidFill>
                  <a:latin typeface="Helvetica" pitchFamily="34" charset="0"/>
                </a:rPr>
                <a:t>O</a:t>
              </a:r>
              <a:endParaRPr lang="en-US" sz="1600" dirty="0">
                <a:latin typeface="Comic Sans MS" pitchFamily="66" charset="0"/>
              </a:endParaRPr>
            </a:p>
          </p:txBody>
        </p:sp>
        <p:sp>
          <p:nvSpPr>
            <p:cNvPr id="117779" name="Rectangle 23"/>
            <p:cNvSpPr>
              <a:spLocks noChangeArrowheads="1"/>
            </p:cNvSpPr>
            <p:nvPr/>
          </p:nvSpPr>
          <p:spPr bwMode="auto">
            <a:xfrm>
              <a:off x="5334" y="3173"/>
              <a:ext cx="7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 dirty="0">
                  <a:solidFill>
                    <a:srgbClr val="000000"/>
                  </a:solidFill>
                  <a:latin typeface="Helvetica" pitchFamily="34" charset="0"/>
                </a:rPr>
                <a:t>O</a:t>
              </a:r>
              <a:endParaRPr lang="en-US" sz="1600" dirty="0">
                <a:latin typeface="Comic Sans MS" pitchFamily="66" charset="0"/>
              </a:endParaRPr>
            </a:p>
          </p:txBody>
        </p:sp>
        <p:sp>
          <p:nvSpPr>
            <p:cNvPr id="117780" name="Rectangle 24"/>
            <p:cNvSpPr>
              <a:spLocks noChangeArrowheads="1"/>
            </p:cNvSpPr>
            <p:nvPr/>
          </p:nvSpPr>
          <p:spPr bwMode="auto">
            <a:xfrm>
              <a:off x="5501" y="2901"/>
              <a:ext cx="7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 dirty="0">
                  <a:solidFill>
                    <a:srgbClr val="000000"/>
                  </a:solidFill>
                  <a:latin typeface="Helvetica" pitchFamily="34" charset="0"/>
                </a:rPr>
                <a:t>O</a:t>
              </a:r>
              <a:endParaRPr lang="en-US" sz="1600" dirty="0">
                <a:latin typeface="Comic Sans MS" pitchFamily="66" charset="0"/>
              </a:endParaRPr>
            </a:p>
          </p:txBody>
        </p:sp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4969" y="2968"/>
              <a:ext cx="57" cy="76"/>
              <a:chOff x="4969" y="2968"/>
              <a:chExt cx="57" cy="76"/>
            </a:xfrm>
          </p:grpSpPr>
          <p:sp>
            <p:nvSpPr>
              <p:cNvPr id="117812" name="Line 26"/>
              <p:cNvSpPr>
                <a:spLocks noChangeShapeType="1"/>
              </p:cNvSpPr>
              <p:nvPr/>
            </p:nvSpPr>
            <p:spPr bwMode="auto">
              <a:xfrm flipH="1" flipV="1">
                <a:off x="4992" y="2971"/>
                <a:ext cx="30" cy="6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7813" name="Freeform 27"/>
              <p:cNvSpPr>
                <a:spLocks/>
              </p:cNvSpPr>
              <p:nvPr/>
            </p:nvSpPr>
            <p:spPr bwMode="auto">
              <a:xfrm>
                <a:off x="4987" y="2968"/>
                <a:ext cx="39" cy="67"/>
              </a:xfrm>
              <a:custGeom>
                <a:avLst/>
                <a:gdLst>
                  <a:gd name="T0" fmla="*/ 76 w 76"/>
                  <a:gd name="T1" fmla="*/ 129 h 135"/>
                  <a:gd name="T2" fmla="*/ 65 w 76"/>
                  <a:gd name="T3" fmla="*/ 135 h 135"/>
                  <a:gd name="T4" fmla="*/ 0 w 76"/>
                  <a:gd name="T5" fmla="*/ 6 h 135"/>
                  <a:gd name="T6" fmla="*/ 13 w 76"/>
                  <a:gd name="T7" fmla="*/ 0 h 135"/>
                  <a:gd name="T8" fmla="*/ 76 w 76"/>
                  <a:gd name="T9" fmla="*/ 129 h 1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6"/>
                  <a:gd name="T16" fmla="*/ 0 h 135"/>
                  <a:gd name="T17" fmla="*/ 76 w 76"/>
                  <a:gd name="T18" fmla="*/ 135 h 1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6" h="135">
                    <a:moveTo>
                      <a:pt x="76" y="129"/>
                    </a:moveTo>
                    <a:lnTo>
                      <a:pt x="65" y="135"/>
                    </a:lnTo>
                    <a:lnTo>
                      <a:pt x="0" y="6"/>
                    </a:lnTo>
                    <a:lnTo>
                      <a:pt x="13" y="0"/>
                    </a:lnTo>
                    <a:lnTo>
                      <a:pt x="76" y="1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7814" name="Line 28"/>
              <p:cNvSpPr>
                <a:spLocks noChangeShapeType="1"/>
              </p:cNvSpPr>
              <p:nvPr/>
            </p:nvSpPr>
            <p:spPr bwMode="auto">
              <a:xfrm flipH="1" flipV="1">
                <a:off x="4974" y="2979"/>
                <a:ext cx="30" cy="62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7815" name="Freeform 29"/>
              <p:cNvSpPr>
                <a:spLocks/>
              </p:cNvSpPr>
              <p:nvPr/>
            </p:nvSpPr>
            <p:spPr bwMode="auto">
              <a:xfrm>
                <a:off x="4969" y="2976"/>
                <a:ext cx="39" cy="68"/>
              </a:xfrm>
              <a:custGeom>
                <a:avLst/>
                <a:gdLst>
                  <a:gd name="T0" fmla="*/ 79 w 79"/>
                  <a:gd name="T1" fmla="*/ 128 h 136"/>
                  <a:gd name="T2" fmla="*/ 65 w 79"/>
                  <a:gd name="T3" fmla="*/ 136 h 136"/>
                  <a:gd name="T4" fmla="*/ 0 w 79"/>
                  <a:gd name="T5" fmla="*/ 5 h 136"/>
                  <a:gd name="T6" fmla="*/ 13 w 79"/>
                  <a:gd name="T7" fmla="*/ 0 h 136"/>
                  <a:gd name="T8" fmla="*/ 79 w 79"/>
                  <a:gd name="T9" fmla="*/ 128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"/>
                  <a:gd name="T16" fmla="*/ 0 h 136"/>
                  <a:gd name="T17" fmla="*/ 79 w 79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" h="136">
                    <a:moveTo>
                      <a:pt x="79" y="128"/>
                    </a:moveTo>
                    <a:lnTo>
                      <a:pt x="65" y="136"/>
                    </a:lnTo>
                    <a:lnTo>
                      <a:pt x="0" y="5"/>
                    </a:lnTo>
                    <a:lnTo>
                      <a:pt x="13" y="0"/>
                    </a:lnTo>
                    <a:lnTo>
                      <a:pt x="79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6" name="Group 30"/>
            <p:cNvGrpSpPr>
              <a:grpSpLocks/>
            </p:cNvGrpSpPr>
            <p:nvPr/>
          </p:nvGrpSpPr>
          <p:grpSpPr bwMode="auto">
            <a:xfrm>
              <a:off x="5045" y="3119"/>
              <a:ext cx="54" cy="74"/>
              <a:chOff x="5045" y="3119"/>
              <a:chExt cx="54" cy="74"/>
            </a:xfrm>
          </p:grpSpPr>
          <p:sp>
            <p:nvSpPr>
              <p:cNvPr id="117808" name="Line 31"/>
              <p:cNvSpPr>
                <a:spLocks noChangeShapeType="1"/>
              </p:cNvSpPr>
              <p:nvPr/>
            </p:nvSpPr>
            <p:spPr bwMode="auto">
              <a:xfrm flipH="1" flipV="1">
                <a:off x="5066" y="3122"/>
                <a:ext cx="30" cy="6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7809" name="Freeform 32"/>
              <p:cNvSpPr>
                <a:spLocks/>
              </p:cNvSpPr>
              <p:nvPr/>
            </p:nvSpPr>
            <p:spPr bwMode="auto">
              <a:xfrm>
                <a:off x="5063" y="3119"/>
                <a:ext cx="36" cy="66"/>
              </a:xfrm>
              <a:custGeom>
                <a:avLst/>
                <a:gdLst>
                  <a:gd name="T0" fmla="*/ 71 w 71"/>
                  <a:gd name="T1" fmla="*/ 124 h 130"/>
                  <a:gd name="T2" fmla="*/ 60 w 71"/>
                  <a:gd name="T3" fmla="*/ 130 h 130"/>
                  <a:gd name="T4" fmla="*/ 0 w 71"/>
                  <a:gd name="T5" fmla="*/ 7 h 130"/>
                  <a:gd name="T6" fmla="*/ 12 w 71"/>
                  <a:gd name="T7" fmla="*/ 0 h 130"/>
                  <a:gd name="T8" fmla="*/ 71 w 71"/>
                  <a:gd name="T9" fmla="*/ 124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130"/>
                  <a:gd name="T17" fmla="*/ 71 w 71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130">
                    <a:moveTo>
                      <a:pt x="71" y="124"/>
                    </a:moveTo>
                    <a:lnTo>
                      <a:pt x="60" y="130"/>
                    </a:lnTo>
                    <a:lnTo>
                      <a:pt x="0" y="7"/>
                    </a:lnTo>
                    <a:lnTo>
                      <a:pt x="12" y="0"/>
                    </a:lnTo>
                    <a:lnTo>
                      <a:pt x="71" y="1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7810" name="Line 33"/>
              <p:cNvSpPr>
                <a:spLocks noChangeShapeType="1"/>
              </p:cNvSpPr>
              <p:nvPr/>
            </p:nvSpPr>
            <p:spPr bwMode="auto">
              <a:xfrm flipH="1" flipV="1">
                <a:off x="5048" y="3132"/>
                <a:ext cx="30" cy="5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7811" name="Freeform 34"/>
              <p:cNvSpPr>
                <a:spLocks/>
              </p:cNvSpPr>
              <p:nvPr/>
            </p:nvSpPr>
            <p:spPr bwMode="auto">
              <a:xfrm>
                <a:off x="5045" y="3129"/>
                <a:ext cx="35" cy="64"/>
              </a:xfrm>
              <a:custGeom>
                <a:avLst/>
                <a:gdLst>
                  <a:gd name="T0" fmla="*/ 71 w 71"/>
                  <a:gd name="T1" fmla="*/ 123 h 128"/>
                  <a:gd name="T2" fmla="*/ 59 w 71"/>
                  <a:gd name="T3" fmla="*/ 128 h 128"/>
                  <a:gd name="T4" fmla="*/ 0 w 71"/>
                  <a:gd name="T5" fmla="*/ 6 h 128"/>
                  <a:gd name="T6" fmla="*/ 11 w 71"/>
                  <a:gd name="T7" fmla="*/ 0 h 128"/>
                  <a:gd name="T8" fmla="*/ 71 w 71"/>
                  <a:gd name="T9" fmla="*/ 123 h 1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128"/>
                  <a:gd name="T17" fmla="*/ 71 w 71"/>
                  <a:gd name="T18" fmla="*/ 128 h 1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128">
                    <a:moveTo>
                      <a:pt x="71" y="123"/>
                    </a:moveTo>
                    <a:lnTo>
                      <a:pt x="59" y="128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71" y="1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7" name="Group 35"/>
            <p:cNvGrpSpPr>
              <a:grpSpLocks/>
            </p:cNvGrpSpPr>
            <p:nvPr/>
          </p:nvGrpSpPr>
          <p:grpSpPr bwMode="auto">
            <a:xfrm>
              <a:off x="5384" y="3114"/>
              <a:ext cx="61" cy="73"/>
              <a:chOff x="5384" y="3114"/>
              <a:chExt cx="61" cy="73"/>
            </a:xfrm>
          </p:grpSpPr>
          <p:sp>
            <p:nvSpPr>
              <p:cNvPr id="117804" name="Line 36"/>
              <p:cNvSpPr>
                <a:spLocks noChangeShapeType="1"/>
              </p:cNvSpPr>
              <p:nvPr/>
            </p:nvSpPr>
            <p:spPr bwMode="auto">
              <a:xfrm flipV="1">
                <a:off x="5406" y="3125"/>
                <a:ext cx="34" cy="5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7805" name="Freeform 37"/>
              <p:cNvSpPr>
                <a:spLocks/>
              </p:cNvSpPr>
              <p:nvPr/>
            </p:nvSpPr>
            <p:spPr bwMode="auto">
              <a:xfrm>
                <a:off x="5401" y="3121"/>
                <a:ext cx="44" cy="66"/>
              </a:xfrm>
              <a:custGeom>
                <a:avLst/>
                <a:gdLst>
                  <a:gd name="T0" fmla="*/ 14 w 88"/>
                  <a:gd name="T1" fmla="*/ 132 h 132"/>
                  <a:gd name="T2" fmla="*/ 0 w 88"/>
                  <a:gd name="T3" fmla="*/ 124 h 132"/>
                  <a:gd name="T4" fmla="*/ 77 w 88"/>
                  <a:gd name="T5" fmla="*/ 0 h 132"/>
                  <a:gd name="T6" fmla="*/ 88 w 88"/>
                  <a:gd name="T7" fmla="*/ 7 h 132"/>
                  <a:gd name="T8" fmla="*/ 14 w 88"/>
                  <a:gd name="T9" fmla="*/ 132 h 1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"/>
                  <a:gd name="T16" fmla="*/ 0 h 132"/>
                  <a:gd name="T17" fmla="*/ 88 w 88"/>
                  <a:gd name="T18" fmla="*/ 132 h 1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" h="132">
                    <a:moveTo>
                      <a:pt x="14" y="132"/>
                    </a:moveTo>
                    <a:lnTo>
                      <a:pt x="0" y="124"/>
                    </a:lnTo>
                    <a:lnTo>
                      <a:pt x="77" y="0"/>
                    </a:lnTo>
                    <a:lnTo>
                      <a:pt x="88" y="7"/>
                    </a:lnTo>
                    <a:lnTo>
                      <a:pt x="14" y="1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7806" name="Line 38"/>
              <p:cNvSpPr>
                <a:spLocks noChangeShapeType="1"/>
              </p:cNvSpPr>
              <p:nvPr/>
            </p:nvSpPr>
            <p:spPr bwMode="auto">
              <a:xfrm flipV="1">
                <a:off x="5389" y="3116"/>
                <a:ext cx="33" cy="5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7807" name="Freeform 39"/>
              <p:cNvSpPr>
                <a:spLocks/>
              </p:cNvSpPr>
              <p:nvPr/>
            </p:nvSpPr>
            <p:spPr bwMode="auto">
              <a:xfrm>
                <a:off x="5384" y="3114"/>
                <a:ext cx="42" cy="63"/>
              </a:xfrm>
              <a:custGeom>
                <a:avLst/>
                <a:gdLst>
                  <a:gd name="T0" fmla="*/ 11 w 84"/>
                  <a:gd name="T1" fmla="*/ 127 h 127"/>
                  <a:gd name="T2" fmla="*/ 0 w 84"/>
                  <a:gd name="T3" fmla="*/ 119 h 127"/>
                  <a:gd name="T4" fmla="*/ 72 w 84"/>
                  <a:gd name="T5" fmla="*/ 0 h 127"/>
                  <a:gd name="T6" fmla="*/ 84 w 84"/>
                  <a:gd name="T7" fmla="*/ 6 h 127"/>
                  <a:gd name="T8" fmla="*/ 11 w 84"/>
                  <a:gd name="T9" fmla="*/ 127 h 1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"/>
                  <a:gd name="T16" fmla="*/ 0 h 127"/>
                  <a:gd name="T17" fmla="*/ 84 w 84"/>
                  <a:gd name="T18" fmla="*/ 127 h 1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" h="127">
                    <a:moveTo>
                      <a:pt x="11" y="127"/>
                    </a:moveTo>
                    <a:lnTo>
                      <a:pt x="0" y="119"/>
                    </a:lnTo>
                    <a:lnTo>
                      <a:pt x="72" y="0"/>
                    </a:lnTo>
                    <a:lnTo>
                      <a:pt x="84" y="6"/>
                    </a:lnTo>
                    <a:lnTo>
                      <a:pt x="11" y="1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8" name="Group 40"/>
            <p:cNvGrpSpPr>
              <a:grpSpLocks/>
            </p:cNvGrpSpPr>
            <p:nvPr/>
          </p:nvGrpSpPr>
          <p:grpSpPr bwMode="auto">
            <a:xfrm>
              <a:off x="5471" y="2988"/>
              <a:ext cx="50" cy="56"/>
              <a:chOff x="5471" y="2988"/>
              <a:chExt cx="50" cy="56"/>
            </a:xfrm>
          </p:grpSpPr>
          <p:sp>
            <p:nvSpPr>
              <p:cNvPr id="117800" name="Line 41"/>
              <p:cNvSpPr>
                <a:spLocks noChangeShapeType="1"/>
              </p:cNvSpPr>
              <p:nvPr/>
            </p:nvSpPr>
            <p:spPr bwMode="auto">
              <a:xfrm flipH="1">
                <a:off x="5476" y="2991"/>
                <a:ext cx="26" cy="42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7801" name="Freeform 42"/>
              <p:cNvSpPr>
                <a:spLocks/>
              </p:cNvSpPr>
              <p:nvPr/>
            </p:nvSpPr>
            <p:spPr bwMode="auto">
              <a:xfrm>
                <a:off x="5471" y="2988"/>
                <a:ext cx="35" cy="48"/>
              </a:xfrm>
              <a:custGeom>
                <a:avLst/>
                <a:gdLst>
                  <a:gd name="T0" fmla="*/ 58 w 69"/>
                  <a:gd name="T1" fmla="*/ 0 h 96"/>
                  <a:gd name="T2" fmla="*/ 69 w 69"/>
                  <a:gd name="T3" fmla="*/ 5 h 96"/>
                  <a:gd name="T4" fmla="*/ 12 w 69"/>
                  <a:gd name="T5" fmla="*/ 96 h 96"/>
                  <a:gd name="T6" fmla="*/ 0 w 69"/>
                  <a:gd name="T7" fmla="*/ 88 h 96"/>
                  <a:gd name="T8" fmla="*/ 58 w 69"/>
                  <a:gd name="T9" fmla="*/ 0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9"/>
                  <a:gd name="T16" fmla="*/ 0 h 96"/>
                  <a:gd name="T17" fmla="*/ 69 w 69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9" h="96">
                    <a:moveTo>
                      <a:pt x="58" y="0"/>
                    </a:moveTo>
                    <a:lnTo>
                      <a:pt x="69" y="5"/>
                    </a:lnTo>
                    <a:lnTo>
                      <a:pt x="12" y="96"/>
                    </a:lnTo>
                    <a:lnTo>
                      <a:pt x="0" y="88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7802" name="Line 43"/>
              <p:cNvSpPr>
                <a:spLocks noChangeShapeType="1"/>
              </p:cNvSpPr>
              <p:nvPr/>
            </p:nvSpPr>
            <p:spPr bwMode="auto">
              <a:xfrm flipH="1">
                <a:off x="5492" y="3000"/>
                <a:ext cx="24" cy="42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7803" name="Freeform 44"/>
              <p:cNvSpPr>
                <a:spLocks/>
              </p:cNvSpPr>
              <p:nvPr/>
            </p:nvSpPr>
            <p:spPr bwMode="auto">
              <a:xfrm>
                <a:off x="5487" y="2997"/>
                <a:ext cx="34" cy="47"/>
              </a:xfrm>
              <a:custGeom>
                <a:avLst/>
                <a:gdLst>
                  <a:gd name="T0" fmla="*/ 56 w 67"/>
                  <a:gd name="T1" fmla="*/ 0 h 94"/>
                  <a:gd name="T2" fmla="*/ 67 w 67"/>
                  <a:gd name="T3" fmla="*/ 6 h 94"/>
                  <a:gd name="T4" fmla="*/ 11 w 67"/>
                  <a:gd name="T5" fmla="*/ 94 h 94"/>
                  <a:gd name="T6" fmla="*/ 0 w 67"/>
                  <a:gd name="T7" fmla="*/ 86 h 94"/>
                  <a:gd name="T8" fmla="*/ 56 w 67"/>
                  <a:gd name="T9" fmla="*/ 0 h 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94"/>
                  <a:gd name="T17" fmla="*/ 67 w 67"/>
                  <a:gd name="T18" fmla="*/ 94 h 9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94">
                    <a:moveTo>
                      <a:pt x="56" y="0"/>
                    </a:moveTo>
                    <a:lnTo>
                      <a:pt x="67" y="6"/>
                    </a:lnTo>
                    <a:lnTo>
                      <a:pt x="11" y="94"/>
                    </a:lnTo>
                    <a:lnTo>
                      <a:pt x="0" y="86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9" name="Group 45"/>
            <p:cNvGrpSpPr>
              <a:grpSpLocks/>
            </p:cNvGrpSpPr>
            <p:nvPr/>
          </p:nvGrpSpPr>
          <p:grpSpPr bwMode="auto">
            <a:xfrm>
              <a:off x="5581" y="3105"/>
              <a:ext cx="167" cy="129"/>
              <a:chOff x="5581" y="3105"/>
              <a:chExt cx="167" cy="129"/>
            </a:xfrm>
          </p:grpSpPr>
          <p:sp>
            <p:nvSpPr>
              <p:cNvPr id="117797" name="Rectangle 46"/>
              <p:cNvSpPr>
                <a:spLocks noChangeArrowheads="1"/>
              </p:cNvSpPr>
              <p:nvPr/>
            </p:nvSpPr>
            <p:spPr bwMode="auto">
              <a:xfrm>
                <a:off x="5581" y="3105"/>
                <a:ext cx="69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200" dirty="0">
                    <a:solidFill>
                      <a:srgbClr val="000000"/>
                    </a:solidFill>
                    <a:latin typeface="Helvetica" pitchFamily="34" charset="0"/>
                  </a:rPr>
                  <a:t>C</a:t>
                </a:r>
                <a:endParaRPr lang="en-US" sz="1600" dirty="0">
                  <a:latin typeface="Comic Sans MS" pitchFamily="66" charset="0"/>
                </a:endParaRPr>
              </a:p>
            </p:txBody>
          </p:sp>
          <p:sp>
            <p:nvSpPr>
              <p:cNvPr id="117798" name="Rectangle 47"/>
              <p:cNvSpPr>
                <a:spLocks noChangeArrowheads="1"/>
              </p:cNvSpPr>
              <p:nvPr/>
            </p:nvSpPr>
            <p:spPr bwMode="auto">
              <a:xfrm>
                <a:off x="5650" y="3105"/>
                <a:ext cx="59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200" dirty="0">
                    <a:solidFill>
                      <a:srgbClr val="000000"/>
                    </a:solidFill>
                    <a:latin typeface="Helvetica" pitchFamily="34" charset="0"/>
                  </a:rPr>
                  <a:t>F</a:t>
                </a:r>
                <a:endParaRPr lang="en-US" sz="1600" dirty="0">
                  <a:latin typeface="Comic Sans MS" pitchFamily="66" charset="0"/>
                </a:endParaRPr>
              </a:p>
            </p:txBody>
          </p:sp>
          <p:sp>
            <p:nvSpPr>
              <p:cNvPr id="117799" name="Rectangle 48"/>
              <p:cNvSpPr>
                <a:spLocks noChangeArrowheads="1"/>
              </p:cNvSpPr>
              <p:nvPr/>
            </p:nvSpPr>
            <p:spPr bwMode="auto">
              <a:xfrm>
                <a:off x="5708" y="3148"/>
                <a:ext cx="40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900" dirty="0">
                    <a:solidFill>
                      <a:srgbClr val="000000"/>
                    </a:solidFill>
                    <a:latin typeface="Helvetica" pitchFamily="34" charset="0"/>
                  </a:rPr>
                  <a:t>3</a:t>
                </a:r>
                <a:endParaRPr lang="en-US" sz="1600" dirty="0">
                  <a:latin typeface="Comic Sans MS" pitchFamily="66" charset="0"/>
                </a:endParaRPr>
              </a:p>
            </p:txBody>
          </p:sp>
        </p:grpSp>
        <p:sp>
          <p:nvSpPr>
            <p:cNvPr id="117786" name="Line 49"/>
            <p:cNvSpPr>
              <a:spLocks noChangeShapeType="1"/>
            </p:cNvSpPr>
            <p:nvPr/>
          </p:nvSpPr>
          <p:spPr bwMode="auto">
            <a:xfrm flipH="1" flipV="1">
              <a:off x="5503" y="3097"/>
              <a:ext cx="70" cy="37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7787" name="Freeform 50"/>
            <p:cNvSpPr>
              <a:spLocks/>
            </p:cNvSpPr>
            <p:nvPr/>
          </p:nvSpPr>
          <p:spPr bwMode="auto">
            <a:xfrm>
              <a:off x="5500" y="3094"/>
              <a:ext cx="77" cy="43"/>
            </a:xfrm>
            <a:custGeom>
              <a:avLst/>
              <a:gdLst>
                <a:gd name="T0" fmla="*/ 153 w 153"/>
                <a:gd name="T1" fmla="*/ 73 h 84"/>
                <a:gd name="T2" fmla="*/ 146 w 153"/>
                <a:gd name="T3" fmla="*/ 84 h 84"/>
                <a:gd name="T4" fmla="*/ 0 w 153"/>
                <a:gd name="T5" fmla="*/ 11 h 84"/>
                <a:gd name="T6" fmla="*/ 6 w 153"/>
                <a:gd name="T7" fmla="*/ 0 h 84"/>
                <a:gd name="T8" fmla="*/ 153 w 153"/>
                <a:gd name="T9" fmla="*/ 73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3"/>
                <a:gd name="T16" fmla="*/ 0 h 84"/>
                <a:gd name="T17" fmla="*/ 153 w 153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3" h="84">
                  <a:moveTo>
                    <a:pt x="153" y="73"/>
                  </a:moveTo>
                  <a:lnTo>
                    <a:pt x="146" y="84"/>
                  </a:lnTo>
                  <a:lnTo>
                    <a:pt x="0" y="11"/>
                  </a:lnTo>
                  <a:lnTo>
                    <a:pt x="6" y="0"/>
                  </a:lnTo>
                  <a:lnTo>
                    <a:pt x="153" y="7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0" name="Group 51"/>
            <p:cNvGrpSpPr>
              <a:grpSpLocks/>
            </p:cNvGrpSpPr>
            <p:nvPr/>
          </p:nvGrpSpPr>
          <p:grpSpPr bwMode="auto">
            <a:xfrm>
              <a:off x="5201" y="2784"/>
              <a:ext cx="82" cy="82"/>
              <a:chOff x="5201" y="2784"/>
              <a:chExt cx="82" cy="82"/>
            </a:xfrm>
          </p:grpSpPr>
          <p:sp>
            <p:nvSpPr>
              <p:cNvPr id="117795" name="Oval 52"/>
              <p:cNvSpPr>
                <a:spLocks noChangeArrowheads="1"/>
              </p:cNvSpPr>
              <p:nvPr/>
            </p:nvSpPr>
            <p:spPr bwMode="auto">
              <a:xfrm>
                <a:off x="5201" y="2784"/>
                <a:ext cx="82" cy="8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dirty="0"/>
              </a:p>
            </p:txBody>
          </p:sp>
          <p:sp>
            <p:nvSpPr>
              <p:cNvPr id="117796" name="Line 53"/>
              <p:cNvSpPr>
                <a:spLocks noChangeShapeType="1"/>
              </p:cNvSpPr>
              <p:nvPr/>
            </p:nvSpPr>
            <p:spPr bwMode="auto">
              <a:xfrm>
                <a:off x="5218" y="2825"/>
                <a:ext cx="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1" name="Group 54"/>
            <p:cNvGrpSpPr>
              <a:grpSpLocks/>
            </p:cNvGrpSpPr>
            <p:nvPr/>
          </p:nvGrpSpPr>
          <p:grpSpPr bwMode="auto">
            <a:xfrm>
              <a:off x="4729" y="3106"/>
              <a:ext cx="167" cy="130"/>
              <a:chOff x="4729" y="3106"/>
              <a:chExt cx="167" cy="130"/>
            </a:xfrm>
          </p:grpSpPr>
          <p:sp>
            <p:nvSpPr>
              <p:cNvPr id="117792" name="Rectangle 55"/>
              <p:cNvSpPr>
                <a:spLocks noChangeArrowheads="1"/>
              </p:cNvSpPr>
              <p:nvPr/>
            </p:nvSpPr>
            <p:spPr bwMode="auto">
              <a:xfrm>
                <a:off x="4729" y="3106"/>
                <a:ext cx="59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200" dirty="0">
                    <a:solidFill>
                      <a:srgbClr val="000000"/>
                    </a:solidFill>
                    <a:latin typeface="Helvetica" pitchFamily="34" charset="0"/>
                  </a:rPr>
                  <a:t>F</a:t>
                </a:r>
                <a:endParaRPr lang="en-US" sz="1600" dirty="0">
                  <a:latin typeface="Comic Sans MS" pitchFamily="66" charset="0"/>
                </a:endParaRPr>
              </a:p>
            </p:txBody>
          </p:sp>
          <p:sp>
            <p:nvSpPr>
              <p:cNvPr id="117793" name="Rectangle 56"/>
              <p:cNvSpPr>
                <a:spLocks noChangeArrowheads="1"/>
              </p:cNvSpPr>
              <p:nvPr/>
            </p:nvSpPr>
            <p:spPr bwMode="auto">
              <a:xfrm>
                <a:off x="4788" y="3150"/>
                <a:ext cx="40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900" dirty="0">
                    <a:solidFill>
                      <a:srgbClr val="000000"/>
                    </a:solidFill>
                    <a:latin typeface="Helvetica" pitchFamily="34" charset="0"/>
                  </a:rPr>
                  <a:t>3</a:t>
                </a:r>
                <a:endParaRPr lang="en-US" sz="1600" dirty="0">
                  <a:latin typeface="Comic Sans MS" pitchFamily="66" charset="0"/>
                </a:endParaRPr>
              </a:p>
            </p:txBody>
          </p:sp>
          <p:sp>
            <p:nvSpPr>
              <p:cNvPr id="117794" name="Rectangle 57"/>
              <p:cNvSpPr>
                <a:spLocks noChangeArrowheads="1"/>
              </p:cNvSpPr>
              <p:nvPr/>
            </p:nvSpPr>
            <p:spPr bwMode="auto">
              <a:xfrm>
                <a:off x="4827" y="3106"/>
                <a:ext cx="69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200" dirty="0">
                    <a:solidFill>
                      <a:srgbClr val="000000"/>
                    </a:solidFill>
                    <a:latin typeface="Helvetica" pitchFamily="34" charset="0"/>
                  </a:rPr>
                  <a:t>C</a:t>
                </a:r>
                <a:endParaRPr lang="en-US" sz="1600" dirty="0">
                  <a:latin typeface="Comic Sans MS" pitchFamily="66" charset="0"/>
                </a:endParaRPr>
              </a:p>
            </p:txBody>
          </p:sp>
        </p:grpSp>
        <p:sp>
          <p:nvSpPr>
            <p:cNvPr id="117790" name="Line 58"/>
            <p:cNvSpPr>
              <a:spLocks noChangeShapeType="1"/>
            </p:cNvSpPr>
            <p:nvPr/>
          </p:nvSpPr>
          <p:spPr bwMode="auto">
            <a:xfrm flipV="1">
              <a:off x="4906" y="3098"/>
              <a:ext cx="83" cy="39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7791" name="Freeform 59"/>
            <p:cNvSpPr>
              <a:spLocks/>
            </p:cNvSpPr>
            <p:nvPr/>
          </p:nvSpPr>
          <p:spPr bwMode="auto">
            <a:xfrm>
              <a:off x="4903" y="3095"/>
              <a:ext cx="89" cy="44"/>
            </a:xfrm>
            <a:custGeom>
              <a:avLst/>
              <a:gdLst>
                <a:gd name="T0" fmla="*/ 5 w 178"/>
                <a:gd name="T1" fmla="*/ 88 h 88"/>
                <a:gd name="T2" fmla="*/ 0 w 178"/>
                <a:gd name="T3" fmla="*/ 76 h 88"/>
                <a:gd name="T4" fmla="*/ 172 w 178"/>
                <a:gd name="T5" fmla="*/ 0 h 88"/>
                <a:gd name="T6" fmla="*/ 178 w 178"/>
                <a:gd name="T7" fmla="*/ 11 h 88"/>
                <a:gd name="T8" fmla="*/ 5 w 178"/>
                <a:gd name="T9" fmla="*/ 88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8"/>
                <a:gd name="T16" fmla="*/ 0 h 88"/>
                <a:gd name="T17" fmla="*/ 178 w 178"/>
                <a:gd name="T18" fmla="*/ 88 h 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8" h="88">
                  <a:moveTo>
                    <a:pt x="5" y="88"/>
                  </a:moveTo>
                  <a:lnTo>
                    <a:pt x="0" y="76"/>
                  </a:lnTo>
                  <a:lnTo>
                    <a:pt x="172" y="0"/>
                  </a:lnTo>
                  <a:lnTo>
                    <a:pt x="178" y="11"/>
                  </a:lnTo>
                  <a:lnTo>
                    <a:pt x="5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5913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 solvent extraction</a:t>
            </a:r>
          </a:p>
        </p:txBody>
      </p:sp>
      <p:sp>
        <p:nvSpPr>
          <p:cNvPr id="71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153400" cy="5257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000" dirty="0" smtClean="0"/>
              <a:t>Tributylphosphate (TBP)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Am extracted from neutral or low acid solutions with high nitrate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Am(VI)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Oxidation with (NH</a:t>
            </a:r>
            <a:r>
              <a:rPr lang="en-US" sz="2000" baseline="-25000" dirty="0"/>
              <a:t>4</a:t>
            </a:r>
            <a:r>
              <a:rPr lang="en-US" sz="2000" dirty="0"/>
              <a:t>)</a:t>
            </a:r>
            <a:r>
              <a:rPr lang="en-US" sz="2000" baseline="-25000" dirty="0"/>
              <a:t>10</a:t>
            </a:r>
            <a:r>
              <a:rPr lang="en-US" sz="2000" dirty="0"/>
              <a:t>P</a:t>
            </a:r>
            <a:r>
              <a:rPr lang="en-US" sz="2000" baseline="-25000" dirty="0"/>
              <a:t>2</a:t>
            </a:r>
            <a:r>
              <a:rPr lang="en-US" sz="2000" dirty="0"/>
              <a:t>W</a:t>
            </a:r>
            <a:r>
              <a:rPr lang="en-US" sz="2000" baseline="-25000" dirty="0"/>
              <a:t>17</a:t>
            </a:r>
            <a:r>
              <a:rPr lang="en-US" sz="2000" dirty="0"/>
              <a:t>O</a:t>
            </a:r>
            <a:r>
              <a:rPr lang="en-US" sz="2000" baseline="-25000" dirty="0"/>
              <a:t>61 </a:t>
            </a:r>
            <a:r>
              <a:rPr lang="en-US" sz="2000" dirty="0"/>
              <a:t>to stabilize Am(VI)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100 % TBP from 1 M HNO</a:t>
            </a:r>
            <a:r>
              <a:rPr lang="en-US" sz="2000" baseline="-25000" dirty="0"/>
              <a:t>3</a:t>
            </a:r>
            <a:endParaRPr lang="en-US" sz="2000" dirty="0"/>
          </a:p>
          <a:p>
            <a:pPr lvl="3">
              <a:lnSpc>
                <a:spcPct val="90000"/>
              </a:lnSpc>
            </a:pPr>
            <a:r>
              <a:rPr lang="en-US" sz="2000" dirty="0"/>
              <a:t>Separation factor 50 from Nd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Am separation from lanthanides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1 M ammonium thiocyanate aqueous phase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Dibutyl butylphosphonate (DBBP)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Phosphonate functional group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Similar to TBP, stronger extractant of Am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Trialkylphophine oxide (TRPO)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Increase in basicity of </a:t>
            </a:r>
            <a:r>
              <a:rPr lang="en-US" sz="2000" dirty="0" smtClean="0"/>
              <a:t>P=O </a:t>
            </a:r>
            <a:r>
              <a:rPr lang="en-US" sz="2000" dirty="0"/>
              <a:t>functional group from TBP to DPPB to TRPO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Am and Cm extraction from 1-2 M </a:t>
            </a:r>
            <a:r>
              <a:rPr lang="en-US" sz="2000" dirty="0" smtClean="0"/>
              <a:t>HNO</a:t>
            </a:r>
            <a:r>
              <a:rPr lang="en-US" sz="2000" baseline="-25000" dirty="0" smtClean="0"/>
              <a:t>3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30 % TRPO in kerosene 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Am, Cm, tetravalent Np and Pu, hexavalent U extracted</a:t>
            </a:r>
          </a:p>
          <a:p>
            <a:pPr lvl="3">
              <a:lnSpc>
                <a:spcPct val="90000"/>
              </a:lnSpc>
            </a:pPr>
            <a:r>
              <a:rPr lang="en-US" sz="2000" dirty="0"/>
              <a:t>Actinides stripped with 5.5 M HNO</a:t>
            </a:r>
            <a:r>
              <a:rPr lang="en-US" sz="2000" baseline="-25000" dirty="0"/>
              <a:t>3</a:t>
            </a:r>
            <a:r>
              <a:rPr lang="en-US" sz="2000" dirty="0"/>
              <a:t> (Am fraction)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TRPO with C</a:t>
            </a:r>
            <a:r>
              <a:rPr lang="en-US" sz="2000" baseline="-25000" dirty="0"/>
              <a:t>6</a:t>
            </a:r>
            <a:r>
              <a:rPr lang="en-US" sz="2000" dirty="0"/>
              <a:t>-C</a:t>
            </a:r>
            <a:r>
              <a:rPr lang="en-US" sz="2000" baseline="-25000" dirty="0"/>
              <a:t>8</a:t>
            </a:r>
            <a:r>
              <a:rPr lang="en-US" sz="2000" dirty="0"/>
              <a:t> alkyl group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</p:txBody>
      </p:sp>
      <p:pic>
        <p:nvPicPr>
          <p:cNvPr id="716805" name="Picture 5" descr="Image:Phosphonat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876" y="3124200"/>
            <a:ext cx="1371600" cy="1066800"/>
          </a:xfrm>
          <a:prstGeom prst="rect">
            <a:avLst/>
          </a:prstGeom>
          <a:noFill/>
        </p:spPr>
      </p:pic>
      <p:sp>
        <p:nvSpPr>
          <p:cNvPr id="2" name="Right Arrow 1"/>
          <p:cNvSpPr/>
          <p:nvPr/>
        </p:nvSpPr>
        <p:spPr bwMode="auto">
          <a:xfrm rot="20773330">
            <a:off x="4585692" y="3915385"/>
            <a:ext cx="2589213" cy="228600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030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  <p:extLst mod="1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0900" name="Group 4"/>
          <p:cNvGrpSpPr>
            <a:grpSpLocks/>
          </p:cNvGrpSpPr>
          <p:nvPr/>
        </p:nvGrpSpPr>
        <p:grpSpPr bwMode="auto">
          <a:xfrm>
            <a:off x="6132451" y="990600"/>
            <a:ext cx="2630549" cy="1143000"/>
            <a:chOff x="3216" y="2016"/>
            <a:chExt cx="1872" cy="932"/>
          </a:xfrm>
        </p:grpSpPr>
        <p:pic>
          <p:nvPicPr>
            <p:cNvPr id="720901" name="Picture 5" descr="co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16" y="2016"/>
              <a:ext cx="1872" cy="87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720902" name="Text Box 6"/>
            <p:cNvSpPr txBox="1">
              <a:spLocks noChangeArrowheads="1"/>
            </p:cNvSpPr>
            <p:nvPr/>
          </p:nvSpPr>
          <p:spPr bwMode="auto">
            <a:xfrm>
              <a:off x="3888" y="2736"/>
              <a:ext cx="571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rgbClr val="660033"/>
                  </a:solidFill>
                </a:rPr>
                <a:t>HDEHP</a:t>
              </a:r>
            </a:p>
          </p:txBody>
        </p:sp>
      </p:grpSp>
      <p:sp>
        <p:nvSpPr>
          <p:cNvPr id="72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 solvent extraction</a:t>
            </a:r>
          </a:p>
        </p:txBody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305800" cy="5410200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90000"/>
              </a:lnSpc>
            </a:pPr>
            <a:r>
              <a:rPr lang="en-US" sz="3600" dirty="0" smtClean="0"/>
              <a:t>Bis(2-ethylhexyl)phosphoric </a:t>
            </a:r>
            <a:r>
              <a:rPr lang="en-US" sz="3600" dirty="0"/>
              <a:t>acid (HDEHP)</a:t>
            </a:r>
          </a:p>
          <a:p>
            <a:pPr lvl="1">
              <a:lnSpc>
                <a:spcPct val="90000"/>
              </a:lnSpc>
            </a:pPr>
            <a:r>
              <a:rPr lang="en-US" sz="3600" dirty="0"/>
              <a:t>Has been used to Am separation</a:t>
            </a:r>
          </a:p>
          <a:p>
            <a:pPr lvl="1">
              <a:lnSpc>
                <a:spcPct val="90000"/>
              </a:lnSpc>
            </a:pPr>
            <a:r>
              <a:rPr lang="en-US" sz="3600" dirty="0"/>
              <a:t>Part of TALSPEAK</a:t>
            </a:r>
          </a:p>
          <a:p>
            <a:pPr lvl="2">
              <a:lnSpc>
                <a:spcPct val="90000"/>
              </a:lnSpc>
            </a:pPr>
            <a:r>
              <a:rPr lang="en-US" sz="3600" dirty="0"/>
              <a:t>Extracts lanthanides stronger that actinides</a:t>
            </a:r>
          </a:p>
          <a:p>
            <a:pPr lvl="2">
              <a:lnSpc>
                <a:spcPct val="90000"/>
              </a:lnSpc>
            </a:pPr>
            <a:r>
              <a:rPr lang="en-US" sz="3600" dirty="0"/>
              <a:t>TALSPEAK components</a:t>
            </a:r>
          </a:p>
          <a:p>
            <a:pPr lvl="3">
              <a:lnSpc>
                <a:spcPct val="90000"/>
              </a:lnSpc>
            </a:pPr>
            <a:r>
              <a:rPr lang="en-US" sz="3600" dirty="0"/>
              <a:t>Bis(2-ethyl-hexyl)phosphoric acid (HDEHP)</a:t>
            </a:r>
          </a:p>
          <a:p>
            <a:pPr lvl="3">
              <a:lnSpc>
                <a:spcPct val="90000"/>
              </a:lnSpc>
            </a:pPr>
            <a:r>
              <a:rPr lang="en-US" sz="3600" dirty="0"/>
              <a:t>HNO</a:t>
            </a:r>
            <a:r>
              <a:rPr lang="en-US" sz="3600" baseline="-25000" dirty="0"/>
              <a:t>3</a:t>
            </a:r>
            <a:endParaRPr lang="en-US" sz="3600" dirty="0"/>
          </a:p>
          <a:p>
            <a:pPr lvl="3">
              <a:lnSpc>
                <a:spcPct val="90000"/>
              </a:lnSpc>
            </a:pPr>
            <a:r>
              <a:rPr lang="en-US" sz="3600" dirty="0"/>
              <a:t>DTPA</a:t>
            </a:r>
          </a:p>
          <a:p>
            <a:pPr lvl="3">
              <a:lnSpc>
                <a:spcPct val="90000"/>
              </a:lnSpc>
            </a:pPr>
            <a:r>
              <a:rPr lang="en-US" sz="3600" dirty="0"/>
              <a:t>Lactic </a:t>
            </a:r>
            <a:r>
              <a:rPr lang="en-US" sz="3600" dirty="0" smtClean="0"/>
              <a:t>acid</a:t>
            </a:r>
          </a:p>
          <a:p>
            <a:pPr>
              <a:lnSpc>
                <a:spcPct val="80000"/>
              </a:lnSpc>
            </a:pPr>
            <a:r>
              <a:rPr lang="en-US" sz="3600" dirty="0"/>
              <a:t>Carbamoylphosphine oxide (CMPO)</a:t>
            </a:r>
          </a:p>
          <a:p>
            <a:pPr lvl="1">
              <a:lnSpc>
                <a:spcPct val="80000"/>
              </a:lnSpc>
            </a:pPr>
            <a:r>
              <a:rPr lang="en-US" sz="3600" dirty="0"/>
              <a:t>Synthesized by Horwitz</a:t>
            </a:r>
          </a:p>
          <a:p>
            <a:pPr lvl="2">
              <a:lnSpc>
                <a:spcPct val="80000"/>
              </a:lnSpc>
            </a:pPr>
            <a:r>
              <a:rPr lang="en-US" sz="3600" dirty="0"/>
              <a:t>Based on DHDECMP extractions</a:t>
            </a:r>
          </a:p>
          <a:p>
            <a:pPr lvl="3">
              <a:lnSpc>
                <a:spcPct val="80000"/>
              </a:lnSpc>
            </a:pPr>
            <a:r>
              <a:rPr lang="en-US" sz="3600" dirty="0"/>
              <a:t>Recognized functional group, simplified ligand synthesis</a:t>
            </a:r>
          </a:p>
          <a:p>
            <a:pPr lvl="3">
              <a:lnSpc>
                <a:spcPct val="80000"/>
              </a:lnSpc>
            </a:pPr>
            <a:r>
              <a:rPr lang="en-US" sz="3600" dirty="0"/>
              <a:t>Purified by cation exchange</a:t>
            </a:r>
          </a:p>
          <a:p>
            <a:pPr lvl="1">
              <a:lnSpc>
                <a:spcPct val="80000"/>
              </a:lnSpc>
            </a:pPr>
            <a:r>
              <a:rPr lang="en-US" sz="3600" dirty="0"/>
              <a:t>Part of TRUEX</a:t>
            </a:r>
          </a:p>
          <a:p>
            <a:pPr lvl="2">
              <a:lnSpc>
                <a:spcPct val="80000"/>
              </a:lnSpc>
            </a:pPr>
            <a:r>
              <a:rPr lang="en-US" sz="3600" dirty="0"/>
              <a:t>TRUEX (fission products)</a:t>
            </a:r>
          </a:p>
          <a:p>
            <a:pPr lvl="3">
              <a:lnSpc>
                <a:spcPct val="80000"/>
              </a:lnSpc>
            </a:pPr>
            <a:r>
              <a:rPr lang="en-US" sz="3600" dirty="0"/>
              <a:t>0.01 to 7 M HNO</a:t>
            </a:r>
            <a:r>
              <a:rPr lang="en-US" sz="3600" baseline="-25000" dirty="0"/>
              <a:t>3</a:t>
            </a:r>
            <a:endParaRPr lang="en-US" sz="3600" dirty="0"/>
          </a:p>
          <a:p>
            <a:pPr lvl="3">
              <a:lnSpc>
                <a:spcPct val="80000"/>
              </a:lnSpc>
            </a:pPr>
            <a:r>
              <a:rPr lang="en-US" sz="3600" dirty="0"/>
              <a:t>1.4 M TBP </a:t>
            </a:r>
          </a:p>
          <a:p>
            <a:pPr lvl="3">
              <a:lnSpc>
                <a:spcPct val="80000"/>
              </a:lnSpc>
            </a:pPr>
            <a:r>
              <a:rPr lang="en-US" sz="3600" dirty="0"/>
              <a:t>0.2 M Diphenyl-N,N-dibutylcarbamoyl phosphine oxide (CMPO)</a:t>
            </a:r>
          </a:p>
          <a:p>
            <a:pPr lvl="3">
              <a:lnSpc>
                <a:spcPct val="80000"/>
              </a:lnSpc>
            </a:pPr>
            <a:r>
              <a:rPr lang="en-US" sz="3600" dirty="0"/>
              <a:t>0.5 M Oxalic acid</a:t>
            </a:r>
          </a:p>
          <a:p>
            <a:pPr lvl="3">
              <a:lnSpc>
                <a:spcPct val="80000"/>
              </a:lnSpc>
            </a:pPr>
            <a:r>
              <a:rPr lang="en-US" sz="3600" dirty="0"/>
              <a:t>1.5 M Lactic acid </a:t>
            </a:r>
          </a:p>
          <a:p>
            <a:pPr lvl="3">
              <a:lnSpc>
                <a:spcPct val="80000"/>
              </a:lnSpc>
            </a:pPr>
            <a:r>
              <a:rPr lang="en-US" sz="3600" dirty="0"/>
              <a:t>0.05 M </a:t>
            </a:r>
            <a:r>
              <a:rPr lang="en-US" sz="3600" dirty="0" smtClean="0"/>
              <a:t>DTPA</a:t>
            </a:r>
            <a:endParaRPr lang="en-US" sz="3600" dirty="0"/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6248400" y="5334000"/>
            <a:ext cx="2514600" cy="1384300"/>
            <a:chOff x="3264" y="1728"/>
            <a:chExt cx="1584" cy="872"/>
          </a:xfrm>
        </p:grpSpPr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64" y="1728"/>
              <a:ext cx="1584" cy="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4128" y="2304"/>
              <a:ext cx="507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rgbClr val="660033"/>
                  </a:solidFill>
                </a:rPr>
                <a:t>CMPO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032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623" name="Picture 7" descr="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066800"/>
            <a:ext cx="4048125" cy="5715000"/>
          </a:xfrm>
          <a:prstGeom prst="rect">
            <a:avLst/>
          </a:prstGeom>
          <a:noFill/>
        </p:spPr>
      </p:pic>
      <p:pic>
        <p:nvPicPr>
          <p:cNvPr id="239621" name="Picture 5" descr="image"/>
          <p:cNvPicPr>
            <a:picLocks noChangeAspect="1" noChangeArrowheads="1"/>
          </p:cNvPicPr>
          <p:nvPr/>
        </p:nvPicPr>
        <p:blipFill>
          <a:blip r:embed="rId5" cstate="print"/>
          <a:srcRect t="36571" b="6095"/>
          <a:stretch>
            <a:fillRect/>
          </a:stretch>
        </p:blipFill>
        <p:spPr bwMode="auto">
          <a:xfrm>
            <a:off x="228600" y="5257800"/>
            <a:ext cx="2667000" cy="154874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 Pair 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4724400" cy="41148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None/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Charged metal complex with extractant of opposite charge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Quaternary ammonium salt with anionic actinide nitrate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/>
              <a:t>R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N</a:t>
            </a:r>
            <a:r>
              <a:rPr lang="en-US" sz="2000" baseline="30000" dirty="0" smtClean="0"/>
              <a:t>+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/>
              <a:t>Aliquat 336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Tertiary amines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/>
              <a:t>R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HN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AnX</a:t>
            </a:r>
            <a:r>
              <a:rPr lang="en-US" sz="2000" baseline="-25000" dirty="0" smtClean="0"/>
              <a:t>n</a:t>
            </a:r>
            <a:r>
              <a:rPr lang="en-US" sz="2000" baseline="30000" dirty="0" smtClean="0"/>
              <a:t>-(n-z)</a:t>
            </a:r>
            <a:r>
              <a:rPr lang="en-US" sz="2000" dirty="0" smtClean="0"/>
              <a:t> for monovalent X with An with Z charge</a:t>
            </a:r>
          </a:p>
          <a:p>
            <a:pPr lvl="3">
              <a:lnSpc>
                <a:spcPct val="80000"/>
              </a:lnSpc>
            </a:pPr>
            <a:r>
              <a:rPr lang="en-US" sz="2000" dirty="0" smtClean="0"/>
              <a:t>Require equilibration with acid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Can be sorbed to resins for separations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TEVA resins</a:t>
            </a:r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 lvl="1">
              <a:lnSpc>
                <a:spcPct val="80000"/>
              </a:lnSpc>
            </a:pPr>
            <a:endParaRPr lang="en-US" sz="2000" dirty="0" smtClean="0"/>
          </a:p>
          <a:p>
            <a:endParaRPr lang="en-US" dirty="0"/>
          </a:p>
        </p:txBody>
      </p:sp>
      <p:graphicFrame>
        <p:nvGraphicFramePr>
          <p:cNvPr id="239619" name="Object 3"/>
          <p:cNvGraphicFramePr>
            <a:graphicFrameLocks noChangeAspect="1"/>
          </p:cNvGraphicFramePr>
          <p:nvPr/>
        </p:nvGraphicFramePr>
        <p:xfrm>
          <a:off x="2654300" y="1066800"/>
          <a:ext cx="355282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001" name="Equation" r:id="rId6" imgW="1752480" imgH="241200" progId="Equation.3">
                  <p:embed/>
                </p:oleObj>
              </mc:Choice>
              <mc:Fallback>
                <p:oleObj name="Equation" r:id="rId6" imgW="1752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4300" y="1066800"/>
                        <a:ext cx="3552825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4ED6A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5" descr="image"/>
          <p:cNvPicPr>
            <a:picLocks noChangeAspect="1" noChangeArrowheads="1"/>
          </p:cNvPicPr>
          <p:nvPr/>
        </p:nvPicPr>
        <p:blipFill>
          <a:blip r:embed="rId5" cstate="print"/>
          <a:srcRect l="18521" t="12190" r="21608" b="73143"/>
          <a:stretch>
            <a:fillRect/>
          </a:stretch>
        </p:blipFill>
        <p:spPr bwMode="auto">
          <a:xfrm>
            <a:off x="2743200" y="5599580"/>
            <a:ext cx="1596737" cy="3961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607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 solvent extraction</a:t>
            </a:r>
          </a:p>
        </p:txBody>
      </p:sp>
      <p:sp>
        <p:nvSpPr>
          <p:cNvPr id="73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848600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Tertiary amine salt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Low acid, high nitrate or chloride solution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(R</a:t>
            </a:r>
            <a:r>
              <a:rPr lang="en-US" sz="2000" baseline="-25000" dirty="0"/>
              <a:t>3</a:t>
            </a:r>
            <a:r>
              <a:rPr lang="en-US" sz="2000" dirty="0"/>
              <a:t>NH)</a:t>
            </a:r>
            <a:r>
              <a:rPr lang="en-US" sz="2000" baseline="-25000" dirty="0"/>
              <a:t>2</a:t>
            </a:r>
            <a:r>
              <a:rPr lang="en-US" sz="2000" dirty="0"/>
              <a:t>Am(NO</a:t>
            </a:r>
            <a:r>
              <a:rPr lang="en-US" sz="2000" baseline="-25000" dirty="0"/>
              <a:t>3</a:t>
            </a:r>
            <a:r>
              <a:rPr lang="en-US" sz="2000" dirty="0"/>
              <a:t>)</a:t>
            </a:r>
            <a:r>
              <a:rPr lang="en-US" sz="2000" baseline="-25000" dirty="0"/>
              <a:t>5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Quaternary ammonium salts (Aliquat 336)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Low acid, high salt solutions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Extraction sequence of Cm&lt;Cf&lt;Am&lt;Es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Studies at ANL for process separation of Am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Amide extractants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(R</a:t>
            </a:r>
            <a:r>
              <a:rPr lang="en-US" sz="2000" baseline="-25000" dirty="0"/>
              <a:t>1</a:t>
            </a:r>
            <a:r>
              <a:rPr lang="en-US" sz="2000" dirty="0"/>
              <a:t>,R</a:t>
            </a:r>
            <a:r>
              <a:rPr lang="en-US" sz="2000" baseline="-25000" dirty="0"/>
              <a:t>2</a:t>
            </a:r>
            <a:r>
              <a:rPr lang="en-US" sz="2000" dirty="0"/>
              <a:t>)N-C(O)-CR</a:t>
            </a:r>
            <a:r>
              <a:rPr lang="en-US" sz="2000" baseline="-25000" dirty="0"/>
              <a:t>3</a:t>
            </a:r>
            <a:r>
              <a:rPr lang="en-US" sz="2000" dirty="0"/>
              <a:t>H-C(O)-N(R</a:t>
            </a:r>
            <a:r>
              <a:rPr lang="en-US" sz="2000" baseline="-25000" dirty="0"/>
              <a:t>1</a:t>
            </a:r>
            <a:r>
              <a:rPr lang="en-US" sz="2000" dirty="0"/>
              <a:t>R</a:t>
            </a:r>
            <a:r>
              <a:rPr lang="en-US" sz="2000" baseline="-25000" dirty="0"/>
              <a:t>2</a:t>
            </a:r>
            <a:r>
              <a:rPr lang="en-US" sz="2000" dirty="0"/>
              <a:t>)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Diamide extractant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Basis of DIAMEX </a:t>
            </a:r>
            <a:r>
              <a:rPr lang="en-US" sz="2000" dirty="0" smtClean="0"/>
              <a:t>process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N,N’-dimethyl-N,N’-dibutyl-2-tetradecyl-malonamide (DMDBTDMA)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DIAMEX with ligand in dodecane with 3-4 M HNO</a:t>
            </a:r>
            <a:r>
              <a:rPr lang="en-US" sz="2000" baseline="-25000" dirty="0"/>
              <a:t>3</a:t>
            </a:r>
            <a:endParaRPr lang="en-US" sz="2000" dirty="0"/>
          </a:p>
          <a:p>
            <a:pPr lvl="3">
              <a:lnSpc>
                <a:spcPct val="90000"/>
              </a:lnSpc>
            </a:pPr>
            <a:r>
              <a:rPr lang="en-US" sz="2000" dirty="0"/>
              <a:t>Selective extraction over Nd</a:t>
            </a:r>
          </a:p>
        </p:txBody>
      </p:sp>
      <p:pic>
        <p:nvPicPr>
          <p:cNvPr id="733191" name="Picture 7" descr="c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64755" y="3276600"/>
            <a:ext cx="2048933" cy="1676400"/>
          </a:xfrm>
          <a:prstGeom prst="rect">
            <a:avLst/>
          </a:prstGeom>
          <a:noFill/>
        </p:spPr>
      </p:pic>
      <p:pic>
        <p:nvPicPr>
          <p:cNvPr id="1026" name="Picture 2" descr="File:Aliquat 336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34" r="2068"/>
          <a:stretch/>
        </p:blipFill>
        <p:spPr bwMode="auto">
          <a:xfrm>
            <a:off x="6764756" y="1483125"/>
            <a:ext cx="1998244" cy="163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 flipV="1">
            <a:off x="5867400" y="2362200"/>
            <a:ext cx="1676400" cy="152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Oval 3"/>
          <p:cNvSpPr/>
          <p:nvPr/>
        </p:nvSpPr>
        <p:spPr bwMode="auto">
          <a:xfrm>
            <a:off x="7010400" y="4114800"/>
            <a:ext cx="1143000" cy="609600"/>
          </a:xfrm>
          <a:prstGeom prst="ellipse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6" name="Straight Arrow Connector 5"/>
          <p:cNvCxnSpPr>
            <a:endCxn id="4" idx="2"/>
          </p:cNvCxnSpPr>
          <p:nvPr/>
        </p:nvCxnSpPr>
        <p:spPr bwMode="auto">
          <a:xfrm>
            <a:off x="3200400" y="3886200"/>
            <a:ext cx="3810000" cy="533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5265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  <p:extLst mod="1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762000"/>
          </a:xfrm>
        </p:spPr>
        <p:txBody>
          <a:bodyPr/>
          <a:lstStyle/>
          <a:p>
            <a:r>
              <a:rPr lang="en-US" dirty="0" smtClean="0"/>
              <a:t>Am/Ln </a:t>
            </a:r>
            <a:r>
              <a:rPr lang="en-US" dirty="0"/>
              <a:t>solvent extraction</a:t>
            </a:r>
          </a:p>
        </p:txBody>
      </p:sp>
      <p:sp>
        <p:nvSpPr>
          <p:cNvPr id="74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685800"/>
            <a:ext cx="3962400" cy="64770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sz="2000" dirty="0" smtClean="0"/>
              <a:t>Extraction </a:t>
            </a:r>
            <a:r>
              <a:rPr lang="en-US" sz="2000" dirty="0"/>
              <a:t>reaction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Am</a:t>
            </a:r>
            <a:r>
              <a:rPr lang="en-US" sz="2000" baseline="30000" dirty="0"/>
              <a:t>3+</a:t>
            </a:r>
            <a:r>
              <a:rPr lang="en-US" sz="2000" dirty="0"/>
              <a:t>+2(HA)</a:t>
            </a:r>
            <a:r>
              <a:rPr lang="en-US" sz="2000" baseline="-25000" dirty="0"/>
              <a:t>2</a:t>
            </a:r>
            <a:r>
              <a:rPr lang="en-US" sz="2000" dirty="0">
                <a:sym typeface="Wingdings" pitchFamily="2" charset="2"/>
              </a:rPr>
              <a:t>AmA</a:t>
            </a:r>
            <a:r>
              <a:rPr lang="en-US" sz="2000" baseline="-25000" dirty="0">
                <a:sym typeface="Wingdings" pitchFamily="2" charset="2"/>
              </a:rPr>
              <a:t>3</a:t>
            </a:r>
            <a:r>
              <a:rPr lang="en-US" sz="2000" dirty="0">
                <a:sym typeface="Wingdings" pitchFamily="2" charset="2"/>
              </a:rPr>
              <a:t>HA+3 H</a:t>
            </a:r>
            <a:r>
              <a:rPr lang="en-US" sz="2000" baseline="30000" dirty="0">
                <a:sym typeface="Wingdings" pitchFamily="2" charset="2"/>
              </a:rPr>
              <a:t>+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Release of protons upon complexation requires pH adjustment to achieve extraction</a:t>
            </a:r>
          </a:p>
          <a:p>
            <a:pPr lvl="3">
              <a:lnSpc>
                <a:spcPct val="90000"/>
              </a:lnSpc>
            </a:pPr>
            <a:r>
              <a:rPr lang="en-US" sz="2000" dirty="0"/>
              <a:t>Maintain pH greater than </a:t>
            </a:r>
            <a:r>
              <a:rPr lang="en-US" sz="2000" dirty="0" smtClean="0"/>
              <a:t>3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Cyanex </a:t>
            </a:r>
            <a:r>
              <a:rPr lang="en-US" sz="2000" dirty="0"/>
              <a:t>301 stable in acid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HCl, H</a:t>
            </a:r>
            <a:r>
              <a:rPr lang="en-US" sz="2000" baseline="-25000" dirty="0"/>
              <a:t>2</a:t>
            </a:r>
            <a:r>
              <a:rPr lang="en-US" sz="2000" dirty="0"/>
              <a:t>SO</a:t>
            </a:r>
            <a:r>
              <a:rPr lang="en-US" sz="2000" baseline="-25000" dirty="0"/>
              <a:t>4</a:t>
            </a:r>
            <a:r>
              <a:rPr lang="en-US" sz="2000" dirty="0"/>
              <a:t>, HNO</a:t>
            </a:r>
            <a:r>
              <a:rPr lang="en-US" sz="2000" baseline="-25000" dirty="0"/>
              <a:t>3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Below 2 M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Irradiation produces acids and phosphorus compounds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Problematic extractions when dosed 10</a:t>
            </a:r>
            <a:r>
              <a:rPr lang="en-US" sz="2000" baseline="30000" dirty="0"/>
              <a:t>4</a:t>
            </a:r>
            <a:r>
              <a:rPr lang="en-US" sz="2000" dirty="0"/>
              <a:t> to 10</a:t>
            </a:r>
            <a:r>
              <a:rPr lang="en-US" sz="2000" baseline="30000" dirty="0"/>
              <a:t>5 </a:t>
            </a:r>
            <a:r>
              <a:rPr lang="en-US" sz="2000" dirty="0"/>
              <a:t>gray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New dithiophosphinic acid less sensitive to acid concentration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R</a:t>
            </a:r>
            <a:r>
              <a:rPr lang="en-US" sz="2000" baseline="-25000" dirty="0"/>
              <a:t>2</a:t>
            </a:r>
            <a:r>
              <a:rPr lang="en-US" sz="2000" dirty="0"/>
              <a:t>PSSH; R=C</a:t>
            </a:r>
            <a:r>
              <a:rPr lang="en-US" sz="2000" baseline="-25000" dirty="0"/>
              <a:t>6</a:t>
            </a:r>
            <a:r>
              <a:rPr lang="en-US" sz="2000" dirty="0"/>
              <a:t>H</a:t>
            </a:r>
            <a:r>
              <a:rPr lang="en-US" sz="2000" baseline="-25000" dirty="0"/>
              <a:t>5</a:t>
            </a:r>
            <a:r>
              <a:rPr lang="en-US" sz="2000" dirty="0"/>
              <a:t>, ClC</a:t>
            </a:r>
            <a:r>
              <a:rPr lang="en-US" sz="2000" baseline="-25000" dirty="0"/>
              <a:t>6</a:t>
            </a:r>
            <a:r>
              <a:rPr lang="en-US" sz="2000" dirty="0"/>
              <a:t>H</a:t>
            </a:r>
            <a:r>
              <a:rPr lang="en-US" sz="2000" baseline="-25000" dirty="0"/>
              <a:t>4</a:t>
            </a:r>
            <a:r>
              <a:rPr lang="en-US" sz="2000" dirty="0"/>
              <a:t>, FC</a:t>
            </a:r>
            <a:r>
              <a:rPr lang="en-US" sz="2000" baseline="-25000" dirty="0"/>
              <a:t>6</a:t>
            </a:r>
            <a:r>
              <a:rPr lang="en-US" sz="2000" dirty="0"/>
              <a:t>H</a:t>
            </a:r>
            <a:r>
              <a:rPr lang="en-US" sz="2000" baseline="-25000" dirty="0"/>
              <a:t>4</a:t>
            </a:r>
            <a:r>
              <a:rPr lang="en-US" sz="2000" dirty="0"/>
              <a:t>, CH</a:t>
            </a:r>
            <a:r>
              <a:rPr lang="en-US" sz="2000" baseline="-25000" dirty="0"/>
              <a:t>3</a:t>
            </a:r>
            <a:r>
              <a:rPr lang="en-US" sz="2000" dirty="0"/>
              <a:t>C</a:t>
            </a:r>
            <a:r>
              <a:rPr lang="en-US" sz="2000" baseline="-25000" dirty="0"/>
              <a:t>6</a:t>
            </a:r>
            <a:r>
              <a:rPr lang="en-US" sz="2000" dirty="0"/>
              <a:t>H</a:t>
            </a:r>
            <a:r>
              <a:rPr lang="en-US" sz="2000" baseline="-25000" dirty="0"/>
              <a:t>4</a:t>
            </a:r>
            <a:r>
              <a:rPr lang="en-US" sz="2000" dirty="0"/>
              <a:t> 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Only synergistic extractions </a:t>
            </a:r>
            <a:r>
              <a:rPr lang="en-US" sz="2000" dirty="0" smtClean="0"/>
              <a:t>with, </a:t>
            </a:r>
            <a:r>
              <a:rPr lang="en-US" sz="2000" dirty="0"/>
              <a:t>TBP, TOPO, or tributylphosphine oxide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Aqueous phase 0.1-1 M HNO</a:t>
            </a:r>
            <a:r>
              <a:rPr lang="en-US" sz="2000" baseline="-25000" dirty="0"/>
              <a:t>3</a:t>
            </a:r>
            <a:endParaRPr lang="en-US" sz="2000" dirty="0"/>
          </a:p>
          <a:p>
            <a:pPr lvl="2">
              <a:lnSpc>
                <a:spcPct val="90000"/>
              </a:lnSpc>
            </a:pPr>
            <a:r>
              <a:rPr lang="en-US" sz="2000" dirty="0"/>
              <a:t>Increased radiation resistance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547" r="49453" b="20172"/>
          <a:stretch/>
        </p:blipFill>
        <p:spPr bwMode="auto">
          <a:xfrm>
            <a:off x="4486922" y="762000"/>
            <a:ext cx="3707780" cy="4352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4483963" y="5112517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/>
              <a:t>Distribution ratios of Am(III ) and Ln(III ) in 1.0 M Cyanex 301‐heptane (16 </a:t>
            </a:r>
            <a:r>
              <a:rPr lang="en-US" sz="1600" dirty="0" smtClean="0"/>
              <a:t>mol% of </a:t>
            </a:r>
            <a:r>
              <a:rPr lang="en-US" sz="1600" dirty="0"/>
              <a:t>Cyanex </a:t>
            </a:r>
            <a:r>
              <a:rPr lang="en-US" sz="1600" dirty="0" smtClean="0"/>
              <a:t>301 neutralized </a:t>
            </a:r>
            <a:r>
              <a:rPr lang="en-US" sz="1600" dirty="0"/>
              <a:t>before extraction contacts)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5"/>
          <a:srcRect t="-455" b="62467"/>
          <a:stretch/>
        </p:blipFill>
        <p:spPr bwMode="auto">
          <a:xfrm>
            <a:off x="5715000" y="2362200"/>
            <a:ext cx="1981200" cy="1076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920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588082" y="76200"/>
            <a:ext cx="6629400" cy="762000"/>
          </a:xfrm>
        </p:spPr>
        <p:txBody>
          <a:bodyPr/>
          <a:lstStyle/>
          <a:p>
            <a:r>
              <a:rPr lang="en-US" dirty="0"/>
              <a:t>Ion exchange separation Am from Cm</a:t>
            </a:r>
          </a:p>
        </p:txBody>
      </p:sp>
      <p:sp>
        <p:nvSpPr>
          <p:cNvPr id="74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4953000" cy="5715000"/>
          </a:xfrm>
        </p:spPr>
        <p:txBody>
          <a:bodyPr>
            <a:normAutofit fontScale="92500"/>
          </a:bodyPr>
          <a:lstStyle/>
          <a:p>
            <a:pPr>
              <a:lnSpc>
                <a:spcPct val="80000"/>
              </a:lnSpc>
            </a:pPr>
            <a:r>
              <a:rPr lang="en-US" sz="1600" dirty="0" smtClean="0"/>
              <a:t>LiCl with ion exchange  achieves separation from lanthanide</a:t>
            </a:r>
          </a:p>
          <a:p>
            <a:pPr>
              <a:lnSpc>
                <a:spcPct val="80000"/>
              </a:lnSpc>
            </a:pPr>
            <a:r>
              <a:rPr lang="en-US" sz="1600" dirty="0" smtClean="0"/>
              <a:t>Separation </a:t>
            </a:r>
            <a:r>
              <a:rPr lang="en-US" sz="1600" dirty="0"/>
              <a:t>of tracer level Am and Cm has been performed with displacement complexing chromatography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DTPA </a:t>
            </a:r>
            <a:r>
              <a:rPr lang="en-US" sz="1600" dirty="0"/>
              <a:t>and nitrilotriacetic acid in </a:t>
            </a:r>
            <a:r>
              <a:rPr lang="en-US" sz="1600" dirty="0" smtClean="0"/>
              <a:t>presence </a:t>
            </a:r>
            <a:r>
              <a:rPr lang="en-US" sz="1600" dirty="0"/>
              <a:t>of Cd and Zn as competing cations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displacement </a:t>
            </a:r>
            <a:r>
              <a:rPr lang="en-US" sz="1600" dirty="0"/>
              <a:t>complexing chromatography method is </a:t>
            </a:r>
            <a:r>
              <a:rPr lang="en-US" sz="1600" dirty="0" smtClean="0"/>
              <a:t>not suitable for large scale</a:t>
            </a:r>
          </a:p>
          <a:p>
            <a:pPr>
              <a:lnSpc>
                <a:spcPct val="80000"/>
              </a:lnSpc>
            </a:pPr>
            <a:r>
              <a:rPr lang="en-US" sz="1600" dirty="0" smtClean="0"/>
              <a:t>Ion exchange has been used to separate trace levels of Cm from Am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Am</a:t>
            </a:r>
            <a:r>
              <a:rPr lang="en-US" sz="1600" dirty="0"/>
              <a:t>, Cm, and lanthanides </a:t>
            </a:r>
            <a:r>
              <a:rPr lang="en-US" sz="1600" dirty="0" smtClean="0"/>
              <a:t>sorbed </a:t>
            </a:r>
            <a:r>
              <a:rPr lang="en-US" sz="1600" dirty="0"/>
              <a:t>to a cation exchange resin at pH 2</a:t>
            </a:r>
          </a:p>
          <a:p>
            <a:pPr lvl="2">
              <a:lnSpc>
                <a:spcPct val="80000"/>
              </a:lnSpc>
            </a:pPr>
            <a:r>
              <a:rPr lang="en-US" sz="1600" dirty="0" smtClean="0"/>
              <a:t>Separation </a:t>
            </a:r>
            <a:r>
              <a:rPr lang="en-US" sz="1600" dirty="0"/>
              <a:t>of Cm from Am was performed with 0.01 % ethylenediamine-tetramethylphosphonic acid at pH 3.4 in 0.1 M NaNO</a:t>
            </a:r>
            <a:r>
              <a:rPr lang="en-US" sz="1600" baseline="-25000" dirty="0"/>
              <a:t>3</a:t>
            </a:r>
            <a:r>
              <a:rPr lang="en-US" sz="1600" dirty="0"/>
              <a:t> </a:t>
            </a:r>
            <a:endParaRPr lang="en-US" sz="1600" dirty="0" smtClean="0"/>
          </a:p>
          <a:p>
            <a:pPr lvl="2">
              <a:lnSpc>
                <a:spcPct val="80000"/>
              </a:lnSpc>
            </a:pPr>
            <a:r>
              <a:rPr lang="en-US" sz="1600" dirty="0" smtClean="0"/>
              <a:t>separation </a:t>
            </a:r>
            <a:r>
              <a:rPr lang="en-US" sz="1600" dirty="0"/>
              <a:t>factor of 1.4</a:t>
            </a:r>
          </a:p>
          <a:p>
            <a:pPr>
              <a:lnSpc>
                <a:spcPct val="80000"/>
              </a:lnSpc>
            </a:pPr>
            <a:r>
              <a:rPr lang="en-US" sz="1600" dirty="0"/>
              <a:t>Separation of gram scale quantities of Am and Cm </a:t>
            </a:r>
            <a:r>
              <a:rPr lang="en-US" sz="1600" dirty="0" smtClean="0"/>
              <a:t>by </a:t>
            </a:r>
            <a:r>
              <a:rPr lang="en-US" sz="1600" dirty="0"/>
              <a:t>cation and anion exchange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use </a:t>
            </a:r>
            <a:r>
              <a:rPr lang="en-US" sz="1600" dirty="0"/>
              <a:t>of </a:t>
            </a:r>
            <a:r>
              <a:rPr lang="en-US" sz="1600" dirty="0">
                <a:latin typeface="Symbol" pitchFamily="18" charset="2"/>
              </a:rPr>
              <a:t>a</a:t>
            </a:r>
            <a:r>
              <a:rPr lang="en-US" sz="1600" dirty="0"/>
              <a:t>-hydroxylisobutyrate or diethylenetriaminepentaacetic acid as an eluting agent or a variation of </a:t>
            </a:r>
            <a:r>
              <a:rPr lang="en-US" sz="1600" dirty="0" smtClean="0"/>
              <a:t>eluant </a:t>
            </a:r>
            <a:r>
              <a:rPr lang="en-US" sz="1600" dirty="0"/>
              <a:t>composition by </a:t>
            </a:r>
            <a:r>
              <a:rPr lang="en-US" sz="1600" dirty="0" smtClean="0"/>
              <a:t>addition </a:t>
            </a:r>
            <a:r>
              <a:rPr lang="en-US" sz="1600" dirty="0"/>
              <a:t>of methanol to nitric acid</a:t>
            </a:r>
          </a:p>
          <a:p>
            <a:pPr lvl="2">
              <a:lnSpc>
                <a:spcPct val="80000"/>
              </a:lnSpc>
            </a:pPr>
            <a:r>
              <a:rPr lang="en-US" sz="1600" dirty="0"/>
              <a:t>best separations were achieved under high pressure conditions</a:t>
            </a:r>
          </a:p>
          <a:p>
            <a:pPr lvl="3">
              <a:lnSpc>
                <a:spcPct val="80000"/>
              </a:lnSpc>
            </a:pPr>
            <a:r>
              <a:rPr lang="en-US" sz="1600" dirty="0" smtClean="0"/>
              <a:t>separation </a:t>
            </a:r>
            <a:r>
              <a:rPr lang="en-US" sz="1600" dirty="0"/>
              <a:t>factors greater than </a:t>
            </a:r>
            <a:r>
              <a:rPr lang="en-US" sz="1600" dirty="0" smtClean="0"/>
              <a:t>400</a:t>
            </a:r>
            <a:endParaRPr lang="en-US" sz="1600" dirty="0"/>
          </a:p>
        </p:txBody>
      </p:sp>
      <p:sp>
        <p:nvSpPr>
          <p:cNvPr id="2" name="Rectangle 1"/>
          <p:cNvSpPr/>
          <p:nvPr/>
        </p:nvSpPr>
        <p:spPr>
          <a:xfrm>
            <a:off x="5334000" y="5229761"/>
            <a:ext cx="3657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Distribution</a:t>
            </a:r>
          </a:p>
          <a:p>
            <a:r>
              <a:rPr lang="en-US" sz="2000" dirty="0"/>
              <a:t>coefficients of actinides and lanthanides into Dowex 1  8 resin from 10 M LiCl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51905" t="-1303" r="-1905" b="19383"/>
          <a:stretch/>
        </p:blipFill>
        <p:spPr bwMode="auto">
          <a:xfrm>
            <a:off x="5436220" y="726831"/>
            <a:ext cx="3707780" cy="4466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/>
        </p:nvCxnSpPr>
        <p:spPr bwMode="auto">
          <a:xfrm>
            <a:off x="4419600" y="1066800"/>
            <a:ext cx="2514600" cy="1752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4419600" y="1066800"/>
            <a:ext cx="1371600" cy="4267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26374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Extraction chromatography</a:t>
            </a:r>
          </a:p>
        </p:txBody>
      </p:sp>
      <p:sp>
        <p:nvSpPr>
          <p:cNvPr id="74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4582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Mobile liquid phase and stationary liquid phase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Apply results from solvent extraction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HDEHP, Aliquat 336, CMPO</a:t>
            </a:r>
          </a:p>
          <a:p>
            <a:pPr lvl="3">
              <a:lnSpc>
                <a:spcPct val="90000"/>
              </a:lnSpc>
            </a:pPr>
            <a:r>
              <a:rPr lang="en-US" sz="2000" dirty="0"/>
              <a:t>Basis for Eichrom resins</a:t>
            </a:r>
          </a:p>
          <a:p>
            <a:pPr lvl="3">
              <a:lnSpc>
                <a:spcPct val="90000"/>
              </a:lnSpc>
            </a:pPr>
            <a:r>
              <a:rPr lang="en-US" sz="2000" dirty="0"/>
              <a:t>Limited use for solutions with fluoride, oxalate, or phosphate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DIPEX </a:t>
            </a:r>
            <a:r>
              <a:rPr lang="en-US" sz="2000" dirty="0" smtClean="0"/>
              <a:t>resin (Eichrom)</a:t>
            </a:r>
            <a:endParaRPr lang="en-US" sz="2000" dirty="0"/>
          </a:p>
          <a:p>
            <a:pPr lvl="3">
              <a:lnSpc>
                <a:spcPct val="90000"/>
              </a:lnSpc>
            </a:pPr>
            <a:r>
              <a:rPr lang="en-US" sz="2000" dirty="0" smtClean="0"/>
              <a:t>Bis</a:t>
            </a:r>
            <a:r>
              <a:rPr lang="en-US" sz="2000" dirty="0"/>
              <a:t>-</a:t>
            </a:r>
            <a:r>
              <a:rPr lang="en-US" sz="2000" dirty="0" smtClean="0"/>
              <a:t>2-ethylhexylmethanediphosphonic </a:t>
            </a:r>
            <a:r>
              <a:rPr lang="en-US" sz="2000" dirty="0"/>
              <a:t>acid on inert support</a:t>
            </a:r>
          </a:p>
          <a:p>
            <a:pPr lvl="3">
              <a:lnSpc>
                <a:spcPct val="90000"/>
              </a:lnSpc>
            </a:pPr>
            <a:r>
              <a:rPr lang="en-US" sz="2000" dirty="0"/>
              <a:t>Lipophilic molecule</a:t>
            </a:r>
          </a:p>
          <a:p>
            <a:pPr lvl="4">
              <a:lnSpc>
                <a:spcPct val="90000"/>
              </a:lnSpc>
            </a:pPr>
            <a:r>
              <a:rPr lang="en-US" sz="2000" dirty="0"/>
              <a:t>Extraction of 3+, 4+, and 6+ actinides</a:t>
            </a:r>
          </a:p>
          <a:p>
            <a:pPr lvl="3">
              <a:lnSpc>
                <a:spcPct val="90000"/>
              </a:lnSpc>
            </a:pPr>
            <a:r>
              <a:rPr lang="en-US" sz="2000" dirty="0"/>
              <a:t>Strongly binds metal ions</a:t>
            </a:r>
          </a:p>
          <a:p>
            <a:pPr lvl="4">
              <a:lnSpc>
                <a:spcPct val="90000"/>
              </a:lnSpc>
            </a:pPr>
            <a:r>
              <a:rPr lang="en-US" sz="2000" dirty="0"/>
              <a:t>Need to remove organics from support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Variation of support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Silica for covalent bonding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Functional organics on coated ferromagnetic particles</a:t>
            </a:r>
          </a:p>
          <a:p>
            <a:pPr lvl="3">
              <a:lnSpc>
                <a:spcPct val="90000"/>
              </a:lnSpc>
            </a:pPr>
            <a:r>
              <a:rPr lang="en-US" sz="2000" dirty="0"/>
              <a:t>Magnetic separation after sorption</a:t>
            </a:r>
          </a:p>
          <a:p>
            <a:pPr lvl="4">
              <a:lnSpc>
                <a:spcPct val="9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4859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 separation and purification</a:t>
            </a:r>
          </a:p>
        </p:txBody>
      </p:sp>
      <p:sp>
        <p:nvSpPr>
          <p:cNvPr id="71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924800" cy="5486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Precipitation method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Formation of insoluble Am species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AmF</a:t>
            </a:r>
            <a:r>
              <a:rPr lang="en-US" sz="2000" baseline="-25000" dirty="0"/>
              <a:t>3</a:t>
            </a:r>
            <a:r>
              <a:rPr lang="en-US" sz="2000" dirty="0"/>
              <a:t>, K</a:t>
            </a:r>
            <a:r>
              <a:rPr lang="en-US" sz="2000" baseline="-25000" dirty="0"/>
              <a:t>8</a:t>
            </a:r>
            <a:r>
              <a:rPr lang="en-US" sz="2000" dirty="0"/>
              <a:t>Am</a:t>
            </a:r>
            <a:r>
              <a:rPr lang="en-US" sz="2000" baseline="-25000" dirty="0"/>
              <a:t>2</a:t>
            </a:r>
            <a:r>
              <a:rPr lang="en-US" sz="2000" dirty="0"/>
              <a:t>(SO</a:t>
            </a:r>
            <a:r>
              <a:rPr lang="en-US" sz="2000" baseline="-25000" dirty="0"/>
              <a:t>4</a:t>
            </a:r>
            <a:r>
              <a:rPr lang="en-US" sz="2000" dirty="0"/>
              <a:t>)</a:t>
            </a:r>
            <a:r>
              <a:rPr lang="en-US" sz="2000" baseline="-25000" dirty="0"/>
              <a:t>7</a:t>
            </a:r>
            <a:r>
              <a:rPr lang="en-US" sz="2000" dirty="0"/>
              <a:t> , Am</a:t>
            </a:r>
            <a:r>
              <a:rPr lang="en-US" sz="2000" baseline="-25000" dirty="0"/>
              <a:t>2</a:t>
            </a:r>
            <a:r>
              <a:rPr lang="en-US" sz="2000" dirty="0"/>
              <a:t>(C</a:t>
            </a:r>
            <a:r>
              <a:rPr lang="en-US" sz="2000" baseline="-25000" dirty="0"/>
              <a:t>2</a:t>
            </a:r>
            <a:r>
              <a:rPr lang="en-US" sz="2000" dirty="0"/>
              <a:t>O</a:t>
            </a:r>
            <a:r>
              <a:rPr lang="en-US" sz="2000" baseline="-25000" dirty="0"/>
              <a:t>4</a:t>
            </a:r>
            <a:r>
              <a:rPr lang="en-US" sz="2000" dirty="0"/>
              <a:t>)</a:t>
            </a:r>
            <a:r>
              <a:rPr lang="en-US" sz="2000" baseline="-25000" dirty="0"/>
              <a:t>3</a:t>
            </a:r>
            <a:r>
              <a:rPr lang="en-US" sz="2000" dirty="0"/>
              <a:t>, K</a:t>
            </a:r>
            <a:r>
              <a:rPr lang="en-US" sz="2000" baseline="-25000" dirty="0"/>
              <a:t>3</a:t>
            </a:r>
            <a:r>
              <a:rPr lang="en-US" sz="2000" dirty="0"/>
              <a:t>AmO</a:t>
            </a:r>
            <a:r>
              <a:rPr lang="en-US" sz="2000" baseline="-25000" dirty="0"/>
              <a:t>2</a:t>
            </a:r>
            <a:r>
              <a:rPr lang="en-US" sz="2000" dirty="0"/>
              <a:t>(CO</a:t>
            </a:r>
            <a:r>
              <a:rPr lang="en-US" sz="2000" baseline="-25000" dirty="0"/>
              <a:t>3</a:t>
            </a:r>
            <a:r>
              <a:rPr lang="en-US" sz="2000" dirty="0"/>
              <a:t>)</a:t>
            </a:r>
            <a:r>
              <a:rPr lang="en-US" sz="2000" baseline="-25000" dirty="0"/>
              <a:t>2</a:t>
            </a:r>
            <a:endParaRPr lang="en-US" sz="2000" dirty="0"/>
          </a:p>
          <a:p>
            <a:pPr lvl="3">
              <a:lnSpc>
                <a:spcPct val="80000"/>
              </a:lnSpc>
            </a:pPr>
            <a:r>
              <a:rPr lang="en-US" sz="2000" dirty="0"/>
              <a:t>Am(V) carbonate useful for separation from Cm</a:t>
            </a:r>
          </a:p>
          <a:p>
            <a:pPr lvl="3">
              <a:lnSpc>
                <a:spcPct val="80000"/>
              </a:lnSpc>
            </a:pPr>
            <a:r>
              <a:rPr lang="en-US" sz="2000" dirty="0"/>
              <a:t>Am from lanthanides by oxalate precipitation</a:t>
            </a:r>
          </a:p>
          <a:p>
            <a:pPr lvl="4">
              <a:lnSpc>
                <a:spcPct val="80000"/>
              </a:lnSpc>
            </a:pPr>
            <a:r>
              <a:rPr lang="en-US" sz="2000" dirty="0"/>
              <a:t>Slow hydrolysis of dimethyloxalate</a:t>
            </a:r>
          </a:p>
          <a:p>
            <a:pPr lvl="4">
              <a:lnSpc>
                <a:spcPct val="80000"/>
              </a:lnSpc>
            </a:pPr>
            <a:r>
              <a:rPr lang="en-US" sz="2000" dirty="0"/>
              <a:t>Oxalate precipitate enriched in Am</a:t>
            </a:r>
          </a:p>
          <a:p>
            <a:pPr lvl="4">
              <a:lnSpc>
                <a:spcPct val="80000"/>
              </a:lnSpc>
            </a:pPr>
            <a:r>
              <a:rPr lang="en-US" sz="2000" dirty="0"/>
              <a:t>50 % lanthanide rejection, 4 % Am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Oxidation of Am(VI) by K</a:t>
            </a:r>
            <a:r>
              <a:rPr lang="en-US" sz="2000" baseline="-25000" dirty="0"/>
              <a:t>2</a:t>
            </a:r>
            <a:r>
              <a:rPr lang="en-US" sz="2000" dirty="0"/>
              <a:t>S</a:t>
            </a:r>
            <a:r>
              <a:rPr lang="en-US" sz="2000" baseline="-25000" dirty="0"/>
              <a:t>2</a:t>
            </a:r>
            <a:r>
              <a:rPr lang="en-US" sz="2000" dirty="0"/>
              <a:t>O</a:t>
            </a:r>
            <a:r>
              <a:rPr lang="en-US" sz="2000" baseline="-25000" dirty="0"/>
              <a:t>8</a:t>
            </a:r>
            <a:r>
              <a:rPr lang="en-US" sz="2000" dirty="0"/>
              <a:t> and precipitation of Cm(III)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Pyrochemical </a:t>
            </a:r>
            <a:r>
              <a:rPr lang="en-US" sz="2000" dirty="0"/>
              <a:t>process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Am from Pu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O</a:t>
            </a:r>
            <a:r>
              <a:rPr lang="en-US" sz="2000" baseline="-25000" dirty="0"/>
              <a:t>2</a:t>
            </a:r>
            <a:r>
              <a:rPr lang="en-US" sz="2000" dirty="0"/>
              <a:t> in molten salt, PuO</a:t>
            </a:r>
            <a:r>
              <a:rPr lang="en-US" sz="2000" baseline="-25000" dirty="0"/>
              <a:t>2</a:t>
            </a:r>
            <a:r>
              <a:rPr lang="en-US" sz="2000" dirty="0"/>
              <a:t> forms and precipitates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Partitioning of Am between liquid Bi or Al and molten salts</a:t>
            </a:r>
          </a:p>
          <a:p>
            <a:pPr lvl="3">
              <a:lnSpc>
                <a:spcPct val="80000"/>
              </a:lnSpc>
            </a:pPr>
            <a:r>
              <a:rPr lang="en-US" sz="2000" dirty="0"/>
              <a:t>K</a:t>
            </a:r>
            <a:r>
              <a:rPr lang="en-US" sz="2000" baseline="-25000" dirty="0"/>
              <a:t>d</a:t>
            </a:r>
            <a:r>
              <a:rPr lang="en-US" sz="2000" dirty="0"/>
              <a:t> of 2 for Al system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Separation of Am from PuF</a:t>
            </a:r>
            <a:r>
              <a:rPr lang="en-US" sz="2000" baseline="-25000" dirty="0"/>
              <a:t>4</a:t>
            </a:r>
            <a:r>
              <a:rPr lang="en-US" sz="2000" dirty="0"/>
              <a:t> in salt by addition of OF</a:t>
            </a:r>
            <a:r>
              <a:rPr lang="en-US" sz="2000" baseline="-25000" dirty="0"/>
              <a:t>2</a:t>
            </a:r>
          </a:p>
          <a:p>
            <a:pPr lvl="3">
              <a:lnSpc>
                <a:spcPct val="80000"/>
              </a:lnSpc>
            </a:pPr>
            <a:r>
              <a:rPr lang="en-US" sz="2000" dirty="0"/>
              <a:t>Formation of </a:t>
            </a:r>
            <a:r>
              <a:rPr lang="en-US" sz="2000" dirty="0" smtClean="0"/>
              <a:t>PuF</a:t>
            </a:r>
            <a:r>
              <a:rPr lang="en-US" sz="2000" baseline="-25000" dirty="0" smtClean="0"/>
              <a:t>6</a:t>
            </a:r>
            <a:r>
              <a:rPr lang="en-US" sz="2000" dirty="0" smtClean="0"/>
              <a:t>, volatility separation</a:t>
            </a:r>
            <a:endParaRPr lang="en-US" sz="2000" dirty="0"/>
          </a:p>
        </p:txBody>
      </p:sp>
      <p:sp>
        <p:nvSpPr>
          <p:cNvPr id="2" name="Curved Left Arrow 1"/>
          <p:cNvSpPr/>
          <p:nvPr/>
        </p:nvSpPr>
        <p:spPr bwMode="auto">
          <a:xfrm rot="20782743" flipV="1">
            <a:off x="7774248" y="1561361"/>
            <a:ext cx="381000" cy="533400"/>
          </a:xfrm>
          <a:prstGeom prst="curvedLef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289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  <p:extLst mod="1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 separation and </a:t>
            </a:r>
            <a:r>
              <a:rPr lang="en-US" dirty="0" smtClean="0"/>
              <a:t>purification:  Similar to Am</a:t>
            </a:r>
            <a:endParaRPr lang="en-US" dirty="0"/>
          </a:p>
        </p:txBody>
      </p:sp>
      <p:sp>
        <p:nvSpPr>
          <p:cNvPr id="885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768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Solvent extraction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Organic </a:t>
            </a:r>
            <a:r>
              <a:rPr lang="en-US" sz="2000" dirty="0"/>
              <a:t>phosphates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Function of ligand structure</a:t>
            </a:r>
          </a:p>
          <a:p>
            <a:pPr lvl="3">
              <a:lnSpc>
                <a:spcPct val="90000"/>
              </a:lnSpc>
            </a:pPr>
            <a:r>
              <a:rPr lang="en-US" sz="2000" dirty="0"/>
              <a:t>Mixed with 6 to 8 carbon chain better than TBP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HDEHP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From HNO</a:t>
            </a:r>
            <a:r>
              <a:rPr lang="en-US" sz="2000" baseline="-25000" dirty="0"/>
              <a:t>3</a:t>
            </a:r>
            <a:r>
              <a:rPr lang="en-US" sz="2000" dirty="0"/>
              <a:t> and LiCl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CMPO</a:t>
            </a:r>
            <a:endParaRPr lang="en-US" sz="2000" dirty="0"/>
          </a:p>
          <a:p>
            <a:pPr lvl="2">
              <a:lnSpc>
                <a:spcPct val="90000"/>
              </a:lnSpc>
            </a:pPr>
            <a:r>
              <a:rPr lang="en-US" sz="2000" dirty="0"/>
              <a:t>Oxidation state based removal with different stripping agent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Extraction of Cm from carbonate and hydroxide solutions, need to keep metal ions in solution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Organics with quaternary ammonium bases, primary amines, alkylpyrocatechols, </a:t>
            </a:r>
            <a:r>
              <a:rPr lang="en-US" sz="2000" dirty="0">
                <a:latin typeface="Symbol" pitchFamily="18" charset="2"/>
              </a:rPr>
              <a:t>b</a:t>
            </a:r>
            <a:r>
              <a:rPr lang="en-US" sz="2000" dirty="0">
                <a:latin typeface="Times New Roman" pitchFamily="18" charset="0"/>
              </a:rPr>
              <a:t>-diketones, </a:t>
            </a:r>
            <a:r>
              <a:rPr lang="en-US" sz="2000" dirty="0" smtClean="0">
                <a:latin typeface="Times New Roman" pitchFamily="18" charset="0"/>
              </a:rPr>
              <a:t>phenols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Ion exchange </a:t>
            </a:r>
            <a:endParaRPr lang="en-US" sz="2000" dirty="0" smtClean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Anion </a:t>
            </a:r>
            <a:r>
              <a:rPr lang="en-US" sz="2000" dirty="0"/>
              <a:t>exchange with HCl, LiCl, and HNO</a:t>
            </a:r>
            <a:r>
              <a:rPr lang="en-US" sz="2000" baseline="-25000" dirty="0"/>
              <a:t>3</a:t>
            </a:r>
            <a:endParaRPr lang="en-US" sz="2000" dirty="0"/>
          </a:p>
          <a:p>
            <a:pPr lvl="2">
              <a:lnSpc>
                <a:spcPct val="90000"/>
              </a:lnSpc>
            </a:pPr>
            <a:r>
              <a:rPr lang="en-US" sz="2000" dirty="0"/>
              <a:t>Includes aqueous/alcohol mixtures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Formation of CmCl</a:t>
            </a:r>
            <a:r>
              <a:rPr lang="en-US" sz="2000" baseline="-25000" dirty="0"/>
              <a:t>4</a:t>
            </a:r>
            <a:r>
              <a:rPr lang="en-US" sz="2000" baseline="30000" dirty="0"/>
              <a:t>-</a:t>
            </a:r>
            <a:r>
              <a:rPr lang="en-US" sz="2000" dirty="0"/>
              <a:t> at 14 M LiCl</a:t>
            </a:r>
          </a:p>
          <a:p>
            <a:pPr lvl="3">
              <a:lnSpc>
                <a:spcPct val="90000"/>
              </a:lnSpc>
            </a:pPr>
            <a:r>
              <a:rPr lang="en-US" sz="2000" dirty="0"/>
              <a:t>From fluorescence spectroscopy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Precipitation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Separation from higher valent Am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10 g/L solution in base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Precipitation of K</a:t>
            </a:r>
            <a:r>
              <a:rPr lang="en-US" sz="2000" baseline="-25000" dirty="0"/>
              <a:t>5</a:t>
            </a:r>
            <a:r>
              <a:rPr lang="en-US" sz="2000" dirty="0"/>
              <a:t>AmO</a:t>
            </a:r>
            <a:r>
              <a:rPr lang="en-US" sz="2000" baseline="-25000" dirty="0"/>
              <a:t>2</a:t>
            </a:r>
            <a:r>
              <a:rPr lang="en-US" sz="2000" dirty="0"/>
              <a:t>(CO</a:t>
            </a:r>
            <a:r>
              <a:rPr lang="en-US" sz="2000" baseline="-25000" dirty="0"/>
              <a:t>3</a:t>
            </a:r>
            <a:r>
              <a:rPr lang="en-US" sz="2000" dirty="0"/>
              <a:t>)</a:t>
            </a:r>
            <a:r>
              <a:rPr lang="en-US" sz="2000" baseline="-25000" dirty="0"/>
              <a:t>3</a:t>
            </a:r>
            <a:r>
              <a:rPr lang="en-US" sz="2000" dirty="0"/>
              <a:t> at 85 °C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Precipitation of Cm with hydroxide, oxalate, or fluoride</a:t>
            </a:r>
          </a:p>
          <a:p>
            <a:pPr lvl="2">
              <a:lnSpc>
                <a:spcPct val="90000"/>
              </a:lnSpc>
            </a:pPr>
            <a:endParaRPr lang="en-US" sz="2000" dirty="0">
              <a:latin typeface="Times New Roman" pitchFamily="18" charset="0"/>
            </a:endParaRPr>
          </a:p>
          <a:p>
            <a:pPr lvl="3">
              <a:lnSpc>
                <a:spcPct val="90000"/>
              </a:lnSpc>
              <a:buFont typeface="Times" pitchFamily="18" charset="0"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3478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50292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400" dirty="0" smtClean="0"/>
              <a:t>Understand the differences and techniques for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Solvent extraction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Ion exchange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Electrochemistry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Volatility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Understand how oxidation state influences different separation methods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Understand the different mechanisms in solvent extraction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Compare and contrast specific actinide separation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Describe the components of an ion exchange resin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Provide a ion exchange and solvent extraction separation for Am from the other actinides.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Provide the basic of electrochemical </a:t>
            </a:r>
            <a:r>
              <a:rPr lang="en-US" sz="2400" smtClean="0"/>
              <a:t>and IL </a:t>
            </a:r>
            <a:r>
              <a:rPr lang="en-US" sz="2400" dirty="0" smtClean="0"/>
              <a:t>separations.  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What is the differences in these methods?</a:t>
            </a:r>
            <a:endParaRPr lang="en-US" sz="2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63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5720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Describe the concepts in solvent extraction?</a:t>
            </a:r>
          </a:p>
          <a:p>
            <a:pPr lvl="0"/>
            <a:r>
              <a:rPr lang="en-US" dirty="0" smtClean="0"/>
              <a:t>What is third phase formation in solvent extraction?</a:t>
            </a:r>
          </a:p>
          <a:p>
            <a:pPr lvl="1"/>
            <a:r>
              <a:rPr lang="en-US" dirty="0" smtClean="0"/>
              <a:t>How can it be controlled?</a:t>
            </a:r>
          </a:p>
          <a:p>
            <a:pPr lvl="1"/>
            <a:r>
              <a:rPr lang="en-US" dirty="0" smtClean="0"/>
              <a:t>What is third phase important to understand for actinide separations?</a:t>
            </a:r>
          </a:p>
          <a:p>
            <a:pPr lvl="1"/>
            <a:r>
              <a:rPr lang="en-US" dirty="0" smtClean="0"/>
              <a:t>How can it be exploited in chemistry?</a:t>
            </a:r>
          </a:p>
          <a:p>
            <a:r>
              <a:rPr lang="en-US" dirty="0" smtClean="0"/>
              <a:t>Describe a volatility based separation for Pu.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98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PDF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Respond to Lecture 9 PDF quiz</a:t>
            </a:r>
          </a:p>
          <a:p>
            <a:r>
              <a:rPr lang="en-US" dirty="0" smtClean="0"/>
              <a:t>Provide comment on blog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4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Liquid cation exchanger and chelating agents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35052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80000"/>
              </a:lnSpc>
            </a:pPr>
            <a:r>
              <a:rPr lang="en-US" sz="3600" dirty="0" smtClean="0"/>
              <a:t>Metal ion exchanged into organic phase, ion transfer in aqueous phase</a:t>
            </a:r>
          </a:p>
          <a:p>
            <a:pPr>
              <a:lnSpc>
                <a:spcPct val="80000"/>
              </a:lnSpc>
            </a:pPr>
            <a:r>
              <a:rPr lang="en-US" sz="3600" dirty="0" smtClean="0"/>
              <a:t>Use of organic soluble acid </a:t>
            </a:r>
          </a:p>
          <a:p>
            <a:pPr lvl="1">
              <a:lnSpc>
                <a:spcPct val="80000"/>
              </a:lnSpc>
            </a:pPr>
            <a:r>
              <a:rPr lang="en-US" sz="3600" dirty="0" smtClean="0"/>
              <a:t>i.e., alkyl phosphinic acid (R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PO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H)</a:t>
            </a:r>
          </a:p>
          <a:p>
            <a:pPr>
              <a:lnSpc>
                <a:spcPct val="80000"/>
              </a:lnSpc>
            </a:pPr>
            <a:r>
              <a:rPr lang="en-US" sz="3600" dirty="0" smtClean="0"/>
              <a:t>Can be controlled by acidity </a:t>
            </a:r>
          </a:p>
          <a:p>
            <a:pPr>
              <a:lnSpc>
                <a:spcPct val="80000"/>
              </a:lnSpc>
            </a:pPr>
            <a:r>
              <a:rPr lang="en-US" sz="3600" dirty="0" smtClean="0"/>
              <a:t>May form aggregates or micelles</a:t>
            </a:r>
          </a:p>
          <a:p>
            <a:r>
              <a:rPr lang="en-US" sz="3600" dirty="0" smtClean="0"/>
              <a:t>Thenoyltrifluoroacetone (TTA)</a:t>
            </a:r>
          </a:p>
          <a:p>
            <a:pPr lvl="1"/>
            <a:r>
              <a:rPr lang="en-US" sz="3600" dirty="0" smtClean="0"/>
              <a:t>M</a:t>
            </a:r>
            <a:r>
              <a:rPr lang="en-US" sz="3600" baseline="30000" dirty="0" smtClean="0"/>
              <a:t>z+</a:t>
            </a:r>
            <a:r>
              <a:rPr lang="en-US" sz="3600" baseline="-25000" dirty="0" smtClean="0"/>
              <a:t>(aq)</a:t>
            </a:r>
            <a:r>
              <a:rPr lang="en-US" sz="3600" baseline="30000" dirty="0" smtClean="0"/>
              <a:t> </a:t>
            </a:r>
            <a:r>
              <a:rPr lang="en-US" sz="3600" baseline="-25000" dirty="0" smtClean="0"/>
              <a:t> </a:t>
            </a:r>
            <a:r>
              <a:rPr lang="en-US" sz="3600" dirty="0" smtClean="0"/>
              <a:t>+ zHTTA</a:t>
            </a:r>
            <a:r>
              <a:rPr lang="en-US" sz="3600" baseline="-25000" dirty="0" smtClean="0"/>
              <a:t>(org)</a:t>
            </a:r>
            <a:r>
              <a:rPr lang="en-US" sz="3600" dirty="0" smtClean="0"/>
              <a:t> &lt;--&gt;M(TTA)</a:t>
            </a:r>
            <a:r>
              <a:rPr lang="en-US" sz="3600" baseline="-25000" dirty="0" smtClean="0"/>
              <a:t>z(org)</a:t>
            </a:r>
            <a:r>
              <a:rPr lang="en-US" sz="3600" dirty="0" smtClean="0"/>
              <a:t> + H</a:t>
            </a:r>
            <a:r>
              <a:rPr lang="en-US" sz="3600" baseline="30000" dirty="0" smtClean="0"/>
              <a:t>+</a:t>
            </a:r>
            <a:r>
              <a:rPr lang="en-US" sz="3600" baseline="-25000" dirty="0" smtClean="0"/>
              <a:t>(aq)</a:t>
            </a:r>
            <a:endParaRPr lang="en-US" sz="3600" dirty="0" smtClean="0"/>
          </a:p>
          <a:p>
            <a:pPr lvl="1"/>
            <a:r>
              <a:rPr lang="en-US" sz="3600" dirty="0" smtClean="0"/>
              <a:t>What is the equilibrium constant?</a:t>
            </a:r>
          </a:p>
          <a:p>
            <a:pPr>
              <a:lnSpc>
                <a:spcPct val="80000"/>
              </a:lnSpc>
            </a:pPr>
            <a:endParaRPr lang="en-US" sz="2000" dirty="0" smtClean="0"/>
          </a:p>
        </p:txBody>
      </p:sp>
      <p:graphicFrame>
        <p:nvGraphicFramePr>
          <p:cNvPr id="240642" name="Object 2"/>
          <p:cNvGraphicFramePr>
            <a:graphicFrameLocks noChangeAspect="1"/>
          </p:cNvGraphicFramePr>
          <p:nvPr/>
        </p:nvGraphicFramePr>
        <p:xfrm>
          <a:off x="2794000" y="1295400"/>
          <a:ext cx="344963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025" name="Equation" r:id="rId4" imgW="1701720" imgH="241200" progId="Equation.3">
                  <p:embed/>
                </p:oleObj>
              </mc:Choice>
              <mc:Fallback>
                <p:oleObj name="Equation" r:id="rId4" imgW="17017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0" y="1295400"/>
                        <a:ext cx="3449638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4ED6A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990600" y="4953000"/>
            <a:ext cx="7123113" cy="1687513"/>
            <a:chOff x="624" y="2832"/>
            <a:chExt cx="4487" cy="1063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209" y="3504"/>
              <a:ext cx="487" cy="286"/>
            </a:xfrm>
            <a:prstGeom prst="rect">
              <a:avLst/>
            </a:prstGeom>
            <a:solidFill>
              <a:srgbClr val="EBFB9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b="0" dirty="0"/>
                <a:t>Keto</a:t>
              </a: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2601" y="3609"/>
              <a:ext cx="476" cy="286"/>
            </a:xfrm>
            <a:prstGeom prst="rect">
              <a:avLst/>
            </a:prstGeom>
            <a:solidFill>
              <a:srgbClr val="EBFB9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b="0" dirty="0"/>
                <a:t>Enol</a:t>
              </a: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4080" y="3552"/>
              <a:ext cx="732" cy="286"/>
            </a:xfrm>
            <a:prstGeom prst="rect">
              <a:avLst/>
            </a:prstGeom>
            <a:solidFill>
              <a:srgbClr val="EBFB9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b="0" dirty="0"/>
                <a:t>Hydrate</a:t>
              </a:r>
            </a:p>
          </p:txBody>
        </p:sp>
        <p:pic>
          <p:nvPicPr>
            <p:cNvPr id="9" name="Picture 7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24" y="2832"/>
              <a:ext cx="4487" cy="648"/>
            </a:xfrm>
            <a:prstGeom prst="rect">
              <a:avLst/>
            </a:prstGeom>
            <a:solidFill>
              <a:srgbClr val="EBFB9D"/>
            </a:solidFill>
            <a:ln w="12700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23460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143000"/>
            <a:ext cx="4647721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Extractant Ligands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17600"/>
            <a:ext cx="4267200" cy="5511800"/>
          </a:xfrm>
        </p:spPr>
        <p:txBody>
          <a:bodyPr>
            <a:normAutofit fontScale="92500"/>
          </a:bodyPr>
          <a:lstStyle/>
          <a:p>
            <a:r>
              <a:rPr lang="el-GR" dirty="0" smtClean="0"/>
              <a:t>α</a:t>
            </a:r>
            <a:r>
              <a:rPr lang="en-US" sz="3200" dirty="0" smtClean="0"/>
              <a:t>-hydroxyisobutyric acid</a:t>
            </a:r>
          </a:p>
          <a:p>
            <a:pPr lvl="1"/>
            <a:r>
              <a:rPr lang="en-US" sz="3200" dirty="0" smtClean="0"/>
              <a:t>Used in lanthanide separations</a:t>
            </a:r>
          </a:p>
          <a:p>
            <a:r>
              <a:rPr lang="en-US" sz="3200" dirty="0" smtClean="0"/>
              <a:t>Di-(2-ethylhexyl) phosphoric acid (HDEHP)</a:t>
            </a:r>
          </a:p>
          <a:p>
            <a:pPr lvl="1"/>
            <a:r>
              <a:rPr lang="en-US" sz="3200" dirty="0" smtClean="0"/>
              <a:t>Exploited in solvent and solid systems</a:t>
            </a:r>
          </a:p>
          <a:p>
            <a:pPr lvl="1"/>
            <a:r>
              <a:rPr lang="en-US" sz="3200" dirty="0" smtClean="0"/>
              <a:t>TALSPEAK (Am)</a:t>
            </a:r>
            <a:endParaRPr lang="en-US" sz="3200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257800" y="4997450"/>
            <a:ext cx="2971800" cy="1479550"/>
            <a:chOff x="3216" y="2016"/>
            <a:chExt cx="1872" cy="932"/>
          </a:xfrm>
        </p:grpSpPr>
        <p:pic>
          <p:nvPicPr>
            <p:cNvPr id="5" name="Picture 4" descr="co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16" y="2016"/>
              <a:ext cx="1872" cy="87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3888" y="2736"/>
              <a:ext cx="571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rgbClr val="660033"/>
                  </a:solidFill>
                </a:rPr>
                <a:t>HDEHP</a:t>
              </a:r>
            </a:p>
          </p:txBody>
        </p:sp>
      </p:grpSp>
      <p:pic>
        <p:nvPicPr>
          <p:cNvPr id="7" name="Picture 2" descr="http://www.chemicalbook.com/CAS%5CGIF%5C2110-78-3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66641" y="2514600"/>
            <a:ext cx="1201118" cy="114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227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8|5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8|6|15.2|1|0.4|0.5|0.4|0.5|0.4|0.4|0.5|20.2|4|7.4|0.5|0.6|1|1.6|0.6|1|0.5|1.6|25.6|6.2|0.6|1.5|1.1|0.4|0.8|0.8|1|1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|17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|32.1|0.8|28.9|7.7|115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2.9|2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8.5|27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1.2|52.9|1|1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7|38.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38.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0.9|28.5|0.9|12.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|7|17.4|13.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6.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0.8|0.1|3|23.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1.6|31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3|24.4|2.1|4.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3|36.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18.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1.8|42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|98.5|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7|4.2|3.7|5.7|1.2|2.9|1.8|4.8|21.9|1.5|5.1|1.3|3.9|13.4|1.8|1.7|8.8|2.6|10.3|1.7|14|1.7|4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8|14.1|40.9|16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5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5|22|27.8|5.6"/>
</p:tagLst>
</file>

<file path=ppt/theme/theme1.xml><?xml version="1.0" encoding="utf-8"?>
<a:theme xmlns:a="http://schemas.openxmlformats.org/drawingml/2006/main" name="class 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lass templat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class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 template</Template>
  <TotalTime>3316</TotalTime>
  <Pages>23</Pages>
  <Words>5630</Words>
  <Application>Microsoft Office PowerPoint</Application>
  <PresentationFormat>Letter Paper (8.5x11 in)</PresentationFormat>
  <Paragraphs>1184</Paragraphs>
  <Slides>78</Slides>
  <Notes>72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78</vt:i4>
      </vt:variant>
    </vt:vector>
  </HeadingPairs>
  <TitlesOfParts>
    <vt:vector size="81" baseType="lpstr">
      <vt:lpstr>class template</vt:lpstr>
      <vt:lpstr>Equation</vt:lpstr>
      <vt:lpstr>CS ChemDraw Drawing</vt:lpstr>
      <vt:lpstr>RDCH 702:  Lecture 9  Separations</vt:lpstr>
      <vt:lpstr>Solvent Extraction</vt:lpstr>
      <vt:lpstr>Solvent extraction</vt:lpstr>
      <vt:lpstr>Distribution coefficient and stoichiometry</vt:lpstr>
      <vt:lpstr>PowerPoint Presentation</vt:lpstr>
      <vt:lpstr>Solvation Extraction Mechanism</vt:lpstr>
      <vt:lpstr>Ion Pair Formation</vt:lpstr>
      <vt:lpstr>Liquid cation exchanger and chelating agents</vt:lpstr>
      <vt:lpstr>Extractant Ligands</vt:lpstr>
      <vt:lpstr>PUREX overview</vt:lpstr>
      <vt:lpstr>PUREX Process</vt:lpstr>
      <vt:lpstr>PUREX Process</vt:lpstr>
      <vt:lpstr>Solvent Extraction in PUREX</vt:lpstr>
      <vt:lpstr>PUREX process</vt:lpstr>
      <vt:lpstr>U-Pu separation in PUREX</vt:lpstr>
      <vt:lpstr>Third Phase Formation</vt:lpstr>
      <vt:lpstr>Actinide Third Phases</vt:lpstr>
      <vt:lpstr>PowerPoint Presentation</vt:lpstr>
      <vt:lpstr>RDCH 702:  Lecture 9  Separations</vt:lpstr>
      <vt:lpstr>RDCH 702:  Lecture 9  Separations Part 2</vt:lpstr>
      <vt:lpstr>Ion Exchange/Chromatography Separations</vt:lpstr>
      <vt:lpstr>Ion Exchange Resins</vt:lpstr>
      <vt:lpstr>Organic Resins</vt:lpstr>
      <vt:lpstr>Inorganic Resins</vt:lpstr>
      <vt:lpstr>Kinetics</vt:lpstr>
      <vt:lpstr>Column Chromatography Ion Exchange</vt:lpstr>
      <vt:lpstr>Broadening</vt:lpstr>
      <vt:lpstr>Theoretical plates</vt:lpstr>
      <vt:lpstr>PowerPoint Presentation</vt:lpstr>
      <vt:lpstr>PowerPoint Presentation</vt:lpstr>
      <vt:lpstr>PowerPoint Presentation</vt:lpstr>
      <vt:lpstr>Volatility:  AIROX</vt:lpstr>
      <vt:lpstr>Element Volatility</vt:lpstr>
      <vt:lpstr>Volatility:  CO2  </vt:lpstr>
      <vt:lpstr>Carbonyl (CO)</vt:lpstr>
      <vt:lpstr>Carbonyl</vt:lpstr>
      <vt:lpstr>Halides (F, Cl, Br, I)</vt:lpstr>
      <vt:lpstr>Halides</vt:lpstr>
      <vt:lpstr>Halides</vt:lpstr>
      <vt:lpstr>Halides </vt:lpstr>
      <vt:lpstr>Halides:  Example with Tc</vt:lpstr>
      <vt:lpstr>Hexafluoroacetylacetonate (hfac) </vt:lpstr>
      <vt:lpstr>RDCH 702:  Lecture 9  Separations Part 2</vt:lpstr>
      <vt:lpstr>RDCH 702:  Lecture 9  Separations Part 3</vt:lpstr>
      <vt:lpstr>Pyroprocesses</vt:lpstr>
      <vt:lpstr>Electrochemical Separations</vt:lpstr>
      <vt:lpstr>Molten Salt</vt:lpstr>
      <vt:lpstr>Molten Salt Example</vt:lpstr>
      <vt:lpstr>Molten Salt </vt:lpstr>
      <vt:lpstr>Pu Processing</vt:lpstr>
      <vt:lpstr>Ionic liquids</vt:lpstr>
      <vt:lpstr>Introduction:  Ionic liquids</vt:lpstr>
      <vt:lpstr>Examples of IL cations and anions</vt:lpstr>
      <vt:lpstr>Ionic liquids in separations</vt:lpstr>
      <vt:lpstr>f-element reduction in ionic liquids</vt:lpstr>
      <vt:lpstr>Choice of Ionic Liquid</vt:lpstr>
      <vt:lpstr>Electrochemistry in ionic liquids</vt:lpstr>
      <vt:lpstr>U TFSI compound synthesis</vt:lpstr>
      <vt:lpstr>Formation of Uranium Deposits</vt:lpstr>
      <vt:lpstr>Direct dissolution of U3O8  into ionic liquid</vt:lpstr>
      <vt:lpstr>Direct dissolution of U3O8  into RTIL</vt:lpstr>
      <vt:lpstr>RDCH 702:  Lecture 9  Separations Part 3</vt:lpstr>
      <vt:lpstr>RDCH 702:  Lecture 9  Separations Part 4</vt:lpstr>
      <vt:lpstr>Pu separations</vt:lpstr>
      <vt:lpstr>Pu separations</vt:lpstr>
      <vt:lpstr>Pu separations</vt:lpstr>
      <vt:lpstr>Pu separations</vt:lpstr>
      <vt:lpstr>Am solvent extraction</vt:lpstr>
      <vt:lpstr>Am solvent extraction</vt:lpstr>
      <vt:lpstr>Am solvent extraction</vt:lpstr>
      <vt:lpstr>Am/Ln solvent extraction</vt:lpstr>
      <vt:lpstr>Ion exchange separation Am from Cm</vt:lpstr>
      <vt:lpstr>Extraction chromatography</vt:lpstr>
      <vt:lpstr>Am separation and purification</vt:lpstr>
      <vt:lpstr>Cm separation and purification:  Similar to Am</vt:lpstr>
      <vt:lpstr>Review</vt:lpstr>
      <vt:lpstr>Questions</vt:lpstr>
      <vt:lpstr>PDF Quiz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Analytical applications</dc:title>
  <dc:creator>Ken Czerwinski</dc:creator>
  <cp:lastModifiedBy>Ken</cp:lastModifiedBy>
  <cp:revision>91</cp:revision>
  <cp:lastPrinted>2001-02-05T22:57:01Z</cp:lastPrinted>
  <dcterms:created xsi:type="dcterms:W3CDTF">2005-11-28T15:33:54Z</dcterms:created>
  <dcterms:modified xsi:type="dcterms:W3CDTF">2015-11-18T22:21:01Z</dcterms:modified>
</cp:coreProperties>
</file>